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59" r:id="rId2"/>
  </p:sldMasterIdLst>
  <p:notesMasterIdLst>
    <p:notesMasterId r:id="rId23"/>
  </p:notesMasterIdLst>
  <p:handoutMasterIdLst>
    <p:handoutMasterId r:id="rId24"/>
  </p:handoutMasterIdLst>
  <p:sldIdLst>
    <p:sldId id="362" r:id="rId3"/>
    <p:sldId id="363" r:id="rId4"/>
    <p:sldId id="369" r:id="rId5"/>
    <p:sldId id="381" r:id="rId6"/>
    <p:sldId id="386" r:id="rId7"/>
    <p:sldId id="388" r:id="rId8"/>
    <p:sldId id="387" r:id="rId9"/>
    <p:sldId id="383" r:id="rId10"/>
    <p:sldId id="389" r:id="rId11"/>
    <p:sldId id="390" r:id="rId12"/>
    <p:sldId id="391" r:id="rId13"/>
    <p:sldId id="384" r:id="rId14"/>
    <p:sldId id="392" r:id="rId15"/>
    <p:sldId id="393" r:id="rId16"/>
    <p:sldId id="394" r:id="rId17"/>
    <p:sldId id="385" r:id="rId18"/>
    <p:sldId id="395" r:id="rId19"/>
    <p:sldId id="396" r:id="rId20"/>
    <p:sldId id="397" r:id="rId21"/>
    <p:sldId id="382" r:id="rId22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1E15"/>
    <a:srgbClr val="A72522"/>
    <a:srgbClr val="01527F"/>
    <a:srgbClr val="011C27"/>
    <a:srgbClr val="FCF7DA"/>
    <a:srgbClr val="DF2123"/>
    <a:srgbClr val="F49E00"/>
    <a:srgbClr val="4256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81"/>
    <p:restoredTop sz="96271"/>
  </p:normalViewPr>
  <p:slideViewPr>
    <p:cSldViewPr snapToGrid="0" snapToObjects="1">
      <p:cViewPr>
        <p:scale>
          <a:sx n="66" d="100"/>
          <a:sy n="66" d="100"/>
        </p:scale>
        <p:origin x="-2478" y="-114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96" d="100"/>
        <a:sy n="196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250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B3C7D-7ED1-A34F-BCFC-1C01389AE58C}" type="datetimeFigureOut">
              <a:rPr kumimoji="1" lang="zh-CN" altLang="en-US" smtClean="0"/>
              <a:t>2023-01-11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ED8CE-3D9F-CA47-A17E-9AD879C3B1C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CF2CF-5EF1-D24F-8F8B-C67282AA038A}" type="datetimeFigureOut">
              <a:rPr kumimoji="1" lang="zh-CN" altLang="en-US" smtClean="0"/>
              <a:t>2023-01-11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70782-008B-5B48-B01C-A994AC4AA0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 userDrawn="1"/>
        </p:nvSpPr>
        <p:spPr>
          <a:xfrm>
            <a:off x="206062" y="193183"/>
            <a:ext cx="11784169" cy="6439436"/>
          </a:xfrm>
          <a:prstGeom prst="roundRect">
            <a:avLst>
              <a:gd name="adj" fmla="val 32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-686878" y="225381"/>
            <a:ext cx="1712931" cy="7534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bg>
      <p:bgPr>
        <a:blipFill dpi="0" rotWithShape="1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457762" y="6487488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-2727097" y="0"/>
            <a:ext cx="10578736" cy="747122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5461" y="554043"/>
            <a:ext cx="3561229" cy="453828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4660470" y="1254730"/>
            <a:ext cx="5577870" cy="55778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62682" y="334851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>
                <a:gradFill flip="none" rotWithShape="1">
                  <a:gsLst>
                    <a:gs pos="0">
                      <a:srgbClr val="A72522"/>
                    </a:gs>
                    <a:gs pos="100000">
                      <a:srgbClr val="841E15"/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气候特点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8459274" y="2742465"/>
            <a:ext cx="2821716" cy="42325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567351" y="334851"/>
            <a:ext cx="4232575" cy="42325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314422" y="1868893"/>
            <a:ext cx="7006107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dirty="0">
                <a:solidFill>
                  <a:srgbClr val="841E15"/>
                </a:solidFill>
                <a:cs typeface="+mn-ea"/>
                <a:sym typeface="+mn-lt"/>
              </a:rPr>
              <a:t>秋分曾是传统的“祭月节”，中秋节由秋夕祭月演变而来。古时有“春祭日，秋祭月”的民俗活动。秋分曾是传统的“祭月节”。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71470" y="3802587"/>
            <a:ext cx="7006107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kumimoji="1" lang="zh-CN" altLang="en-US" dirty="0">
                <a:solidFill>
                  <a:srgbClr val="841E15"/>
                </a:solidFill>
                <a:cs typeface="+mn-ea"/>
                <a:sym typeface="+mn-lt"/>
              </a:rPr>
              <a:t>祭月，在我国是一种十分古老的习俗，实际上是古人对“月神”的一种崇拜活动。在古代有“秋暮夕月”的习俗。夕月，即祭拜月神。设大香案，摆上月饼、西瓜、苹果、红枣、李子、葡萄等祭品。在月下，将“月神”牌位放在月亮的那个方向，红烛高燃，全家人依次拜祭月亮，祈求福佑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62682" y="334851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>
                <a:gradFill flip="none" rotWithShape="1">
                  <a:gsLst>
                    <a:gs pos="0">
                      <a:srgbClr val="A72522"/>
                    </a:gs>
                    <a:gs pos="100000">
                      <a:srgbClr val="841E15"/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气候特点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683639" y="3224565"/>
            <a:ext cx="28160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dirty="0">
                <a:solidFill>
                  <a:srgbClr val="841E15"/>
                </a:solidFill>
                <a:cs typeface="+mn-ea"/>
                <a:sym typeface="+mn-lt"/>
              </a:rPr>
              <a:t>秋分是踏秋的正式开始。在岭南地区，昔日四邑（现在加上鹤山为五邑）的开平苍城镇的谢姓，有个不成节的习俗，叫做“秋分吃秋菜”。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936383" y="1717909"/>
            <a:ext cx="6647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>
                <a:solidFill>
                  <a:srgbClr val="841E15"/>
                </a:solidFill>
                <a:cs typeface="+mn-ea"/>
                <a:sym typeface="+mn-lt"/>
              </a:rPr>
              <a:t>“秋菜”是一种野苋菜，乡人称之为“秋碧蒿”</a:t>
            </a:r>
            <a:endParaRPr kumimoji="1" lang="zh-CN" altLang="en-US" sz="2400" dirty="0">
              <a:cs typeface="+mn-ea"/>
              <a:sym typeface="+mn-lt"/>
            </a:endParaRPr>
          </a:p>
        </p:txBody>
      </p:sp>
      <p:cxnSp>
        <p:nvCxnSpPr>
          <p:cNvPr id="6" name="直线连接符 5"/>
          <p:cNvCxnSpPr/>
          <p:nvPr/>
        </p:nvCxnSpPr>
        <p:spPr>
          <a:xfrm>
            <a:off x="3181082" y="2266680"/>
            <a:ext cx="6168980" cy="0"/>
          </a:xfrm>
          <a:prstGeom prst="line">
            <a:avLst/>
          </a:prstGeom>
          <a:ln w="12700">
            <a:solidFill>
              <a:srgbClr val="841E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8309560" y="3224565"/>
            <a:ext cx="28160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dirty="0">
                <a:solidFill>
                  <a:srgbClr val="841E15"/>
                </a:solidFill>
                <a:cs typeface="+mn-ea"/>
                <a:sym typeface="+mn-lt"/>
              </a:rPr>
              <a:t>秋分是踏秋的正式开始。在岭南地区，昔日四邑（现在加上鹤山为五邑）的开平苍城镇的谢姓，有个不成节的习俗，叫做“秋分吃秋菜”。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3520" y="3084345"/>
            <a:ext cx="2610119" cy="261011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5642374" y="3183317"/>
            <a:ext cx="2816006" cy="281600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96390" y="673957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smtClean="0">
                <a:solidFill>
                  <a:srgbClr val="C00000"/>
                </a:solidFill>
                <a:ea typeface="微软雅黑" panose="020B0503020204020204" pitchFamily="34" charset="-122"/>
              </a:rPr>
              <a:t>节日</a:t>
            </a:r>
            <a:r>
              <a:rPr lang="en-US" altLang="zh-CN" sz="100" smtClean="0">
                <a:solidFill>
                  <a:srgbClr val="C00000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rgbClr val="C00000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srgbClr val="C00000"/>
                </a:solidFill>
                <a:ea typeface="微软雅黑" panose="020B0503020204020204" pitchFamily="34" charset="-122"/>
              </a:rPr>
              <a:t>http:// www.PPT818.com/jieri/</a:t>
            </a:r>
            <a:endParaRPr lang="en-US" altLang="zh-CN" sz="100" dirty="0" smtClean="0">
              <a:solidFill>
                <a:srgbClr val="C0000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24800" y="3012142"/>
            <a:ext cx="49884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kumimoji="1" lang="zh-CN" altLang="en-US" sz="6000" dirty="0">
                <a:solidFill>
                  <a:schemeClr val="bg1"/>
                </a:solidFill>
                <a:cs typeface="+mn-ea"/>
                <a:sym typeface="+mn-lt"/>
              </a:rPr>
              <a:t>美食习俗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688106" y="2196243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第三章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567312" y="4159119"/>
            <a:ext cx="550347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1000" dirty="0">
                <a:solidFill>
                  <a:schemeClr val="bg1"/>
                </a:solidFill>
                <a:cs typeface="+mn-ea"/>
                <a:sym typeface="+mn-lt"/>
              </a:rPr>
              <a:t>秋分是我们传统农历二十四节气中的第十六个节气，秋分的三候是：“一候雷始收声，二候蛰虫坯户，三候水始涸”。秋分作为“二分”之一，自古便受到从官方到民间的重视，也形成了丰富的节气民俗，包括祭祀、饮食、出行娱乐等方面。</a:t>
            </a:r>
          </a:p>
        </p:txBody>
      </p:sp>
      <p:cxnSp>
        <p:nvCxnSpPr>
          <p:cNvPr id="6" name="直线连接符 5"/>
          <p:cNvCxnSpPr/>
          <p:nvPr/>
        </p:nvCxnSpPr>
        <p:spPr>
          <a:xfrm>
            <a:off x="5747548" y="2209690"/>
            <a:ext cx="1143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线连接符 6"/>
          <p:cNvCxnSpPr/>
          <p:nvPr/>
        </p:nvCxnSpPr>
        <p:spPr>
          <a:xfrm>
            <a:off x="5747548" y="2741764"/>
            <a:ext cx="1143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1851" y="0"/>
            <a:ext cx="3617966" cy="286422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80275" y="142255"/>
            <a:ext cx="3617967" cy="40468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62682" y="334851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>
                <a:gradFill flip="none" rotWithShape="1">
                  <a:gsLst>
                    <a:gs pos="0">
                      <a:srgbClr val="A72522"/>
                    </a:gs>
                    <a:gs pos="100000">
                      <a:srgbClr val="841E15"/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美食习俗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064323" y="4024647"/>
            <a:ext cx="32969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dirty="0">
                <a:solidFill>
                  <a:srgbClr val="841E15"/>
                </a:solidFill>
                <a:cs typeface="+mn-ea"/>
                <a:sym typeface="+mn-lt"/>
              </a:rPr>
              <a:t>野苋菜含有多种营养成分。丰富的胡萝卜素、维生素</a:t>
            </a:r>
            <a:r>
              <a:rPr kumimoji="1" lang="en-GB" altLang="zh-CN" dirty="0">
                <a:solidFill>
                  <a:srgbClr val="841E15"/>
                </a:solidFill>
                <a:cs typeface="+mn-ea"/>
                <a:sym typeface="+mn-lt"/>
              </a:rPr>
              <a:t>C</a:t>
            </a:r>
            <a:r>
              <a:rPr kumimoji="1" lang="zh-CN" altLang="en-US" dirty="0">
                <a:solidFill>
                  <a:srgbClr val="841E15"/>
                </a:solidFill>
                <a:cs typeface="+mn-ea"/>
                <a:sym typeface="+mn-lt"/>
              </a:rPr>
              <a:t>有助于增强人体免疫功能，提高人体抗癌作用。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882202" y="1906075"/>
            <a:ext cx="6709893" cy="940158"/>
          </a:xfrm>
          <a:prstGeom prst="roundRect">
            <a:avLst/>
          </a:prstGeom>
          <a:gradFill>
            <a:gsLst>
              <a:gs pos="0">
                <a:srgbClr val="A72522"/>
              </a:gs>
              <a:gs pos="100000">
                <a:srgbClr val="841E15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75387" y="2070124"/>
            <a:ext cx="6413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秋分随之即到，其时便出现挨家送秋牛图的。其图是把二开红纸或黄纸印上全年农历节气，还要印上农夫耕田图样，名曰“秋牛图”。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8484798" y="408532"/>
            <a:ext cx="3540617" cy="354061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972357" y="2749169"/>
            <a:ext cx="5660263" cy="37739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62682" y="334851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>
                <a:gradFill flip="none" rotWithShape="1">
                  <a:gsLst>
                    <a:gs pos="0">
                      <a:srgbClr val="A72522"/>
                    </a:gs>
                    <a:gs pos="100000">
                      <a:srgbClr val="841E15"/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美食习俗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582177" y="1934649"/>
            <a:ext cx="5305023" cy="353712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63755" y="2804555"/>
            <a:ext cx="55194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rgbClr val="841E15"/>
                </a:solidFill>
                <a:cs typeface="+mn-ea"/>
                <a:sym typeface="+mn-lt"/>
              </a:rPr>
              <a:t>秋分这一天农民都按习俗放假，每家都要吃汤圆，而且还要把不用包心的汤圆十多个或二三十个煮好，用细竹叉扦着置于室外田边地坎，名曰粘雀子嘴，免得雀子来破坏庄稼。 </a:t>
            </a:r>
            <a:endParaRPr kumimoji="1" lang="en-US" altLang="zh-CN" sz="1600" dirty="0">
              <a:solidFill>
                <a:srgbClr val="841E15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kumimoji="1" lang="en-US" altLang="zh-CN" sz="1600" dirty="0">
              <a:solidFill>
                <a:srgbClr val="841E15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kumimoji="1" lang="en-US" altLang="zh-CN" sz="1600" dirty="0">
              <a:solidFill>
                <a:srgbClr val="841E15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rgbClr val="841E15"/>
                </a:solidFill>
                <a:cs typeface="+mn-ea"/>
                <a:sym typeface="+mn-lt"/>
              </a:rPr>
              <a:t>希望用汤圆将麻雀的嘴粘住当然只是农民朋友的美好想象和愿望，不过这其中也说明了一个道理，那就是汤圆的黏性比较大，不易消化，不宜多食。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1114198" y="2256132"/>
            <a:ext cx="2865550" cy="523221"/>
          </a:xfrm>
          <a:prstGeom prst="roundRect">
            <a:avLst/>
          </a:prstGeom>
          <a:gradFill>
            <a:gsLst>
              <a:gs pos="0">
                <a:srgbClr val="A72522"/>
              </a:gs>
              <a:gs pos="100000">
                <a:srgbClr val="841E15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1114198" y="4151656"/>
            <a:ext cx="2865550" cy="523221"/>
          </a:xfrm>
          <a:prstGeom prst="roundRect">
            <a:avLst/>
          </a:prstGeom>
          <a:gradFill>
            <a:gsLst>
              <a:gs pos="0">
                <a:srgbClr val="A72522"/>
              </a:gs>
              <a:gs pos="100000">
                <a:srgbClr val="841E15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04754" y="4228044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solidFill>
                  <a:schemeClr val="bg1"/>
                </a:solidFill>
                <a:cs typeface="+mn-ea"/>
                <a:sym typeface="+mn-lt"/>
              </a:rPr>
              <a:t>到“霜降”为秋季终止</a:t>
            </a:r>
          </a:p>
        </p:txBody>
      </p:sp>
      <p:sp>
        <p:nvSpPr>
          <p:cNvPr id="9" name="矩形 8"/>
          <p:cNvSpPr/>
          <p:nvPr/>
        </p:nvSpPr>
        <p:spPr>
          <a:xfrm>
            <a:off x="1415894" y="2333076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立秋”是秋季的开始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62682" y="334851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>
                <a:gradFill flip="none" rotWithShape="1">
                  <a:gsLst>
                    <a:gs pos="0">
                      <a:srgbClr val="A72522"/>
                    </a:gs>
                    <a:gs pos="100000">
                      <a:srgbClr val="841E15"/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美食习俗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flipH="1">
            <a:off x="9374723" y="4683078"/>
            <a:ext cx="2478206" cy="201661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2817277" y="1370758"/>
            <a:ext cx="6117706" cy="432062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90067" y="1984462"/>
            <a:ext cx="33871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rgbClr val="841E15"/>
                </a:solidFill>
                <a:cs typeface="+mn-ea"/>
                <a:sym typeface="+mn-lt"/>
              </a:rPr>
              <a:t>秋季，自然界的阳气由疏泄趋附向收敛、闭藏，起居作息要相应调整，</a:t>
            </a:r>
            <a:r>
              <a:rPr kumimoji="1" lang="en-US" altLang="zh-CN" sz="1600" dirty="0">
                <a:solidFill>
                  <a:srgbClr val="841E15"/>
                </a:solidFill>
                <a:cs typeface="+mn-ea"/>
                <a:sym typeface="+mn-lt"/>
              </a:rPr>
              <a:t>《</a:t>
            </a:r>
            <a:r>
              <a:rPr kumimoji="1" lang="zh-CN" altLang="en-US" sz="1600" dirty="0">
                <a:solidFill>
                  <a:srgbClr val="841E15"/>
                </a:solidFill>
                <a:cs typeface="+mn-ea"/>
                <a:sym typeface="+mn-lt"/>
              </a:rPr>
              <a:t>素问</a:t>
            </a:r>
            <a:r>
              <a:rPr kumimoji="1" lang="en-US" altLang="zh-CN" sz="1600" dirty="0">
                <a:solidFill>
                  <a:srgbClr val="841E15"/>
                </a:solidFill>
                <a:cs typeface="+mn-ea"/>
                <a:sym typeface="+mn-lt"/>
              </a:rPr>
              <a:t>·</a:t>
            </a:r>
            <a:r>
              <a:rPr kumimoji="1" lang="zh-CN" altLang="en-US" sz="1600" dirty="0">
                <a:solidFill>
                  <a:srgbClr val="841E15"/>
                </a:solidFill>
                <a:cs typeface="+mn-ea"/>
                <a:sym typeface="+mn-lt"/>
              </a:rPr>
              <a:t>四气调神大论</a:t>
            </a:r>
            <a:r>
              <a:rPr kumimoji="1" lang="en-US" altLang="zh-CN" sz="1600" dirty="0">
                <a:solidFill>
                  <a:srgbClr val="841E15"/>
                </a:solidFill>
                <a:cs typeface="+mn-ea"/>
                <a:sym typeface="+mn-lt"/>
              </a:rPr>
              <a:t>》</a:t>
            </a:r>
            <a:r>
              <a:rPr kumimoji="1" lang="zh-CN" altLang="en-US" sz="1600" dirty="0">
                <a:solidFill>
                  <a:srgbClr val="841E15"/>
                </a:solidFill>
                <a:cs typeface="+mn-ea"/>
                <a:sym typeface="+mn-lt"/>
              </a:rPr>
              <a:t>曰：“秋三月，早卧早起，与鸡俱兴。”</a:t>
            </a:r>
            <a:endParaRPr kumimoji="1" lang="en-US" altLang="zh-CN" sz="1600" dirty="0">
              <a:solidFill>
                <a:srgbClr val="841E15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kumimoji="1" lang="en-US" altLang="zh-CN" sz="1600" dirty="0">
              <a:solidFill>
                <a:srgbClr val="841E15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kumimoji="1" lang="en-US" altLang="zh-CN" sz="1600" dirty="0">
              <a:solidFill>
                <a:srgbClr val="841E15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rgbClr val="841E15"/>
                </a:solidFill>
                <a:cs typeface="+mn-ea"/>
                <a:sym typeface="+mn-lt"/>
              </a:rPr>
              <a:t>早卧以顺应阴精的收藏，以养“收”气；早起以顺应阳气的舒长，使肺气得以舒展。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447849" y="1984461"/>
            <a:ext cx="33871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rgbClr val="841E15"/>
                </a:solidFill>
                <a:cs typeface="+mn-ea"/>
                <a:sym typeface="+mn-lt"/>
              </a:rPr>
              <a:t>秋季，自然界的阳气由疏泄趋附向收敛、闭藏，起居作息要相应调整，</a:t>
            </a:r>
            <a:r>
              <a:rPr kumimoji="1" lang="en-US" altLang="zh-CN" sz="1600" dirty="0">
                <a:solidFill>
                  <a:srgbClr val="841E15"/>
                </a:solidFill>
                <a:cs typeface="+mn-ea"/>
                <a:sym typeface="+mn-lt"/>
              </a:rPr>
              <a:t>《</a:t>
            </a:r>
            <a:r>
              <a:rPr kumimoji="1" lang="zh-CN" altLang="en-US" sz="1600" dirty="0">
                <a:solidFill>
                  <a:srgbClr val="841E15"/>
                </a:solidFill>
                <a:cs typeface="+mn-ea"/>
                <a:sym typeface="+mn-lt"/>
              </a:rPr>
              <a:t>素问</a:t>
            </a:r>
            <a:r>
              <a:rPr kumimoji="1" lang="en-US" altLang="zh-CN" sz="1600" dirty="0">
                <a:solidFill>
                  <a:srgbClr val="841E15"/>
                </a:solidFill>
                <a:cs typeface="+mn-ea"/>
                <a:sym typeface="+mn-lt"/>
              </a:rPr>
              <a:t>·</a:t>
            </a:r>
            <a:r>
              <a:rPr kumimoji="1" lang="zh-CN" altLang="en-US" sz="1600" dirty="0">
                <a:solidFill>
                  <a:srgbClr val="841E15"/>
                </a:solidFill>
                <a:cs typeface="+mn-ea"/>
                <a:sym typeface="+mn-lt"/>
              </a:rPr>
              <a:t>四气调神大论</a:t>
            </a:r>
            <a:r>
              <a:rPr kumimoji="1" lang="en-US" altLang="zh-CN" sz="1600" dirty="0">
                <a:solidFill>
                  <a:srgbClr val="841E15"/>
                </a:solidFill>
                <a:cs typeface="+mn-ea"/>
                <a:sym typeface="+mn-lt"/>
              </a:rPr>
              <a:t>》</a:t>
            </a:r>
            <a:r>
              <a:rPr kumimoji="1" lang="zh-CN" altLang="en-US" sz="1600" dirty="0">
                <a:solidFill>
                  <a:srgbClr val="841E15"/>
                </a:solidFill>
                <a:cs typeface="+mn-ea"/>
                <a:sym typeface="+mn-lt"/>
              </a:rPr>
              <a:t>曰：“秋三月，早卧早起，与鸡俱兴。”</a:t>
            </a:r>
            <a:endParaRPr kumimoji="1" lang="en-US" altLang="zh-CN" sz="1600" dirty="0">
              <a:solidFill>
                <a:srgbClr val="841E15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kumimoji="1" lang="en-US" altLang="zh-CN" sz="1600" dirty="0">
              <a:solidFill>
                <a:srgbClr val="841E15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kumimoji="1" lang="en-US" altLang="zh-CN" sz="1600" dirty="0">
              <a:solidFill>
                <a:srgbClr val="841E15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rgbClr val="841E15"/>
                </a:solidFill>
                <a:cs typeface="+mn-ea"/>
                <a:sym typeface="+mn-lt"/>
              </a:rPr>
              <a:t>早卧以顺应阴精的收藏，以养“收”气；早起以顺应阳气的舒长，使肺气得以舒展。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24800" y="3012142"/>
            <a:ext cx="49884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kumimoji="1" lang="zh-CN" altLang="en-US" sz="6000" dirty="0">
                <a:solidFill>
                  <a:schemeClr val="bg1"/>
                </a:solidFill>
                <a:cs typeface="+mn-ea"/>
                <a:sym typeface="+mn-lt"/>
              </a:rPr>
              <a:t>文彦记载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688106" y="2196243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第四章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567312" y="4159119"/>
            <a:ext cx="550347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1000" dirty="0">
                <a:solidFill>
                  <a:schemeClr val="bg1"/>
                </a:solidFill>
                <a:cs typeface="+mn-ea"/>
                <a:sym typeface="+mn-lt"/>
              </a:rPr>
              <a:t>秋分是我们传统农历二十四节气中的第十六个节气，秋分的三候是：“一候雷始收声，二候蛰虫坯户，三候水始涸”。秋分作为“二分”之一，自古便受到从官方到民间的重视，也形成了丰富的节气民俗，包括祭祀、饮食、出行娱乐等方面。</a:t>
            </a:r>
          </a:p>
        </p:txBody>
      </p:sp>
      <p:cxnSp>
        <p:nvCxnSpPr>
          <p:cNvPr id="6" name="直线连接符 5"/>
          <p:cNvCxnSpPr/>
          <p:nvPr/>
        </p:nvCxnSpPr>
        <p:spPr>
          <a:xfrm>
            <a:off x="5747548" y="2209690"/>
            <a:ext cx="1143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线连接符 6"/>
          <p:cNvCxnSpPr/>
          <p:nvPr/>
        </p:nvCxnSpPr>
        <p:spPr>
          <a:xfrm>
            <a:off x="5747548" y="2741764"/>
            <a:ext cx="1143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1851" y="0"/>
            <a:ext cx="3617966" cy="286422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80275" y="142255"/>
            <a:ext cx="3617967" cy="40468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62682" y="334851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>
                <a:gradFill flip="none" rotWithShape="1">
                  <a:gsLst>
                    <a:gs pos="0">
                      <a:srgbClr val="A72522"/>
                    </a:gs>
                    <a:gs pos="100000">
                      <a:srgbClr val="841E15"/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文彦记载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254582" y="2363273"/>
            <a:ext cx="66358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rgbClr val="841E15"/>
                </a:solidFill>
                <a:cs typeface="+mn-ea"/>
                <a:sym typeface="+mn-lt"/>
              </a:rPr>
              <a:t>在饮食摄养上，因秋属肺金，酸味收敛补肺，辛味发散泻肺，所以秋日宜收不宜散，要尽量少食葱、姜等辛味之品，适当多食酸味甘润的果蔬。</a:t>
            </a:r>
            <a:endParaRPr kumimoji="1" lang="en-US" altLang="zh-CN" sz="1600" dirty="0">
              <a:solidFill>
                <a:srgbClr val="841E15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kumimoji="1" lang="en-US" altLang="zh-CN" sz="1600" dirty="0">
              <a:solidFill>
                <a:srgbClr val="841E15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rgbClr val="841E15"/>
                </a:solidFill>
                <a:cs typeface="+mn-ea"/>
                <a:sym typeface="+mn-lt"/>
              </a:rPr>
              <a:t>同时秋燥津液易伤，引起咽、鼻、唇干燥及干咳、声嘶、皮肤干裂、大便燥结等燥症，宜多选用甘寒滋润之品，如百合、银耳、淮山、秋梨、莲藕、柿子、芝麻、鸭肉等，以润肺生津、养阴清燥。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8931499" y="4281234"/>
            <a:ext cx="2559676" cy="255967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700825" y="1429555"/>
            <a:ext cx="4578439" cy="45784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62682" y="334851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>
                <a:gradFill flip="none" rotWithShape="1">
                  <a:gsLst>
                    <a:gs pos="0">
                      <a:srgbClr val="A72522"/>
                    </a:gs>
                    <a:gs pos="100000">
                      <a:srgbClr val="841E15"/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文彦记载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930756" y="1937905"/>
            <a:ext cx="2905766" cy="193741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8355478" y="1816953"/>
            <a:ext cx="2905766" cy="217932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4746688" y="1937905"/>
            <a:ext cx="2905766" cy="1937419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930756" y="4359498"/>
            <a:ext cx="29057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1400" dirty="0">
                <a:solidFill>
                  <a:srgbClr val="841E15"/>
                </a:solidFill>
                <a:cs typeface="+mn-ea"/>
                <a:sym typeface="+mn-lt"/>
              </a:rPr>
              <a:t>秋季降温快的特点，使得秋收、秋耕、秋种的“三秋”大忙显得格外紧张。秋分棉花吐絮，烟叶也由绿变黄，正是收获的大好时机。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746688" y="4359498"/>
            <a:ext cx="29057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1400" dirty="0">
                <a:solidFill>
                  <a:srgbClr val="841E15"/>
                </a:solidFill>
                <a:cs typeface="+mn-ea"/>
                <a:sym typeface="+mn-lt"/>
              </a:rPr>
              <a:t>秋季降温快的特点，使得秋收、秋耕、秋种的“三秋”大忙显得格外紧张。秋分棉花吐絮，烟叶也由绿变黄，正是收获的大好时机。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355478" y="4359498"/>
            <a:ext cx="29057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1400" dirty="0">
                <a:solidFill>
                  <a:srgbClr val="841E15"/>
                </a:solidFill>
                <a:cs typeface="+mn-ea"/>
                <a:sym typeface="+mn-lt"/>
              </a:rPr>
              <a:t>秋季降温快的特点，使得秋收、秋耕、秋种的“三秋”大忙显得格外紧张。秋分棉花吐絮，烟叶也由绿变黄，正是收获的大好时机。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62682" y="334851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>
                <a:gradFill flip="none" rotWithShape="1">
                  <a:gsLst>
                    <a:gs pos="0">
                      <a:srgbClr val="A72522"/>
                    </a:gs>
                    <a:gs pos="100000">
                      <a:srgbClr val="841E15"/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文彦记载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81486" y="1844949"/>
            <a:ext cx="6555346" cy="113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dirty="0">
                <a:solidFill>
                  <a:srgbClr val="841E15"/>
                </a:solidFill>
                <a:cs typeface="+mn-ea"/>
                <a:sym typeface="+mn-lt"/>
              </a:rPr>
              <a:t>秋季降温快的特点，使得秋收、秋耕、秋种的“三秋”大忙显得格外紧张。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243649" y="3879087"/>
            <a:ext cx="44374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400" dirty="0">
                <a:solidFill>
                  <a:srgbClr val="841E15"/>
                </a:solidFill>
                <a:cs typeface="+mn-ea"/>
                <a:sym typeface="+mn-lt"/>
              </a:rPr>
              <a:t>秋分棉花吐絮，烟叶也由绿变黄，正是收获的大好时机。华北地区已开始播种冬麦，长江流域及南部广大地区正忙着晚稻的收割，抢晴耕翻土地，准备油菜播种。秋分时节的干旱少雨或连绵阴雨是影响“三秋”正常进行的主要不利因素，特别是连阴雨会使即将到手的作物倒伏、霉烂或发芽，造成严重损失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871973" y="-43246"/>
            <a:ext cx="3506650" cy="392233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813377" y="2411931"/>
            <a:ext cx="5287914" cy="52879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049704" y="1183340"/>
            <a:ext cx="20906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6600" dirty="0">
                <a:solidFill>
                  <a:schemeClr val="bg1"/>
                </a:solidFill>
                <a:cs typeface="+mn-ea"/>
                <a:sym typeface="+mn-lt"/>
              </a:rPr>
              <a:t>目录</a:t>
            </a:r>
          </a:p>
        </p:txBody>
      </p:sp>
      <p:cxnSp>
        <p:nvCxnSpPr>
          <p:cNvPr id="4" name="直线连接符 3"/>
          <p:cNvCxnSpPr/>
          <p:nvPr/>
        </p:nvCxnSpPr>
        <p:spPr>
          <a:xfrm>
            <a:off x="5262282" y="2318230"/>
            <a:ext cx="172122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线连接符 4"/>
          <p:cNvCxnSpPr/>
          <p:nvPr/>
        </p:nvCxnSpPr>
        <p:spPr>
          <a:xfrm>
            <a:off x="5262282" y="2726124"/>
            <a:ext cx="172122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5221940" y="2378006"/>
            <a:ext cx="1828801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  <a:endParaRPr kumimoji="1"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85247" y="2864223"/>
            <a:ext cx="2227729" cy="2062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dist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kumimoji="1"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节气介绍</a:t>
            </a:r>
            <a:endParaRPr kumimoji="1" lang="en-US" altLang="zh-CN" sz="2800" dirty="0">
              <a:solidFill>
                <a:schemeClr val="bg1"/>
              </a:solidFill>
              <a:cs typeface="+mn-ea"/>
              <a:sym typeface="+mn-lt"/>
            </a:endParaRPr>
          </a:p>
          <a:p>
            <a:pPr marL="457200" indent="-457200" algn="dist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kumimoji="1"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气候特点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701118" y="2864223"/>
            <a:ext cx="2227729" cy="2062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dist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kumimoji="1"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美食习俗</a:t>
            </a:r>
            <a:endParaRPr kumimoji="1" lang="en-US" altLang="zh-CN" sz="2800" dirty="0">
              <a:solidFill>
                <a:schemeClr val="bg1"/>
              </a:solidFill>
              <a:cs typeface="+mn-ea"/>
              <a:sym typeface="+mn-lt"/>
            </a:endParaRPr>
          </a:p>
          <a:p>
            <a:pPr marL="457200" indent="-457200" algn="dist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kumimoji="1"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文彦记载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429004" y="3788533"/>
            <a:ext cx="25683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altLang="zh-CN" sz="1000" dirty="0">
                <a:solidFill>
                  <a:schemeClr val="bg1"/>
                </a:solidFill>
                <a:cs typeface="+mn-ea"/>
                <a:sym typeface="+mn-lt"/>
              </a:rPr>
              <a:t>please enter the text you need here. thank you for using our ppt template.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429004" y="4867838"/>
            <a:ext cx="25683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altLang="zh-CN" sz="1000" dirty="0">
                <a:solidFill>
                  <a:schemeClr val="bg1"/>
                </a:solidFill>
                <a:cs typeface="+mn-ea"/>
                <a:sym typeface="+mn-lt"/>
              </a:rPr>
              <a:t>please enter the text you need here. thank you for using our ppt template.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140388" y="3788533"/>
            <a:ext cx="25683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altLang="zh-CN" sz="1000" dirty="0">
                <a:solidFill>
                  <a:schemeClr val="bg1"/>
                </a:solidFill>
                <a:cs typeface="+mn-ea"/>
                <a:sym typeface="+mn-lt"/>
              </a:rPr>
              <a:t>please enter the text you need here. thank you for using our ppt template.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140388" y="4867838"/>
            <a:ext cx="25683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altLang="zh-CN" sz="1000" dirty="0">
                <a:solidFill>
                  <a:schemeClr val="bg1"/>
                </a:solidFill>
                <a:cs typeface="+mn-ea"/>
                <a:sym typeface="+mn-lt"/>
              </a:rPr>
              <a:t>please enter the text you need here. thank you for using our ppt template.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1851" y="0"/>
            <a:ext cx="3617966" cy="286422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80275" y="142255"/>
            <a:ext cx="3617967" cy="40468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660470" y="1254730"/>
            <a:ext cx="5577870" cy="55778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5461" y="554043"/>
            <a:ext cx="3561229" cy="453828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33717" y="2853933"/>
            <a:ext cx="48013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6000" dirty="0">
                <a:solidFill>
                  <a:schemeClr val="bg1"/>
                </a:solidFill>
                <a:cs typeface="+mn-ea"/>
                <a:sym typeface="+mn-lt"/>
              </a:rPr>
              <a:t>感谢您的观看</a:t>
            </a:r>
          </a:p>
        </p:txBody>
      </p:sp>
      <p:cxnSp>
        <p:nvCxnSpPr>
          <p:cNvPr id="6" name="直线连接符 5"/>
          <p:cNvCxnSpPr/>
          <p:nvPr/>
        </p:nvCxnSpPr>
        <p:spPr>
          <a:xfrm>
            <a:off x="954741" y="3926542"/>
            <a:ext cx="445097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线连接符 6"/>
          <p:cNvCxnSpPr/>
          <p:nvPr/>
        </p:nvCxnSpPr>
        <p:spPr>
          <a:xfrm>
            <a:off x="954741" y="4334436"/>
            <a:ext cx="445097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1062317" y="3945823"/>
            <a:ext cx="3796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solidFill>
                  <a:schemeClr val="bg1"/>
                </a:solidFill>
                <a:cs typeface="+mn-ea"/>
                <a:sym typeface="+mn-lt"/>
              </a:rPr>
              <a:t>汇报人</a:t>
            </a:r>
            <a:r>
              <a:rPr kumimoji="1" lang="zh-CN" altLang="en-US" dirty="0" smtClean="0">
                <a:solidFill>
                  <a:schemeClr val="bg1"/>
                </a:solidFill>
                <a:cs typeface="+mn-ea"/>
                <a:sym typeface="+mn-lt"/>
              </a:rPr>
              <a:t>：</a:t>
            </a:r>
            <a:r>
              <a:rPr kumimoji="1" lang="zh-CN" altLang="en-US" dirty="0">
                <a:solidFill>
                  <a:schemeClr val="bg1"/>
                </a:solidFill>
                <a:cs typeface="+mn-ea"/>
                <a:sym typeface="+mn-lt"/>
              </a:rPr>
              <a:t>第一</a:t>
            </a:r>
            <a:r>
              <a:rPr kumimoji="1" lang="en-US" altLang="zh-CN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kumimoji="1" lang="zh-CN" altLang="en-US" dirty="0" smtClean="0">
                <a:solidFill>
                  <a:schemeClr val="bg1"/>
                </a:solidFill>
                <a:cs typeface="+mn-ea"/>
                <a:sym typeface="+mn-lt"/>
              </a:rPr>
              <a:t>        </a:t>
            </a:r>
            <a:r>
              <a:rPr kumimoji="1" lang="zh-CN" altLang="en-US" dirty="0">
                <a:solidFill>
                  <a:schemeClr val="bg1"/>
                </a:solidFill>
                <a:cs typeface="+mn-ea"/>
                <a:sym typeface="+mn-lt"/>
              </a:rPr>
              <a:t>时间：</a:t>
            </a:r>
            <a:r>
              <a:rPr kumimoji="1" lang="en-US" altLang="zh-CN" dirty="0" smtClean="0">
                <a:solidFill>
                  <a:schemeClr val="bg1"/>
                </a:solidFill>
                <a:cs typeface="+mn-ea"/>
                <a:sym typeface="+mn-lt"/>
              </a:rPr>
              <a:t>20XX</a:t>
            </a:r>
            <a:endParaRPr kumimoji="1"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24800" y="3012142"/>
            <a:ext cx="49884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kumimoji="1" lang="zh-CN" altLang="en-US" sz="6000" dirty="0">
                <a:solidFill>
                  <a:schemeClr val="bg1"/>
                </a:solidFill>
                <a:cs typeface="+mn-ea"/>
                <a:sym typeface="+mn-lt"/>
              </a:rPr>
              <a:t>节气介绍</a:t>
            </a:r>
            <a:endParaRPr kumimoji="1" lang="en-US" altLang="zh-CN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688106" y="2196243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第一章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567312" y="4159119"/>
            <a:ext cx="550347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1000" dirty="0">
                <a:solidFill>
                  <a:schemeClr val="bg1"/>
                </a:solidFill>
                <a:cs typeface="+mn-ea"/>
                <a:sym typeface="+mn-lt"/>
              </a:rPr>
              <a:t>秋分是我们传统农历二十四节气中的第十六个节气，秋分的三候是：“一候雷始收声，二候蛰虫坯户，三候水始涸”。秋分作为“二分”之一，自古便受到从官方到民间的重视，也形成了丰富的节气民俗，包括祭祀、饮食、出行娱乐等方面。</a:t>
            </a:r>
          </a:p>
        </p:txBody>
      </p:sp>
      <p:cxnSp>
        <p:nvCxnSpPr>
          <p:cNvPr id="6" name="直线连接符 5"/>
          <p:cNvCxnSpPr/>
          <p:nvPr/>
        </p:nvCxnSpPr>
        <p:spPr>
          <a:xfrm>
            <a:off x="5747548" y="2209690"/>
            <a:ext cx="1143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线连接符 6"/>
          <p:cNvCxnSpPr/>
          <p:nvPr/>
        </p:nvCxnSpPr>
        <p:spPr>
          <a:xfrm>
            <a:off x="5747548" y="2741764"/>
            <a:ext cx="1143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1851" y="0"/>
            <a:ext cx="3617966" cy="286422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80275" y="142255"/>
            <a:ext cx="3617967" cy="40468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4726547" y="3705045"/>
            <a:ext cx="4726546" cy="2036086"/>
          </a:xfrm>
          <a:prstGeom prst="roundRect">
            <a:avLst/>
          </a:prstGeom>
          <a:gradFill>
            <a:gsLst>
              <a:gs pos="0">
                <a:srgbClr val="A72522"/>
              </a:gs>
              <a:gs pos="100000">
                <a:srgbClr val="841E15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62682" y="334851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>
                <a:gradFill flip="none" rotWithShape="1">
                  <a:gsLst>
                    <a:gs pos="0">
                      <a:srgbClr val="A72522"/>
                    </a:gs>
                    <a:gs pos="100000">
                      <a:srgbClr val="841E15"/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节气介绍</a:t>
            </a:r>
            <a:endParaRPr kumimoji="1" lang="en-US" altLang="zh-CN" sz="2800" dirty="0">
              <a:gradFill flip="none" rotWithShape="1">
                <a:gsLst>
                  <a:gs pos="0">
                    <a:srgbClr val="A72522"/>
                  </a:gs>
                  <a:gs pos="100000">
                    <a:srgbClr val="841E15"/>
                  </a:gs>
                </a:gsLst>
                <a:lin ang="2700000" scaled="1"/>
                <a:tileRect/>
              </a:gra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flipH="1" flipV="1">
            <a:off x="8736285" y="5274911"/>
            <a:ext cx="3203924" cy="11877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704873" y="1536905"/>
            <a:ext cx="3498461" cy="394889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597758" y="2082798"/>
            <a:ext cx="67505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400" dirty="0">
                <a:solidFill>
                  <a:srgbClr val="841E15"/>
                </a:solidFill>
                <a:cs typeface="+mn-ea"/>
                <a:sym typeface="+mn-lt"/>
              </a:rPr>
              <a:t>秋分，是二十四节气中的第十六个节气，时间一般为每年的公历</a:t>
            </a:r>
            <a:r>
              <a:rPr kumimoji="1" lang="en-US" altLang="zh-CN" sz="1400" dirty="0">
                <a:solidFill>
                  <a:srgbClr val="841E15"/>
                </a:solidFill>
                <a:cs typeface="+mn-ea"/>
                <a:sym typeface="+mn-lt"/>
              </a:rPr>
              <a:t>9</a:t>
            </a:r>
            <a:r>
              <a:rPr kumimoji="1" lang="zh-CN" altLang="en-US" sz="1400" dirty="0">
                <a:solidFill>
                  <a:srgbClr val="841E15"/>
                </a:solidFill>
                <a:cs typeface="+mn-ea"/>
                <a:sym typeface="+mn-lt"/>
              </a:rPr>
              <a:t>月</a:t>
            </a:r>
            <a:r>
              <a:rPr kumimoji="1" lang="en-US" altLang="zh-CN" sz="1400" dirty="0">
                <a:solidFill>
                  <a:srgbClr val="841E15"/>
                </a:solidFill>
                <a:cs typeface="+mn-ea"/>
                <a:sym typeface="+mn-lt"/>
              </a:rPr>
              <a:t>22~24</a:t>
            </a:r>
            <a:r>
              <a:rPr kumimoji="1" lang="zh-CN" altLang="en-US" sz="1400" dirty="0">
                <a:solidFill>
                  <a:srgbClr val="841E15"/>
                </a:solidFill>
                <a:cs typeface="+mn-ea"/>
                <a:sym typeface="+mn-lt"/>
              </a:rPr>
              <a:t>日。秋分这天太阳到达黄经</a:t>
            </a:r>
            <a:r>
              <a:rPr kumimoji="1" lang="en-US" altLang="zh-CN" sz="1400" dirty="0">
                <a:solidFill>
                  <a:srgbClr val="841E15"/>
                </a:solidFill>
                <a:cs typeface="+mn-ea"/>
                <a:sym typeface="+mn-lt"/>
              </a:rPr>
              <a:t>180°</a:t>
            </a:r>
            <a:r>
              <a:rPr kumimoji="1" lang="zh-CN" altLang="en-US" sz="1400" dirty="0">
                <a:solidFill>
                  <a:srgbClr val="841E15"/>
                </a:solidFill>
                <a:cs typeface="+mn-ea"/>
                <a:sym typeface="+mn-lt"/>
              </a:rPr>
              <a:t>（秋分点），几乎直射地球赤道，全球各地昼夜等长（不考虑大气对太阳光的折射与晨昏蒙影）。古时有“春祭日，秋祭月”的民俗活动，秋分曾是传统的“祭月节”（中秋节），中秋节由秋夕祭月演变而来。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726547" y="1571222"/>
            <a:ext cx="1532586" cy="400110"/>
          </a:xfrm>
          <a:prstGeom prst="rect">
            <a:avLst/>
          </a:prstGeom>
          <a:noFill/>
          <a:ln w="12700">
            <a:solidFill>
              <a:srgbClr val="841E15"/>
            </a:solidFill>
          </a:ln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2000" dirty="0">
                <a:gradFill>
                  <a:gsLst>
                    <a:gs pos="0">
                      <a:srgbClr val="A72522"/>
                    </a:gs>
                    <a:gs pos="100000">
                      <a:srgbClr val="841E15"/>
                    </a:gs>
                  </a:gsLst>
                  <a:lin ang="2700000" scaled="1"/>
                </a:gradFill>
                <a:cs typeface="+mn-ea"/>
                <a:sym typeface="+mn-lt"/>
              </a:rPr>
              <a:t>节气介绍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938360" y="3960379"/>
            <a:ext cx="42313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秋分过后，太阳直射点继续由赤道向南半球推移，北半球各地开始昼短夜长，即一天之内白昼开始短于黑夜；南半球相反。故秋分也称降分。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62682" y="334851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>
                <a:gradFill flip="none" rotWithShape="1">
                  <a:gsLst>
                    <a:gs pos="0">
                      <a:srgbClr val="A72522"/>
                    </a:gs>
                    <a:gs pos="100000">
                      <a:srgbClr val="841E15"/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节气介绍</a:t>
            </a:r>
            <a:endParaRPr kumimoji="1" lang="en-US" altLang="zh-CN" sz="2800" dirty="0">
              <a:gradFill flip="none" rotWithShape="1">
                <a:gsLst>
                  <a:gs pos="0">
                    <a:srgbClr val="A72522"/>
                  </a:gs>
                  <a:gs pos="100000">
                    <a:srgbClr val="841E15"/>
                  </a:gs>
                </a:gsLst>
                <a:lin ang="270000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3036" y="2340376"/>
            <a:ext cx="74053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400" dirty="0">
                <a:solidFill>
                  <a:srgbClr val="841E15"/>
                </a:solidFill>
                <a:cs typeface="+mn-ea"/>
                <a:sym typeface="+mn-lt"/>
              </a:rPr>
              <a:t>秋分，是二十四节气中的第十六个节气，时间一般为每年的公历</a:t>
            </a:r>
            <a:r>
              <a:rPr kumimoji="1" lang="en-US" altLang="zh-CN" sz="1400" dirty="0">
                <a:solidFill>
                  <a:srgbClr val="841E15"/>
                </a:solidFill>
                <a:cs typeface="+mn-ea"/>
                <a:sym typeface="+mn-lt"/>
              </a:rPr>
              <a:t>9</a:t>
            </a:r>
            <a:r>
              <a:rPr kumimoji="1" lang="zh-CN" altLang="en-US" sz="1400" dirty="0">
                <a:solidFill>
                  <a:srgbClr val="841E15"/>
                </a:solidFill>
                <a:cs typeface="+mn-ea"/>
                <a:sym typeface="+mn-lt"/>
              </a:rPr>
              <a:t>月</a:t>
            </a:r>
            <a:r>
              <a:rPr kumimoji="1" lang="en-US" altLang="zh-CN" sz="1400" dirty="0">
                <a:solidFill>
                  <a:srgbClr val="841E15"/>
                </a:solidFill>
                <a:cs typeface="+mn-ea"/>
                <a:sym typeface="+mn-lt"/>
              </a:rPr>
              <a:t>22~24</a:t>
            </a:r>
            <a:r>
              <a:rPr kumimoji="1" lang="zh-CN" altLang="en-US" sz="1400" dirty="0">
                <a:solidFill>
                  <a:srgbClr val="841E15"/>
                </a:solidFill>
                <a:cs typeface="+mn-ea"/>
                <a:sym typeface="+mn-lt"/>
              </a:rPr>
              <a:t>日。秋分这天太阳到达黄经</a:t>
            </a:r>
            <a:r>
              <a:rPr kumimoji="1" lang="en-US" altLang="zh-CN" sz="1400" dirty="0">
                <a:solidFill>
                  <a:srgbClr val="841E15"/>
                </a:solidFill>
                <a:cs typeface="+mn-ea"/>
                <a:sym typeface="+mn-lt"/>
              </a:rPr>
              <a:t>180°</a:t>
            </a:r>
            <a:r>
              <a:rPr kumimoji="1" lang="zh-CN" altLang="en-US" sz="1400" dirty="0">
                <a:solidFill>
                  <a:srgbClr val="841E15"/>
                </a:solidFill>
                <a:cs typeface="+mn-ea"/>
                <a:sym typeface="+mn-lt"/>
              </a:rPr>
              <a:t>（秋分点），几乎直射地球赤道，全球各地昼夜等长（不考虑大气对太阳光的折射与晨昏蒙影）。古时有“春祭日，秋祭月”的民俗活动，秋分曾是传统的“祭月节”（中秋节），中秋节由秋夕祭月演变而来。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81825" y="1828800"/>
            <a:ext cx="1532586" cy="400110"/>
          </a:xfrm>
          <a:prstGeom prst="rect">
            <a:avLst/>
          </a:prstGeom>
          <a:noFill/>
          <a:ln w="12700">
            <a:solidFill>
              <a:srgbClr val="841E15"/>
            </a:solidFill>
          </a:ln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2000" dirty="0">
                <a:gradFill>
                  <a:gsLst>
                    <a:gs pos="0">
                      <a:srgbClr val="A72522"/>
                    </a:gs>
                    <a:gs pos="100000">
                      <a:srgbClr val="841E15"/>
                    </a:gs>
                  </a:gsLst>
                  <a:lin ang="2700000" scaled="1"/>
                </a:gradFill>
                <a:cs typeface="+mn-ea"/>
                <a:sym typeface="+mn-lt"/>
              </a:rPr>
              <a:t>节气介绍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flipH="1">
            <a:off x="6842096" y="1059315"/>
            <a:ext cx="5254526" cy="525452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508438" y="4182141"/>
            <a:ext cx="4039042" cy="72363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55593" y="4272217"/>
            <a:ext cx="365628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200" dirty="0">
                <a:solidFill>
                  <a:srgbClr val="841E15"/>
                </a:solidFill>
                <a:cs typeface="+mn-ea"/>
                <a:sym typeface="+mn-lt"/>
              </a:rPr>
              <a:t>标题数字等都可以通过点击和重新输入进行更改，顶部开始面板中可以对字体、行距等进行修改。</a:t>
            </a:r>
          </a:p>
        </p:txBody>
      </p:sp>
      <p:sp>
        <p:nvSpPr>
          <p:cNvPr id="9" name="矩形 8"/>
          <p:cNvSpPr/>
          <p:nvPr/>
        </p:nvSpPr>
        <p:spPr>
          <a:xfrm>
            <a:off x="1508438" y="5168883"/>
            <a:ext cx="4039042" cy="72363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955593" y="5258959"/>
            <a:ext cx="365628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200" dirty="0">
                <a:solidFill>
                  <a:srgbClr val="841E15"/>
                </a:solidFill>
                <a:cs typeface="+mn-ea"/>
                <a:sym typeface="+mn-lt"/>
              </a:rPr>
              <a:t>标题数字等都可以通过点击和重新输入进行更改，顶部开始面板中可以对字体、行距等进行修改。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1178761" y="4124414"/>
            <a:ext cx="1106510" cy="90041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1294863" y="5168883"/>
            <a:ext cx="1106510" cy="9004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62682" y="334851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>
                <a:gradFill flip="none" rotWithShape="1">
                  <a:gsLst>
                    <a:gs pos="0">
                      <a:srgbClr val="A72522"/>
                    </a:gs>
                    <a:gs pos="100000">
                      <a:srgbClr val="841E15"/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节气介绍</a:t>
            </a:r>
            <a:endParaRPr kumimoji="1" lang="en-US" altLang="zh-CN" sz="2800" dirty="0">
              <a:gradFill flip="none" rotWithShape="1">
                <a:gsLst>
                  <a:gs pos="0">
                    <a:srgbClr val="A72522"/>
                  </a:gs>
                  <a:gs pos="100000">
                    <a:srgbClr val="841E15"/>
                  </a:gs>
                </a:gsLst>
                <a:lin ang="2700000" scaled="1"/>
                <a:tileRect/>
              </a:gra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061656" y="24866"/>
            <a:ext cx="6130344" cy="459775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62682" y="3528812"/>
            <a:ext cx="26680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rgbClr val="841E15"/>
                </a:solidFill>
                <a:cs typeface="+mn-ea"/>
                <a:sym typeface="+mn-lt"/>
              </a:rPr>
              <a:t>秋分时节，我国大部分地区已经进入凉爽的秋季，南下的冷空气与逐渐衰减的暖湿空气相遇，产生一次次的降水，气温也一次次地下降。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731015" y="3528812"/>
            <a:ext cx="26680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rgbClr val="841E15"/>
                </a:solidFill>
                <a:cs typeface="+mn-ea"/>
                <a:sym typeface="+mn-lt"/>
              </a:rPr>
              <a:t>正如人们常所说的那样，已经到了“一场秋雨一场寒”的时候，但秋分之后的日降水量不会很大。此时，南、北方的田间耕作各有不同。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979867" y="1668136"/>
            <a:ext cx="2668070" cy="200105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4902610" y="1994719"/>
            <a:ext cx="2206159" cy="16546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62682" y="334851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>
                <a:gradFill flip="none" rotWithShape="1">
                  <a:gsLst>
                    <a:gs pos="0">
                      <a:srgbClr val="A72522"/>
                    </a:gs>
                    <a:gs pos="100000">
                      <a:srgbClr val="841E15"/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节气介绍</a:t>
            </a:r>
            <a:endParaRPr kumimoji="1" lang="en-US" altLang="zh-CN" sz="2800" dirty="0">
              <a:gradFill flip="none" rotWithShape="1">
                <a:gsLst>
                  <a:gs pos="0">
                    <a:srgbClr val="A72522"/>
                  </a:gs>
                  <a:gs pos="100000">
                    <a:srgbClr val="841E15"/>
                  </a:gs>
                </a:gsLst>
                <a:lin ang="2700000" scaled="1"/>
                <a:tileRect/>
              </a:gra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089489" y="606917"/>
            <a:ext cx="7719244" cy="5451713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70750" y="1747144"/>
            <a:ext cx="307321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rgbClr val="841E15"/>
                </a:solidFill>
                <a:cs typeface="+mn-ea"/>
                <a:sym typeface="+mn-lt"/>
              </a:rPr>
              <a:t>秋分过后，太阳直射点继续由赤道向南半球推移，北半球各地开始昼短夜长，即一天之内白昼开始短于黑夜；南半球相反。故秋分也称降分。而在南北两极，秋分这一天，太阳整日都在地平线上。此后，随着太阳直射点的继续南移，北极附近开始为期</a:t>
            </a:r>
            <a:r>
              <a:rPr kumimoji="1" lang="en-US" altLang="zh-CN" sz="1600" dirty="0">
                <a:solidFill>
                  <a:srgbClr val="841E15"/>
                </a:solidFill>
                <a:cs typeface="+mn-ea"/>
                <a:sym typeface="+mn-lt"/>
              </a:rPr>
              <a:t>6</a:t>
            </a:r>
            <a:r>
              <a:rPr kumimoji="1" lang="zh-CN" altLang="en-US" sz="1600" dirty="0">
                <a:solidFill>
                  <a:srgbClr val="841E15"/>
                </a:solidFill>
                <a:cs typeface="+mn-ea"/>
                <a:sym typeface="+mn-lt"/>
              </a:rPr>
              <a:t>个月的极夜，范围逐渐扩大再缩小；南极附近开始为期</a:t>
            </a:r>
            <a:r>
              <a:rPr kumimoji="1" lang="en-US" altLang="zh-CN" sz="1600" dirty="0">
                <a:solidFill>
                  <a:srgbClr val="841E15"/>
                </a:solidFill>
                <a:cs typeface="+mn-ea"/>
                <a:sym typeface="+mn-lt"/>
              </a:rPr>
              <a:t>6</a:t>
            </a:r>
            <a:r>
              <a:rPr kumimoji="1" lang="zh-CN" altLang="en-US" sz="1600" dirty="0">
                <a:solidFill>
                  <a:srgbClr val="841E15"/>
                </a:solidFill>
                <a:cs typeface="+mn-ea"/>
                <a:sym typeface="+mn-lt"/>
              </a:rPr>
              <a:t>个月的极昼，范围逐渐扩大再缩小。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191227" y="2601533"/>
            <a:ext cx="32607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841E15"/>
                </a:solidFill>
                <a:cs typeface="+mn-ea"/>
                <a:sym typeface="+mn-lt"/>
              </a:rPr>
              <a:t>秋分时节，我国大部分地区已经进入凉爽的秋季。</a:t>
            </a:r>
            <a:endParaRPr lang="en-US" altLang="zh-CN" sz="1600" dirty="0">
              <a:solidFill>
                <a:srgbClr val="841E15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solidFill>
                <a:srgbClr val="841E15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solidFill>
                <a:srgbClr val="841E15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solidFill>
                <a:srgbClr val="841E15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841E15"/>
                </a:solidFill>
                <a:cs typeface="+mn-ea"/>
                <a:sym typeface="+mn-lt"/>
              </a:rPr>
              <a:t>南下的冷空气与逐渐衰减的暖湿空气相遇，产生一次次的降水，气温也一次次地下降。</a:t>
            </a:r>
            <a:endParaRPr kumimoji="1" lang="zh-CN" altLang="en-US" sz="1600" dirty="0">
              <a:solidFill>
                <a:srgbClr val="841E15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276147" y="2137028"/>
            <a:ext cx="1532586" cy="400110"/>
          </a:xfrm>
          <a:prstGeom prst="rect">
            <a:avLst/>
          </a:prstGeom>
          <a:noFill/>
          <a:ln w="12700">
            <a:solidFill>
              <a:srgbClr val="841E15"/>
            </a:solidFill>
          </a:ln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2000" dirty="0">
                <a:gradFill>
                  <a:gsLst>
                    <a:gs pos="0">
                      <a:srgbClr val="A72522"/>
                    </a:gs>
                    <a:gs pos="100000">
                      <a:srgbClr val="841E15"/>
                    </a:gs>
                  </a:gsLst>
                  <a:lin ang="2700000" scaled="1"/>
                </a:gradFill>
                <a:cs typeface="+mn-ea"/>
                <a:sym typeface="+mn-lt"/>
              </a:rPr>
              <a:t>节气介绍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289026" y="4002318"/>
            <a:ext cx="1532586" cy="400110"/>
          </a:xfrm>
          <a:prstGeom prst="rect">
            <a:avLst/>
          </a:prstGeom>
          <a:noFill/>
          <a:ln w="12700">
            <a:solidFill>
              <a:srgbClr val="841E15"/>
            </a:solidFill>
          </a:ln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2000" dirty="0">
                <a:gradFill>
                  <a:gsLst>
                    <a:gs pos="0">
                      <a:srgbClr val="A72522"/>
                    </a:gs>
                    <a:gs pos="100000">
                      <a:srgbClr val="841E15"/>
                    </a:gs>
                  </a:gsLst>
                  <a:lin ang="2700000" scaled="1"/>
                </a:gradFill>
                <a:cs typeface="+mn-ea"/>
                <a:sym typeface="+mn-lt"/>
              </a:rPr>
              <a:t>节气介绍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24800" y="3012142"/>
            <a:ext cx="49884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kumimoji="1" lang="zh-CN" altLang="en-US" sz="6000" dirty="0">
                <a:solidFill>
                  <a:schemeClr val="bg1"/>
                </a:solidFill>
                <a:cs typeface="+mn-ea"/>
                <a:sym typeface="+mn-lt"/>
              </a:rPr>
              <a:t>气候特点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688106" y="2196243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第二章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567312" y="4159119"/>
            <a:ext cx="550347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1000" dirty="0">
                <a:solidFill>
                  <a:schemeClr val="bg1"/>
                </a:solidFill>
                <a:cs typeface="+mn-ea"/>
                <a:sym typeface="+mn-lt"/>
              </a:rPr>
              <a:t>秋分是我们传统农历二十四节气中的第十六个节气，秋分的三候是：“一候雷始收声，二候蛰虫坯户，三候水始涸”。秋分作为“二分”之一，自古便受到从官方到民间的重视，也形成了丰富的节气民俗，包括祭祀、饮食、出行娱乐等方面。</a:t>
            </a:r>
          </a:p>
        </p:txBody>
      </p:sp>
      <p:cxnSp>
        <p:nvCxnSpPr>
          <p:cNvPr id="6" name="直线连接符 5"/>
          <p:cNvCxnSpPr/>
          <p:nvPr/>
        </p:nvCxnSpPr>
        <p:spPr>
          <a:xfrm>
            <a:off x="5747548" y="2209690"/>
            <a:ext cx="1143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线连接符 6"/>
          <p:cNvCxnSpPr/>
          <p:nvPr/>
        </p:nvCxnSpPr>
        <p:spPr>
          <a:xfrm>
            <a:off x="5747548" y="2741764"/>
            <a:ext cx="1143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1851" y="0"/>
            <a:ext cx="3617966" cy="286422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80275" y="142255"/>
            <a:ext cx="3617967" cy="40468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923819" y="3882536"/>
            <a:ext cx="5422006" cy="1577412"/>
          </a:xfrm>
          <a:prstGeom prst="roundRect">
            <a:avLst/>
          </a:prstGeom>
          <a:gradFill>
            <a:gsLst>
              <a:gs pos="0">
                <a:srgbClr val="A72522"/>
              </a:gs>
              <a:gs pos="100000">
                <a:srgbClr val="841E15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62682" y="334851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>
                <a:gradFill flip="none" rotWithShape="1">
                  <a:gsLst>
                    <a:gs pos="0">
                      <a:srgbClr val="A72522"/>
                    </a:gs>
                    <a:gs pos="100000">
                      <a:srgbClr val="841E15"/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气候特点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0034" y="5294028"/>
            <a:ext cx="2085296" cy="156397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flipH="1">
            <a:off x="8048331" y="3792725"/>
            <a:ext cx="4087034" cy="30652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31042" y="4039585"/>
            <a:ext cx="503331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北半球各地从冬至开始白昼越来越长，但是从春分开始白昼比黑夜长；从夏至那天开始白昼越来越短，但是从秋分开始白昼比黑夜短。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582021" y="1947985"/>
            <a:ext cx="408703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1400" dirty="0">
                <a:solidFill>
                  <a:srgbClr val="841E15"/>
                </a:solidFill>
                <a:cs typeface="+mn-ea"/>
                <a:sym typeface="+mn-lt"/>
              </a:rPr>
              <a:t>冬至日，太阳直射南回归线，北半球各地白昼最短，随后太阳直射点开始北移，北半球各地白昼越来越长。春分过后，太阳直射点移到北半球，北半球开始白昼长于黑夜。</a:t>
            </a:r>
            <a:endParaRPr kumimoji="1" lang="en-US" altLang="zh-CN" sz="1400" dirty="0">
              <a:solidFill>
                <a:srgbClr val="841E15"/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kumimoji="1" lang="en-US" altLang="zh-CN" sz="1400" dirty="0">
              <a:solidFill>
                <a:srgbClr val="841E15"/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1400" dirty="0">
                <a:solidFill>
                  <a:srgbClr val="841E15"/>
                </a:solidFill>
                <a:cs typeface="+mn-ea"/>
                <a:sym typeface="+mn-lt"/>
              </a:rPr>
              <a:t>到了夏至日，太阳直射北回归线，北半球各地白昼最长，随后太阳直射点开始南移，北半球各地白昼越来越短。秋分过后，太阳直射点移到到南半球，北半球开始白昼短于黑夜。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2097223" y="1015120"/>
            <a:ext cx="3140325" cy="3140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z2iqsgi">
      <a:majorFont>
        <a:latin typeface="微软雅黑"/>
        <a:ea typeface="华文中宋"/>
        <a:cs typeface=""/>
      </a:majorFont>
      <a:minorFont>
        <a:latin typeface="微软雅黑"/>
        <a:ea typeface="华文中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1942</Words>
  <Application>Microsoft Office PowerPoint</Application>
  <PresentationFormat>宽屏</PresentationFormat>
  <Paragraphs>108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等线</vt:lpstr>
      <vt:lpstr>华文中宋</vt:lpstr>
      <vt:lpstr>宋体</vt:lpstr>
      <vt:lpstr>微软雅黑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2022-03-10T05:52:52Z</dcterms:created>
  <dcterms:modified xsi:type="dcterms:W3CDTF">2023-01-11T01:03:23Z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37803B7D0D2D48AB8DD68D14A18DCD11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