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6" r:id="rId3"/>
    <p:sldId id="287" r:id="rId4"/>
    <p:sldId id="288" r:id="rId5"/>
    <p:sldId id="299" r:id="rId6"/>
    <p:sldId id="300" r:id="rId7"/>
    <p:sldId id="301" r:id="rId8"/>
    <p:sldId id="302" r:id="rId9"/>
    <p:sldId id="289" r:id="rId10"/>
    <p:sldId id="307" r:id="rId11"/>
    <p:sldId id="290" r:id="rId12"/>
    <p:sldId id="291" r:id="rId13"/>
    <p:sldId id="281" r:id="rId14"/>
    <p:sldId id="273" r:id="rId15"/>
  </p:sldIdLst>
  <p:sldSz cx="12192000" cy="6858000"/>
  <p:notesSz cx="7104063" cy="10234613"/>
  <p:embeddedFontLst>
    <p:embeddedFont>
      <p:font typeface="楷体" panose="02010609060101010101" pitchFamily="49" charset="-122"/>
      <p:regular r:id="rId16"/>
    </p:embeddedFont>
    <p:embeddedFont>
      <p:font typeface="微软雅黑" panose="020B0503020204020204" pitchFamily="34" charset="-122"/>
      <p:regular r:id="rId17"/>
      <p:bold r:id="rId18"/>
    </p:embeddedFont>
    <p:embeddedFont>
      <p:font typeface="Franklin Gothic Medium" panose="020B0603020102020204" pitchFamily="34" charset="0"/>
      <p:regular r:id="rId19"/>
      <p:italic r:id="rId20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E7EEED"/>
    <a:srgbClr val="00923F"/>
    <a:srgbClr val="202020"/>
    <a:srgbClr val="323232"/>
    <a:srgbClr val="CC33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9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F48440A-5358-4B5F-B8A6-F26C348531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154901-D0B2-480E-8BE7-D40711F50F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1A7100C-6A2B-4A0F-B14D-6BAB4897D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9A3CD13-81AE-4A1D-B8FB-F2A7273D84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C9D01EC-6C83-4127-8FF1-A95DA2C7E4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81BAB9-FE81-46ED-B4A9-BA2A3D8C5A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E8CB-E7FB-4226-804B-E014A812BA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9C6B91D-AEFA-4D57-B39A-FE64ABA537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5F1762A-9CFD-4D47-AD99-02500A306F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E149B88-7FED-4BE5-9E19-C02F0B2161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DF81CC-E83F-47C8-BB24-90B4ED28A3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1789C4C-327A-4653-9FC7-8EE098E33C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474D852-7F3B-4594-80EA-876DE730DA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E9E4DC0-F4C4-4322-8D79-43B7770719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2978B6D-8705-4BB0-88AD-511E1B9116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8"/>
            </p:custDataLst>
          </p:nvPr>
        </p:nvSpPr>
        <p:spPr bwMode="auto">
          <a:xfrm>
            <a:off x="669925" y="431800"/>
            <a:ext cx="10852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9"/>
            </p:custDataLst>
          </p:nvPr>
        </p:nvSpPr>
        <p:spPr bwMode="auto">
          <a:xfrm>
            <a:off x="669925" y="1295400"/>
            <a:ext cx="10852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0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1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016E8CB-E7FB-4226-804B-E014A812BA3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1"/>
          <p:cNvSpPr txBox="1">
            <a:spLocks noChangeArrowheads="1"/>
          </p:cNvSpPr>
          <p:nvPr/>
        </p:nvSpPr>
        <p:spPr bwMode="auto">
          <a:xfrm>
            <a:off x="0" y="1527176"/>
            <a:ext cx="1219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</a:rPr>
              <a:t>小数乘小数</a:t>
            </a:r>
          </a:p>
        </p:txBody>
      </p:sp>
      <p:sp>
        <p:nvSpPr>
          <p:cNvPr id="2051" name="矩形 19"/>
          <p:cNvSpPr>
            <a:spLocks noChangeArrowheads="1"/>
          </p:cNvSpPr>
          <p:nvPr/>
        </p:nvSpPr>
        <p:spPr bwMode="auto">
          <a:xfrm>
            <a:off x="0" y="3236913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课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</a:rPr>
              <a:t>时</a:t>
            </a:r>
          </a:p>
        </p:txBody>
      </p:sp>
      <p:sp>
        <p:nvSpPr>
          <p:cNvPr id="2052" name="矩形 20"/>
          <p:cNvSpPr>
            <a:spLocks noChangeArrowheads="1"/>
          </p:cNvSpPr>
          <p:nvPr/>
        </p:nvSpPr>
        <p:spPr bwMode="auto">
          <a:xfrm>
            <a:off x="4806950" y="4343400"/>
            <a:ext cx="2578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1600" dirty="0">
                <a:solidFill>
                  <a:schemeClr val="bg1"/>
                </a:solidFill>
              </a:rPr>
              <a:t>苏教版  数学  五年级  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85912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19"/>
          <p:cNvGrpSpPr/>
          <p:nvPr/>
        </p:nvGrpSpPr>
        <p:grpSpPr bwMode="auto">
          <a:xfrm>
            <a:off x="2017713" y="1978025"/>
            <a:ext cx="1928812" cy="1223963"/>
            <a:chOff x="1142976" y="2285992"/>
            <a:chExt cx="1928804" cy="1224332"/>
          </a:xfrm>
        </p:grpSpPr>
        <p:cxnSp>
          <p:nvCxnSpPr>
            <p:cNvPr id="11266" name="直接连接符 11"/>
            <p:cNvCxnSpPr>
              <a:cxnSpLocks noChangeShapeType="1"/>
            </p:cNvCxnSpPr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7" name="TextBox 1"/>
            <p:cNvSpPr txBox="1">
              <a:spLocks noChangeArrowheads="1"/>
            </p:cNvSpPr>
            <p:nvPr/>
          </p:nvSpPr>
          <p:spPr bwMode="auto">
            <a:xfrm>
              <a:off x="1295380" y="285749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1268" name="TextBox 1"/>
            <p:cNvSpPr txBox="1">
              <a:spLocks noChangeArrowheads="1"/>
            </p:cNvSpPr>
            <p:nvPr/>
          </p:nvSpPr>
          <p:spPr bwMode="auto">
            <a:xfrm>
              <a:off x="2000232" y="228599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1269" name="TextBox 1"/>
            <p:cNvSpPr txBox="1">
              <a:spLocks noChangeArrowheads="1"/>
            </p:cNvSpPr>
            <p:nvPr/>
          </p:nvSpPr>
          <p:spPr bwMode="auto">
            <a:xfrm>
              <a:off x="2500276" y="228599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1270" name="TextBox 1"/>
            <p:cNvSpPr txBox="1">
              <a:spLocks noChangeArrowheads="1"/>
            </p:cNvSpPr>
            <p:nvPr/>
          </p:nvSpPr>
          <p:spPr bwMode="auto">
            <a:xfrm>
              <a:off x="2224096" y="2925545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1271" name="TextBox 1"/>
            <p:cNvSpPr txBox="1">
              <a:spLocks noChangeArrowheads="1"/>
            </p:cNvSpPr>
            <p:nvPr/>
          </p:nvSpPr>
          <p:spPr bwMode="auto">
            <a:xfrm>
              <a:off x="2019289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1272" name="TextBox 1"/>
            <p:cNvSpPr txBox="1">
              <a:spLocks noChangeArrowheads="1"/>
            </p:cNvSpPr>
            <p:nvPr/>
          </p:nvSpPr>
          <p:spPr bwMode="auto">
            <a:xfrm>
              <a:off x="2509826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1273" name="TextBox 1"/>
            <p:cNvSpPr txBox="1">
              <a:spLocks noChangeArrowheads="1"/>
            </p:cNvSpPr>
            <p:nvPr/>
          </p:nvSpPr>
          <p:spPr bwMode="auto">
            <a:xfrm>
              <a:off x="2214546" y="229627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</p:grp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375025" y="3121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2017713" y="4262438"/>
            <a:ext cx="1928812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874963" y="3121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2384425" y="3121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2874963" y="3692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374900" y="3692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65500" y="4264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2865438" y="4264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2374900" y="4264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874838" y="4264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2589213" y="4264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grpSp>
        <p:nvGrpSpPr>
          <p:cNvPr id="11285" name="组合 31"/>
          <p:cNvGrpSpPr/>
          <p:nvPr/>
        </p:nvGrpSpPr>
        <p:grpSpPr bwMode="auto">
          <a:xfrm>
            <a:off x="4518025" y="1978025"/>
            <a:ext cx="2357438" cy="1228725"/>
            <a:chOff x="3357554" y="2786058"/>
            <a:chExt cx="2357432" cy="1228103"/>
          </a:xfrm>
        </p:grpSpPr>
        <p:sp>
          <p:nvSpPr>
            <p:cNvPr id="11286" name="TextBox 1"/>
            <p:cNvSpPr txBox="1">
              <a:spLocks noChangeArrowheads="1"/>
            </p:cNvSpPr>
            <p:nvPr/>
          </p:nvSpPr>
          <p:spPr bwMode="auto">
            <a:xfrm>
              <a:off x="4152900" y="2796339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1287" name="TextBox 1"/>
            <p:cNvSpPr txBox="1">
              <a:spLocks noChangeArrowheads="1"/>
            </p:cNvSpPr>
            <p:nvPr/>
          </p:nvSpPr>
          <p:spPr bwMode="auto">
            <a:xfrm>
              <a:off x="4367192" y="2786058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cxnSp>
          <p:nvCxnSpPr>
            <p:cNvPr id="11288" name="直接连接符 34"/>
            <p:cNvCxnSpPr>
              <a:cxnSpLocks noChangeShapeType="1"/>
            </p:cNvCxnSpPr>
            <p:nvPr/>
          </p:nvCxnSpPr>
          <p:spPr bwMode="auto">
            <a:xfrm>
              <a:off x="3357554" y="4000505"/>
              <a:ext cx="235743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9" name="TextBox 1"/>
            <p:cNvSpPr txBox="1">
              <a:spLocks noChangeArrowheads="1"/>
            </p:cNvSpPr>
            <p:nvPr/>
          </p:nvSpPr>
          <p:spPr bwMode="auto">
            <a:xfrm>
              <a:off x="3581396" y="335756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1290" name="TextBox 1"/>
            <p:cNvSpPr txBox="1">
              <a:spLocks noChangeArrowheads="1"/>
            </p:cNvSpPr>
            <p:nvPr/>
          </p:nvSpPr>
          <p:spPr bwMode="auto">
            <a:xfrm>
              <a:off x="4643438" y="2786058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1291" name="TextBox 1"/>
            <p:cNvSpPr txBox="1">
              <a:spLocks noChangeArrowheads="1"/>
            </p:cNvSpPr>
            <p:nvPr/>
          </p:nvSpPr>
          <p:spPr bwMode="auto">
            <a:xfrm>
              <a:off x="5143482" y="2786440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1292" name="TextBox 1"/>
            <p:cNvSpPr txBox="1">
              <a:spLocks noChangeArrowheads="1"/>
            </p:cNvSpPr>
            <p:nvPr/>
          </p:nvSpPr>
          <p:spPr bwMode="auto">
            <a:xfrm>
              <a:off x="4867302" y="3425611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1293" name="TextBox 1"/>
            <p:cNvSpPr txBox="1">
              <a:spLocks noChangeArrowheads="1"/>
            </p:cNvSpPr>
            <p:nvPr/>
          </p:nvSpPr>
          <p:spPr bwMode="auto">
            <a:xfrm>
              <a:off x="4662495" y="3415330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1294" name="TextBox 1"/>
            <p:cNvSpPr txBox="1">
              <a:spLocks noChangeArrowheads="1"/>
            </p:cNvSpPr>
            <p:nvPr/>
          </p:nvSpPr>
          <p:spPr bwMode="auto">
            <a:xfrm>
              <a:off x="5153010" y="342938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</p:grp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6294438" y="3121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5794375" y="3121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5303838" y="3121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5794375" y="3692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5294313" y="3692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4803775" y="3692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cxnSp>
        <p:nvCxnSpPr>
          <p:cNvPr id="49" name="直接连接符 48"/>
          <p:cNvCxnSpPr>
            <a:cxnSpLocks noChangeShapeType="1"/>
          </p:cNvCxnSpPr>
          <p:nvPr/>
        </p:nvCxnSpPr>
        <p:spPr bwMode="auto">
          <a:xfrm>
            <a:off x="4518025" y="4262438"/>
            <a:ext cx="23574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接连接符 50"/>
          <p:cNvCxnSpPr>
            <a:cxnSpLocks noChangeShapeType="1"/>
          </p:cNvCxnSpPr>
          <p:nvPr/>
        </p:nvCxnSpPr>
        <p:spPr bwMode="auto">
          <a:xfrm>
            <a:off x="4946650" y="4264025"/>
            <a:ext cx="19288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6294438" y="426561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5794375" y="4265613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5303838" y="426561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55" name="TextBox 1"/>
          <p:cNvSpPr txBox="1">
            <a:spLocks noChangeArrowheads="1"/>
          </p:cNvSpPr>
          <p:nvPr/>
        </p:nvSpPr>
        <p:spPr bwMode="auto">
          <a:xfrm>
            <a:off x="4803775" y="4265613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5018088" y="426561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grpSp>
        <p:nvGrpSpPr>
          <p:cNvPr id="11308" name="组合 60"/>
          <p:cNvGrpSpPr/>
          <p:nvPr/>
        </p:nvGrpSpPr>
        <p:grpSpPr bwMode="auto">
          <a:xfrm>
            <a:off x="7375525" y="1978025"/>
            <a:ext cx="2357438" cy="1228725"/>
            <a:chOff x="3357554" y="2786058"/>
            <a:chExt cx="2357432" cy="1228103"/>
          </a:xfrm>
        </p:grpSpPr>
        <p:sp>
          <p:nvSpPr>
            <p:cNvPr id="11309" name="TextBox 1"/>
            <p:cNvSpPr txBox="1">
              <a:spLocks noChangeArrowheads="1"/>
            </p:cNvSpPr>
            <p:nvPr/>
          </p:nvSpPr>
          <p:spPr bwMode="auto">
            <a:xfrm>
              <a:off x="4152900" y="2796339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1310" name="TextBox 1"/>
            <p:cNvSpPr txBox="1">
              <a:spLocks noChangeArrowheads="1"/>
            </p:cNvSpPr>
            <p:nvPr/>
          </p:nvSpPr>
          <p:spPr bwMode="auto">
            <a:xfrm>
              <a:off x="4367192" y="2786058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cxnSp>
          <p:nvCxnSpPr>
            <p:cNvPr id="11311" name="直接连接符 63"/>
            <p:cNvCxnSpPr>
              <a:cxnSpLocks noChangeShapeType="1"/>
            </p:cNvCxnSpPr>
            <p:nvPr/>
          </p:nvCxnSpPr>
          <p:spPr bwMode="auto">
            <a:xfrm>
              <a:off x="3357554" y="4000505"/>
              <a:ext cx="235743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12" name="TextBox 1"/>
            <p:cNvSpPr txBox="1">
              <a:spLocks noChangeArrowheads="1"/>
            </p:cNvSpPr>
            <p:nvPr/>
          </p:nvSpPr>
          <p:spPr bwMode="auto">
            <a:xfrm>
              <a:off x="3581396" y="335756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1313" name="TextBox 1"/>
            <p:cNvSpPr txBox="1">
              <a:spLocks noChangeArrowheads="1"/>
            </p:cNvSpPr>
            <p:nvPr/>
          </p:nvSpPr>
          <p:spPr bwMode="auto">
            <a:xfrm>
              <a:off x="4643438" y="2786058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1314" name="TextBox 1"/>
            <p:cNvSpPr txBox="1">
              <a:spLocks noChangeArrowheads="1"/>
            </p:cNvSpPr>
            <p:nvPr/>
          </p:nvSpPr>
          <p:spPr bwMode="auto">
            <a:xfrm>
              <a:off x="5143482" y="2786440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1315" name="TextBox 1"/>
            <p:cNvSpPr txBox="1">
              <a:spLocks noChangeArrowheads="1"/>
            </p:cNvSpPr>
            <p:nvPr/>
          </p:nvSpPr>
          <p:spPr bwMode="auto">
            <a:xfrm>
              <a:off x="4867302" y="3425611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1316" name="TextBox 1"/>
            <p:cNvSpPr txBox="1">
              <a:spLocks noChangeArrowheads="1"/>
            </p:cNvSpPr>
            <p:nvPr/>
          </p:nvSpPr>
          <p:spPr bwMode="auto">
            <a:xfrm>
              <a:off x="4662495" y="3415330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1317" name="TextBox 1"/>
            <p:cNvSpPr txBox="1">
              <a:spLocks noChangeArrowheads="1"/>
            </p:cNvSpPr>
            <p:nvPr/>
          </p:nvSpPr>
          <p:spPr bwMode="auto">
            <a:xfrm>
              <a:off x="5153010" y="342938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</p:grpSp>
      <p:sp>
        <p:nvSpPr>
          <p:cNvPr id="71" name="TextBox 1"/>
          <p:cNvSpPr txBox="1">
            <a:spLocks noChangeArrowheads="1"/>
          </p:cNvSpPr>
          <p:nvPr/>
        </p:nvSpPr>
        <p:spPr bwMode="auto">
          <a:xfrm>
            <a:off x="9151938" y="3121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72" name="TextBox 1"/>
          <p:cNvSpPr txBox="1">
            <a:spLocks noChangeArrowheads="1"/>
          </p:cNvSpPr>
          <p:nvPr/>
        </p:nvSpPr>
        <p:spPr bwMode="auto">
          <a:xfrm>
            <a:off x="8651875" y="3121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73" name="TextBox 1"/>
          <p:cNvSpPr txBox="1">
            <a:spLocks noChangeArrowheads="1"/>
          </p:cNvSpPr>
          <p:nvPr/>
        </p:nvSpPr>
        <p:spPr bwMode="auto">
          <a:xfrm>
            <a:off x="8161338" y="3121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8651875" y="3692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8151813" y="3692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7661275" y="3692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cxnSp>
        <p:nvCxnSpPr>
          <p:cNvPr id="77" name="直接连接符 76"/>
          <p:cNvCxnSpPr>
            <a:cxnSpLocks noChangeShapeType="1"/>
          </p:cNvCxnSpPr>
          <p:nvPr/>
        </p:nvCxnSpPr>
        <p:spPr bwMode="auto">
          <a:xfrm>
            <a:off x="7375525" y="4262438"/>
            <a:ext cx="23574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直接连接符 77"/>
          <p:cNvCxnSpPr>
            <a:cxnSpLocks noChangeShapeType="1"/>
          </p:cNvCxnSpPr>
          <p:nvPr/>
        </p:nvCxnSpPr>
        <p:spPr bwMode="auto">
          <a:xfrm>
            <a:off x="7732713" y="4264025"/>
            <a:ext cx="19288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1"/>
          <p:cNvSpPr txBox="1">
            <a:spLocks noChangeArrowheads="1"/>
          </p:cNvSpPr>
          <p:nvPr/>
        </p:nvSpPr>
        <p:spPr bwMode="auto">
          <a:xfrm>
            <a:off x="9080500" y="4265613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80" name="TextBox 1"/>
          <p:cNvSpPr txBox="1">
            <a:spLocks noChangeArrowheads="1"/>
          </p:cNvSpPr>
          <p:nvPr/>
        </p:nvSpPr>
        <p:spPr bwMode="auto">
          <a:xfrm>
            <a:off x="8670925" y="4265613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81" name="TextBox 1"/>
          <p:cNvSpPr txBox="1">
            <a:spLocks noChangeArrowheads="1"/>
          </p:cNvSpPr>
          <p:nvPr/>
        </p:nvSpPr>
        <p:spPr bwMode="auto">
          <a:xfrm>
            <a:off x="8170863" y="426561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82" name="TextBox 1"/>
          <p:cNvSpPr txBox="1">
            <a:spLocks noChangeArrowheads="1"/>
          </p:cNvSpPr>
          <p:nvPr/>
        </p:nvSpPr>
        <p:spPr bwMode="auto">
          <a:xfrm>
            <a:off x="7670800" y="4265613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7</a:t>
            </a:r>
          </a:p>
        </p:txBody>
      </p:sp>
      <p:sp>
        <p:nvSpPr>
          <p:cNvPr id="83" name="TextBox 1"/>
          <p:cNvSpPr txBox="1">
            <a:spLocks noChangeArrowheads="1"/>
          </p:cNvSpPr>
          <p:nvPr/>
        </p:nvSpPr>
        <p:spPr bwMode="auto">
          <a:xfrm>
            <a:off x="7885113" y="426561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84" name="TextBox 1"/>
          <p:cNvSpPr txBox="1">
            <a:spLocks noChangeArrowheads="1"/>
          </p:cNvSpPr>
          <p:nvPr/>
        </p:nvSpPr>
        <p:spPr bwMode="auto">
          <a:xfrm>
            <a:off x="7661275" y="3121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85" name="直接连接符 84"/>
          <p:cNvCxnSpPr>
            <a:cxnSpLocks noChangeShapeType="1"/>
          </p:cNvCxnSpPr>
          <p:nvPr/>
        </p:nvCxnSpPr>
        <p:spPr bwMode="auto">
          <a:xfrm rot="16200000" flipV="1">
            <a:off x="9090025" y="4406901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直接连接符 85"/>
          <p:cNvCxnSpPr>
            <a:cxnSpLocks noChangeShapeType="1"/>
          </p:cNvCxnSpPr>
          <p:nvPr/>
        </p:nvCxnSpPr>
        <p:spPr bwMode="auto">
          <a:xfrm rot="16200000" flipV="1">
            <a:off x="6303962" y="4406901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连接符 86"/>
          <p:cNvCxnSpPr>
            <a:cxnSpLocks noChangeShapeType="1"/>
          </p:cNvCxnSpPr>
          <p:nvPr/>
        </p:nvCxnSpPr>
        <p:spPr bwMode="auto">
          <a:xfrm rot="16200000" flipV="1">
            <a:off x="5803900" y="4406901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35" name="任意多边形 88"/>
          <p:cNvSpPr>
            <a:spLocks noChangeArrowheads="1"/>
          </p:cNvSpPr>
          <p:nvPr/>
        </p:nvSpPr>
        <p:spPr bwMode="auto">
          <a:xfrm>
            <a:off x="61913" y="519113"/>
            <a:ext cx="539750" cy="593725"/>
          </a:xfrm>
          <a:custGeom>
            <a:avLst/>
            <a:gdLst>
              <a:gd name="T0" fmla="*/ 0 w 538386"/>
              <a:gd name="T1" fmla="*/ 0 h 593398"/>
              <a:gd name="T2" fmla="*/ 243528 w 538386"/>
              <a:gd name="T3" fmla="*/ 0 h 593398"/>
              <a:gd name="T4" fmla="*/ 542488 w 538386"/>
              <a:gd name="T5" fmla="*/ 297191 h 593398"/>
              <a:gd name="T6" fmla="*/ 243528 w 538386"/>
              <a:gd name="T7" fmla="*/ 594379 h 593398"/>
              <a:gd name="T8" fmla="*/ 0 w 538386"/>
              <a:gd name="T9" fmla="*/ 594379 h 593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386"/>
              <a:gd name="T16" fmla="*/ 0 h 593398"/>
              <a:gd name="T17" fmla="*/ 538386 w 538386"/>
              <a:gd name="T18" fmla="*/ 593398 h 593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lnTo>
                  <a:pt x="0" y="0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11336" name="文本框 99"/>
          <p:cNvSpPr txBox="1">
            <a:spLocks noChangeArrowheads="1"/>
          </p:cNvSpPr>
          <p:nvPr/>
        </p:nvSpPr>
        <p:spPr bwMode="auto">
          <a:xfrm>
            <a:off x="815975" y="430213"/>
            <a:ext cx="813435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355" indent="-173355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计算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60" grpId="0"/>
      <p:bldP spid="71" grpId="0"/>
      <p:bldP spid="72" grpId="0"/>
      <p:bldP spid="73" grpId="0"/>
      <p:bldP spid="74" grpId="0"/>
      <p:bldP spid="75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标注 7"/>
          <p:cNvSpPr/>
          <p:nvPr/>
        </p:nvSpPr>
        <p:spPr>
          <a:xfrm>
            <a:off x="1812925" y="623888"/>
            <a:ext cx="9159875" cy="1757362"/>
          </a:xfrm>
          <a:prstGeom prst="wedgeRoundRectCallout">
            <a:avLst>
              <a:gd name="adj1" fmla="val -60097"/>
              <a:gd name="adj2" fmla="val 35089"/>
              <a:gd name="adj3" fmla="val 16667"/>
            </a:avLst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</a:rPr>
              <a:t>上面每道乘法算式中，两个乘数的小数位数与积的小数位数有什么联系？想一想，小数乘法应该怎样计算？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61975" y="2381250"/>
            <a:ext cx="1078388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000000"/>
                </a:solidFill>
              </a:rPr>
              <a:t>       小数乘小数的计算方法：</a:t>
            </a:r>
            <a:r>
              <a:rPr lang="zh-CN" altLang="en-US" sz="2800" dirty="0"/>
              <a:t>先把小数扩大成整数；按整数乘法的法则算出积；再看因数中一共有几位小数，就从积的右边起数出几位点上小数点</a:t>
            </a:r>
            <a:r>
              <a:rPr lang="zh-CN" altLang="en-US" sz="2800" noProof="1">
                <a:solidFill>
                  <a:srgbClr val="000000"/>
                </a:solidFill>
              </a:rPr>
              <a:t>。</a:t>
            </a:r>
            <a:endParaRPr lang="zh-CN" altLang="zh-CN" sz="2800" noProof="1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/>
              <a:t>      注意：计算结果中，小数部分末尾的</a:t>
            </a:r>
            <a:r>
              <a:rPr lang="en-US" altLang="zh-CN" sz="2800" dirty="0"/>
              <a:t>0</a:t>
            </a:r>
            <a:r>
              <a:rPr lang="zh-CN" altLang="en-US" sz="2800" dirty="0"/>
              <a:t>要去掉，把小数化简；小数部分位数不够时，要用</a:t>
            </a:r>
            <a:r>
              <a:rPr lang="en-US" altLang="zh-CN" sz="2800" dirty="0"/>
              <a:t>0</a:t>
            </a:r>
            <a:r>
              <a:rPr lang="zh-CN" altLang="en-US" sz="2800" dirty="0"/>
              <a:t>占位。从小数从右开始数，去掉第一个不是</a:t>
            </a:r>
            <a:r>
              <a:rPr lang="en-US" altLang="zh-CN" sz="2800" dirty="0"/>
              <a:t>0</a:t>
            </a:r>
            <a:r>
              <a:rPr lang="zh-CN" altLang="en-US" sz="2800" dirty="0"/>
              <a:t>后面的</a:t>
            </a:r>
            <a:r>
              <a:rPr lang="en-US" altLang="zh-CN" sz="2800" dirty="0"/>
              <a:t>0</a:t>
            </a:r>
            <a:r>
              <a:rPr lang="zh-CN" altLang="en-US" sz="2800" dirty="0"/>
              <a:t>，小数大小不变。</a:t>
            </a:r>
            <a:endParaRPr lang="zh-CN" altLang="en-US" sz="2800" noProof="1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15238" y="6073775"/>
            <a:ext cx="3016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</a:rPr>
              <a:t>数学转化思想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99"/>
          <p:cNvSpPr txBox="1">
            <a:spLocks noChangeArrowheads="1"/>
          </p:cNvSpPr>
          <p:nvPr/>
        </p:nvSpPr>
        <p:spPr bwMode="auto">
          <a:xfrm>
            <a:off x="815975" y="430213"/>
            <a:ext cx="5080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355" indent="-173355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竖式计算。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3314" name="文本框 9"/>
          <p:cNvSpPr txBox="1">
            <a:spLocks noChangeArrowheads="1"/>
          </p:cNvSpPr>
          <p:nvPr/>
        </p:nvSpPr>
        <p:spPr bwMode="auto">
          <a:xfrm>
            <a:off x="298450" y="1609725"/>
            <a:ext cx="1107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</a:rPr>
              <a:t>9.8×0.3=          41.4×2.5=            0.5×2.96=          0.03×67.5=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grpSp>
        <p:nvGrpSpPr>
          <p:cNvPr id="2" name="组合 19"/>
          <p:cNvGrpSpPr/>
          <p:nvPr/>
        </p:nvGrpSpPr>
        <p:grpSpPr bwMode="auto">
          <a:xfrm>
            <a:off x="449263" y="2571750"/>
            <a:ext cx="1928812" cy="1223963"/>
            <a:chOff x="1142976" y="2285992"/>
            <a:chExt cx="1928804" cy="1224332"/>
          </a:xfrm>
        </p:grpSpPr>
        <p:cxnSp>
          <p:nvCxnSpPr>
            <p:cNvPr id="13316" name="直接连接符 11"/>
            <p:cNvCxnSpPr>
              <a:cxnSpLocks noChangeShapeType="1"/>
            </p:cNvCxnSpPr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17" name="TextBox 1"/>
            <p:cNvSpPr txBox="1">
              <a:spLocks noChangeArrowheads="1"/>
            </p:cNvSpPr>
            <p:nvPr/>
          </p:nvSpPr>
          <p:spPr bwMode="auto">
            <a:xfrm>
              <a:off x="1295380" y="285749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3318" name="TextBox 1"/>
            <p:cNvSpPr txBox="1">
              <a:spLocks noChangeArrowheads="1"/>
            </p:cNvSpPr>
            <p:nvPr/>
          </p:nvSpPr>
          <p:spPr bwMode="auto">
            <a:xfrm>
              <a:off x="2000232" y="228599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13319" name="TextBox 1"/>
            <p:cNvSpPr txBox="1">
              <a:spLocks noChangeArrowheads="1"/>
            </p:cNvSpPr>
            <p:nvPr/>
          </p:nvSpPr>
          <p:spPr bwMode="auto">
            <a:xfrm>
              <a:off x="2500276" y="228599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3320" name="TextBox 1"/>
            <p:cNvSpPr txBox="1">
              <a:spLocks noChangeArrowheads="1"/>
            </p:cNvSpPr>
            <p:nvPr/>
          </p:nvSpPr>
          <p:spPr bwMode="auto">
            <a:xfrm>
              <a:off x="2224096" y="2925545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3321" name="TextBox 1"/>
            <p:cNvSpPr txBox="1">
              <a:spLocks noChangeArrowheads="1"/>
            </p:cNvSpPr>
            <p:nvPr/>
          </p:nvSpPr>
          <p:spPr bwMode="auto">
            <a:xfrm>
              <a:off x="2019289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3322" name="TextBox 1"/>
            <p:cNvSpPr txBox="1">
              <a:spLocks noChangeArrowheads="1"/>
            </p:cNvSpPr>
            <p:nvPr/>
          </p:nvSpPr>
          <p:spPr bwMode="auto">
            <a:xfrm>
              <a:off x="2509826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3323" name="TextBox 1"/>
            <p:cNvSpPr txBox="1">
              <a:spLocks noChangeArrowheads="1"/>
            </p:cNvSpPr>
            <p:nvPr/>
          </p:nvSpPr>
          <p:spPr bwMode="auto">
            <a:xfrm>
              <a:off x="2214546" y="229627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</p:grp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1806575" y="3714750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1306513" y="3714750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815975" y="3714750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030288" y="36290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584325" y="1587500"/>
            <a:ext cx="149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2.94</a:t>
            </a:r>
          </a:p>
        </p:txBody>
      </p:sp>
      <p:grpSp>
        <p:nvGrpSpPr>
          <p:cNvPr id="3" name="组合 19"/>
          <p:cNvGrpSpPr/>
          <p:nvPr/>
        </p:nvGrpSpPr>
        <p:grpSpPr bwMode="auto">
          <a:xfrm>
            <a:off x="3368675" y="2371725"/>
            <a:ext cx="1928813" cy="1243013"/>
            <a:chOff x="1142976" y="2268133"/>
            <a:chExt cx="1928804" cy="1242191"/>
          </a:xfrm>
        </p:grpSpPr>
        <p:cxnSp>
          <p:nvCxnSpPr>
            <p:cNvPr id="13330" name="直接连接符 11"/>
            <p:cNvCxnSpPr>
              <a:cxnSpLocks noChangeShapeType="1"/>
            </p:cNvCxnSpPr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1" name="TextBox 1"/>
            <p:cNvSpPr txBox="1">
              <a:spLocks noChangeArrowheads="1"/>
            </p:cNvSpPr>
            <p:nvPr/>
          </p:nvSpPr>
          <p:spPr bwMode="auto">
            <a:xfrm>
              <a:off x="1295380" y="285749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3332" name="TextBox 1"/>
            <p:cNvSpPr txBox="1">
              <a:spLocks noChangeArrowheads="1"/>
            </p:cNvSpPr>
            <p:nvPr/>
          </p:nvSpPr>
          <p:spPr bwMode="auto">
            <a:xfrm>
              <a:off x="1714474" y="2302418"/>
              <a:ext cx="893753" cy="584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41</a:t>
              </a:r>
            </a:p>
          </p:txBody>
        </p:sp>
        <p:sp>
          <p:nvSpPr>
            <p:cNvPr id="13333" name="TextBox 1"/>
            <p:cNvSpPr txBox="1">
              <a:spLocks noChangeArrowheads="1"/>
            </p:cNvSpPr>
            <p:nvPr/>
          </p:nvSpPr>
          <p:spPr bwMode="auto">
            <a:xfrm>
              <a:off x="2500276" y="228599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3334" name="TextBox 1"/>
            <p:cNvSpPr txBox="1">
              <a:spLocks noChangeArrowheads="1"/>
            </p:cNvSpPr>
            <p:nvPr/>
          </p:nvSpPr>
          <p:spPr bwMode="auto">
            <a:xfrm>
              <a:off x="2224096" y="2925545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3335" name="TextBox 1"/>
            <p:cNvSpPr txBox="1">
              <a:spLocks noChangeArrowheads="1"/>
            </p:cNvSpPr>
            <p:nvPr/>
          </p:nvSpPr>
          <p:spPr bwMode="auto">
            <a:xfrm>
              <a:off x="2019289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3336" name="TextBox 1"/>
            <p:cNvSpPr txBox="1">
              <a:spLocks noChangeArrowheads="1"/>
            </p:cNvSpPr>
            <p:nvPr/>
          </p:nvSpPr>
          <p:spPr bwMode="auto">
            <a:xfrm>
              <a:off x="2509826" y="2915264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3337" name="TextBox 1"/>
            <p:cNvSpPr txBox="1">
              <a:spLocks noChangeArrowheads="1"/>
            </p:cNvSpPr>
            <p:nvPr/>
          </p:nvSpPr>
          <p:spPr bwMode="auto">
            <a:xfrm>
              <a:off x="2235963" y="2268133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</p:grp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725988" y="3565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44" name="直接连接符 43"/>
          <p:cNvCxnSpPr>
            <a:cxnSpLocks noChangeShapeType="1"/>
          </p:cNvCxnSpPr>
          <p:nvPr/>
        </p:nvCxnSpPr>
        <p:spPr bwMode="auto">
          <a:xfrm>
            <a:off x="3368675" y="4706938"/>
            <a:ext cx="19288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4225925" y="3565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7</a:t>
            </a: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3448050" y="3578225"/>
            <a:ext cx="8937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2 0</a:t>
            </a: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3816350" y="4137025"/>
            <a:ext cx="128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3357563" y="4137025"/>
            <a:ext cx="1042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8 2</a:t>
            </a: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4716463" y="4708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4216400" y="47085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3725863" y="4708525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3024188" y="4729163"/>
            <a:ext cx="92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1 0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3968750" y="47339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4449763" y="1593850"/>
            <a:ext cx="1490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103.5</a:t>
            </a:r>
          </a:p>
        </p:txBody>
      </p:sp>
      <p:grpSp>
        <p:nvGrpSpPr>
          <p:cNvPr id="4" name="组合 19"/>
          <p:cNvGrpSpPr/>
          <p:nvPr/>
        </p:nvGrpSpPr>
        <p:grpSpPr bwMode="auto">
          <a:xfrm>
            <a:off x="6300788" y="2352675"/>
            <a:ext cx="1976437" cy="1254125"/>
            <a:chOff x="1142976" y="2295980"/>
            <a:chExt cx="2103227" cy="1255481"/>
          </a:xfrm>
        </p:grpSpPr>
        <p:cxnSp>
          <p:nvCxnSpPr>
            <p:cNvPr id="13351" name="直接连接符 11"/>
            <p:cNvCxnSpPr>
              <a:cxnSpLocks noChangeShapeType="1"/>
            </p:cNvCxnSpPr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52" name="TextBox 1"/>
            <p:cNvSpPr txBox="1">
              <a:spLocks noChangeArrowheads="1"/>
            </p:cNvSpPr>
            <p:nvPr/>
          </p:nvSpPr>
          <p:spPr bwMode="auto">
            <a:xfrm>
              <a:off x="1295380" y="285749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3353" name="TextBox 1"/>
            <p:cNvSpPr txBox="1">
              <a:spLocks noChangeArrowheads="1"/>
            </p:cNvSpPr>
            <p:nvPr/>
          </p:nvSpPr>
          <p:spPr bwMode="auto">
            <a:xfrm>
              <a:off x="1797373" y="2296065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3354" name="TextBox 1"/>
            <p:cNvSpPr txBox="1">
              <a:spLocks noChangeArrowheads="1"/>
            </p:cNvSpPr>
            <p:nvPr/>
          </p:nvSpPr>
          <p:spPr bwMode="auto">
            <a:xfrm>
              <a:off x="2283723" y="2295980"/>
              <a:ext cx="946452" cy="584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9 6</a:t>
              </a:r>
            </a:p>
          </p:txBody>
        </p:sp>
        <p:sp>
          <p:nvSpPr>
            <p:cNvPr id="13355" name="TextBox 1"/>
            <p:cNvSpPr txBox="1">
              <a:spLocks noChangeArrowheads="1"/>
            </p:cNvSpPr>
            <p:nvPr/>
          </p:nvSpPr>
          <p:spPr bwMode="auto">
            <a:xfrm>
              <a:off x="2445143" y="296668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3356" name="TextBox 1"/>
            <p:cNvSpPr txBox="1">
              <a:spLocks noChangeArrowheads="1"/>
            </p:cNvSpPr>
            <p:nvPr/>
          </p:nvSpPr>
          <p:spPr bwMode="auto">
            <a:xfrm>
              <a:off x="2265127" y="296668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3357" name="TextBox 1"/>
            <p:cNvSpPr txBox="1">
              <a:spLocks noChangeArrowheads="1"/>
            </p:cNvSpPr>
            <p:nvPr/>
          </p:nvSpPr>
          <p:spPr bwMode="auto">
            <a:xfrm>
              <a:off x="2755665" y="2966682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3358" name="TextBox 1"/>
            <p:cNvSpPr txBox="1">
              <a:spLocks noChangeArrowheads="1"/>
            </p:cNvSpPr>
            <p:nvPr/>
          </p:nvSpPr>
          <p:spPr bwMode="auto">
            <a:xfrm>
              <a:off x="2087941" y="231470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7832725" y="35020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62" name="TextBox 1"/>
          <p:cNvSpPr txBox="1">
            <a:spLocks noChangeArrowheads="1"/>
          </p:cNvSpPr>
          <p:nvPr/>
        </p:nvSpPr>
        <p:spPr bwMode="auto">
          <a:xfrm>
            <a:off x="7388225" y="3532188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6407150" y="3532188"/>
            <a:ext cx="954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1  4</a:t>
            </a: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6599238" y="3498850"/>
            <a:ext cx="488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65" name="TextBox 1"/>
          <p:cNvSpPr txBox="1">
            <a:spLocks noChangeArrowheads="1"/>
          </p:cNvSpPr>
          <p:nvPr/>
        </p:nvSpPr>
        <p:spPr bwMode="auto">
          <a:xfrm>
            <a:off x="7313613" y="1560513"/>
            <a:ext cx="149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1.48</a:t>
            </a:r>
          </a:p>
        </p:txBody>
      </p:sp>
      <p:grpSp>
        <p:nvGrpSpPr>
          <p:cNvPr id="5" name="组合 19"/>
          <p:cNvGrpSpPr/>
          <p:nvPr/>
        </p:nvGrpSpPr>
        <p:grpSpPr bwMode="auto">
          <a:xfrm>
            <a:off x="9328150" y="2432050"/>
            <a:ext cx="2146300" cy="1323975"/>
            <a:chOff x="1142976" y="2295980"/>
            <a:chExt cx="2283288" cy="1324008"/>
          </a:xfrm>
        </p:grpSpPr>
        <p:cxnSp>
          <p:nvCxnSpPr>
            <p:cNvPr id="13365" name="直接连接符 11"/>
            <p:cNvCxnSpPr>
              <a:cxnSpLocks noChangeShapeType="1"/>
            </p:cNvCxnSpPr>
            <p:nvPr/>
          </p:nvCxnSpPr>
          <p:spPr bwMode="auto">
            <a:xfrm>
              <a:off x="1142976" y="3500439"/>
              <a:ext cx="1928804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66" name="TextBox 1"/>
            <p:cNvSpPr txBox="1">
              <a:spLocks noChangeArrowheads="1"/>
            </p:cNvSpPr>
            <p:nvPr/>
          </p:nvSpPr>
          <p:spPr bwMode="auto">
            <a:xfrm>
              <a:off x="1295380" y="2857496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3367" name="TextBox 1"/>
            <p:cNvSpPr txBox="1">
              <a:spLocks noChangeArrowheads="1"/>
            </p:cNvSpPr>
            <p:nvPr/>
          </p:nvSpPr>
          <p:spPr bwMode="auto">
            <a:xfrm>
              <a:off x="1797373" y="2296065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3368" name="TextBox 1"/>
            <p:cNvSpPr txBox="1">
              <a:spLocks noChangeArrowheads="1"/>
            </p:cNvSpPr>
            <p:nvPr/>
          </p:nvSpPr>
          <p:spPr bwMode="auto">
            <a:xfrm>
              <a:off x="2283723" y="2295980"/>
              <a:ext cx="946452" cy="584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7. 5</a:t>
              </a:r>
            </a:p>
          </p:txBody>
        </p:sp>
        <p:sp>
          <p:nvSpPr>
            <p:cNvPr id="13369" name="TextBox 1"/>
            <p:cNvSpPr txBox="1">
              <a:spLocks noChangeArrowheads="1"/>
            </p:cNvSpPr>
            <p:nvPr/>
          </p:nvSpPr>
          <p:spPr bwMode="auto">
            <a:xfrm>
              <a:off x="2138147" y="2987261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3370" name="TextBox 1"/>
            <p:cNvSpPr txBox="1">
              <a:spLocks noChangeArrowheads="1"/>
            </p:cNvSpPr>
            <p:nvPr/>
          </p:nvSpPr>
          <p:spPr bwMode="auto">
            <a:xfrm>
              <a:off x="1901633" y="3035209"/>
              <a:ext cx="490538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3371" name="TextBox 1"/>
            <p:cNvSpPr txBox="1">
              <a:spLocks noChangeArrowheads="1"/>
            </p:cNvSpPr>
            <p:nvPr/>
          </p:nvSpPr>
          <p:spPr bwMode="auto">
            <a:xfrm>
              <a:off x="2146902" y="3011063"/>
              <a:ext cx="1279362" cy="584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</a:rPr>
                <a:t>0 3</a:t>
              </a:r>
            </a:p>
          </p:txBody>
        </p:sp>
      </p:grp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860088" y="3582988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10415588" y="3611563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77" name="TextBox 1"/>
          <p:cNvSpPr txBox="1">
            <a:spLocks noChangeArrowheads="1"/>
          </p:cNvSpPr>
          <p:nvPr/>
        </p:nvSpPr>
        <p:spPr bwMode="auto">
          <a:xfrm>
            <a:off x="9434513" y="3611563"/>
            <a:ext cx="9556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2  0</a:t>
            </a:r>
          </a:p>
        </p:txBody>
      </p:sp>
      <p:sp>
        <p:nvSpPr>
          <p:cNvPr id="78" name="TextBox 1"/>
          <p:cNvSpPr txBox="1">
            <a:spLocks noChangeArrowheads="1"/>
          </p:cNvSpPr>
          <p:nvPr/>
        </p:nvSpPr>
        <p:spPr bwMode="auto">
          <a:xfrm>
            <a:off x="9626600" y="3578225"/>
            <a:ext cx="490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79" name="TextBox 1"/>
          <p:cNvSpPr txBox="1">
            <a:spLocks noChangeArrowheads="1"/>
          </p:cNvSpPr>
          <p:nvPr/>
        </p:nvSpPr>
        <p:spPr bwMode="auto">
          <a:xfrm>
            <a:off x="10491788" y="1576388"/>
            <a:ext cx="1492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2. 025</a:t>
            </a:r>
          </a:p>
        </p:txBody>
      </p:sp>
      <p:sp>
        <p:nvSpPr>
          <p:cNvPr id="13377" name="任意多边形 66"/>
          <p:cNvSpPr>
            <a:spLocks noChangeArrowheads="1"/>
          </p:cNvSpPr>
          <p:nvPr/>
        </p:nvSpPr>
        <p:spPr bwMode="auto">
          <a:xfrm>
            <a:off x="61913" y="519113"/>
            <a:ext cx="539750" cy="593725"/>
          </a:xfrm>
          <a:custGeom>
            <a:avLst/>
            <a:gdLst>
              <a:gd name="T0" fmla="*/ 0 w 538386"/>
              <a:gd name="T1" fmla="*/ 0 h 593398"/>
              <a:gd name="T2" fmla="*/ 243528 w 538386"/>
              <a:gd name="T3" fmla="*/ 0 h 593398"/>
              <a:gd name="T4" fmla="*/ 542488 w 538386"/>
              <a:gd name="T5" fmla="*/ 297191 h 593398"/>
              <a:gd name="T6" fmla="*/ 243528 w 538386"/>
              <a:gd name="T7" fmla="*/ 594379 h 593398"/>
              <a:gd name="T8" fmla="*/ 0 w 538386"/>
              <a:gd name="T9" fmla="*/ 594379 h 593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386"/>
              <a:gd name="T16" fmla="*/ 0 h 593398"/>
              <a:gd name="T17" fmla="*/ 538386 w 538386"/>
              <a:gd name="T18" fmla="*/ 593398 h 593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lnTo>
                  <a:pt x="0" y="0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0" grpId="0"/>
      <p:bldP spid="33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1" grpId="0"/>
      <p:bldP spid="62" grpId="0"/>
      <p:bldP spid="63" grpId="0"/>
      <p:bldP spid="64" grpId="0"/>
      <p:bldP spid="65" grpId="0"/>
      <p:bldP spid="75" grpId="0"/>
      <p:bldP spid="76" grpId="0"/>
      <p:bldP spid="77" grpId="0"/>
      <p:bldP spid="78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2098675" y="320675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882775" y="428625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860550" y="2200275"/>
            <a:ext cx="1441450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2.5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887538" y="2725738"/>
            <a:ext cx="1430337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3.5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082800" y="3278188"/>
            <a:ext cx="1223963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 dirty="0">
                <a:latin typeface="+mj-ea"/>
                <a:ea typeface="+mj-ea"/>
              </a:rPr>
              <a:t>1 </a:t>
            </a:r>
            <a:r>
              <a:rPr lang="en-US" altLang="zh-CN" sz="2800" b="1" dirty="0" smtClean="0">
                <a:latin typeface="+mj-ea"/>
                <a:ea typeface="+mj-ea"/>
              </a:rPr>
              <a:t>2 </a:t>
            </a:r>
            <a:r>
              <a:rPr lang="en-US" altLang="zh-CN" sz="2800" b="1" dirty="0">
                <a:latin typeface="+mj-ea"/>
                <a:ea typeface="+mj-ea"/>
              </a:rPr>
              <a:t>5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93850" y="3783013"/>
            <a:ext cx="133350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7 5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809750" y="4359275"/>
            <a:ext cx="14001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8 7.5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2025650" y="2703513"/>
            <a:ext cx="576263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×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4795838" y="2203450"/>
            <a:ext cx="1582737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1 6. 4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5372100" y="2706688"/>
            <a:ext cx="1008063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4. 5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5300663" y="3211513"/>
            <a:ext cx="1006475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8 2 0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4651375" y="3643313"/>
            <a:ext cx="133350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 6 5 6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4867275" y="4219575"/>
            <a:ext cx="14001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7.3 8 0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940300" y="2706688"/>
            <a:ext cx="576263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×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5083175" y="3211513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4867275" y="4146550"/>
            <a:ext cx="15843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7823200" y="3352800"/>
            <a:ext cx="15843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22547" name="Text Box 34"/>
          <p:cNvSpPr txBox="1">
            <a:spLocks noChangeArrowheads="1"/>
          </p:cNvSpPr>
          <p:nvPr/>
        </p:nvSpPr>
        <p:spPr bwMode="auto">
          <a:xfrm>
            <a:off x="7535863" y="2200275"/>
            <a:ext cx="1908175" cy="18018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8  2 .3</a:t>
            </a:r>
          </a:p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×0 .0  4</a:t>
            </a:r>
          </a:p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800" b="1">
                <a:latin typeface="+mj-ea"/>
                <a:ea typeface="+mj-ea"/>
              </a:rPr>
              <a:t>3 2 .9  2</a:t>
            </a:r>
          </a:p>
        </p:txBody>
      </p:sp>
      <p:sp>
        <p:nvSpPr>
          <p:cNvPr id="22548" name="Line 35"/>
          <p:cNvSpPr>
            <a:spLocks noChangeShapeType="1"/>
          </p:cNvSpPr>
          <p:nvPr/>
        </p:nvSpPr>
        <p:spPr bwMode="auto">
          <a:xfrm>
            <a:off x="5994400" y="4291013"/>
            <a:ext cx="144463" cy="358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zh-CN" altLang="en-US">
              <a:latin typeface="+mj-ea"/>
              <a:ea typeface="+mj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681288" y="4572000"/>
            <a:ext cx="338137" cy="2873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22525" y="4354513"/>
            <a:ext cx="287338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>
                <a:solidFill>
                  <a:srgbClr val="FF0000"/>
                </a:solidFill>
                <a:latin typeface="+mj-ea"/>
                <a:ea typeface="+mj-ea"/>
              </a:rPr>
              <a:t>.</a:t>
            </a:r>
            <a:endParaRPr lang="zh-CN" altLang="en-US" sz="2800" b="1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164138" y="4479925"/>
            <a:ext cx="182562" cy="182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37188" y="4233863"/>
            <a:ext cx="287337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8561388" y="3744913"/>
            <a:ext cx="182562" cy="1825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8051800" y="3497263"/>
            <a:ext cx="28892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362" name="文本框 99"/>
          <p:cNvSpPr txBox="1">
            <a:spLocks noChangeArrowheads="1"/>
          </p:cNvSpPr>
          <p:nvPr/>
        </p:nvSpPr>
        <p:spPr bwMode="auto">
          <a:xfrm>
            <a:off x="815975" y="430213"/>
            <a:ext cx="66055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355" indent="-173355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下面的计算对吗？把不对的改正。</a:t>
            </a:r>
          </a:p>
        </p:txBody>
      </p:sp>
      <p:sp>
        <p:nvSpPr>
          <p:cNvPr id="14363" name="任意多边形 29"/>
          <p:cNvSpPr>
            <a:spLocks noChangeArrowheads="1"/>
          </p:cNvSpPr>
          <p:nvPr/>
        </p:nvSpPr>
        <p:spPr bwMode="auto">
          <a:xfrm>
            <a:off x="61913" y="519113"/>
            <a:ext cx="539750" cy="593725"/>
          </a:xfrm>
          <a:custGeom>
            <a:avLst/>
            <a:gdLst>
              <a:gd name="T0" fmla="*/ 0 w 538386"/>
              <a:gd name="T1" fmla="*/ 0 h 593398"/>
              <a:gd name="T2" fmla="*/ 243528 w 538386"/>
              <a:gd name="T3" fmla="*/ 0 h 593398"/>
              <a:gd name="T4" fmla="*/ 542488 w 538386"/>
              <a:gd name="T5" fmla="*/ 297191 h 593398"/>
              <a:gd name="T6" fmla="*/ 243528 w 538386"/>
              <a:gd name="T7" fmla="*/ 594379 h 593398"/>
              <a:gd name="T8" fmla="*/ 0 w 538386"/>
              <a:gd name="T9" fmla="*/ 594379 h 593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386"/>
              <a:gd name="T16" fmla="*/ 0 h 593398"/>
              <a:gd name="T17" fmla="*/ 538386 w 538386"/>
              <a:gd name="T18" fmla="*/ 593398 h 593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lnTo>
                  <a:pt x="0" y="0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/>
      <p:bldP spid="51219" grpId="0"/>
      <p:bldP spid="51220" grpId="0"/>
      <p:bldP spid="51221" grpId="0"/>
      <p:bldP spid="51224" grpId="0"/>
      <p:bldP spid="51226" grpId="0"/>
      <p:bldP spid="51227" grpId="0"/>
      <p:bldP spid="51228" grpId="0"/>
      <p:bldP spid="4" grpId="0"/>
      <p:bldP spid="5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051300" y="3262313"/>
            <a:ext cx="394811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j-ea"/>
                <a:ea typeface="+mj-ea"/>
              </a:rPr>
              <a:t>58.5×5.2=304.2(</a:t>
            </a:r>
            <a:r>
              <a:rPr lang="zh-CN" altLang="en-US" sz="3200" dirty="0">
                <a:solidFill>
                  <a:srgbClr val="FF0000"/>
                </a:solidFill>
                <a:latin typeface="+mj-ea"/>
                <a:ea typeface="+mj-ea"/>
              </a:rPr>
              <a:t>元</a:t>
            </a:r>
            <a:r>
              <a:rPr lang="en-US" altLang="zh-CN" sz="32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51300" y="4778375"/>
            <a:ext cx="37084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j-ea"/>
                <a:ea typeface="+mj-ea"/>
              </a:rPr>
              <a:t>答：应付</a:t>
            </a:r>
            <a:r>
              <a:rPr lang="en-US" altLang="zh-CN" sz="3200" dirty="0">
                <a:solidFill>
                  <a:srgbClr val="FF0000"/>
                </a:solidFill>
                <a:latin typeface="+mj-ea"/>
                <a:ea typeface="+mj-ea"/>
              </a:rPr>
              <a:t>304.2</a:t>
            </a:r>
            <a:r>
              <a:rPr lang="zh-CN" altLang="en-US" sz="3200" dirty="0">
                <a:solidFill>
                  <a:srgbClr val="FF0000"/>
                </a:solidFill>
                <a:latin typeface="+mj-ea"/>
                <a:ea typeface="+mj-ea"/>
              </a:rPr>
              <a:t>元。</a:t>
            </a: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815975" y="430213"/>
            <a:ext cx="9839325" cy="1308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73355" indent="-173355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一种西服面料，每米的售价</a:t>
            </a:r>
            <a:r>
              <a:rPr lang="en-US" altLang="zh-CN" sz="2800" dirty="0">
                <a:solidFill>
                  <a:prstClr val="black"/>
                </a:solidFill>
                <a:latin typeface="+mj-ea"/>
                <a:ea typeface="+mj-ea"/>
              </a:rPr>
              <a:t>58.5</a:t>
            </a: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元，买这样的面料</a:t>
            </a:r>
            <a:r>
              <a:rPr lang="en-US" altLang="zh-CN" sz="2800" dirty="0">
                <a:solidFill>
                  <a:prstClr val="black"/>
                </a:solidFill>
                <a:latin typeface="+mj-ea"/>
                <a:ea typeface="+mj-ea"/>
              </a:rPr>
              <a:t>5.2</a:t>
            </a: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米，应付多少元？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先估计得数，再计算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en-US" altLang="zh-CN" sz="2800" dirty="0">
              <a:latin typeface="+mj-ea"/>
              <a:ea typeface="+mj-ea"/>
            </a:endParaRPr>
          </a:p>
        </p:txBody>
      </p:sp>
      <p:sp>
        <p:nvSpPr>
          <p:cNvPr id="15364" name="任意多边形 5"/>
          <p:cNvSpPr>
            <a:spLocks noChangeArrowheads="1"/>
          </p:cNvSpPr>
          <p:nvPr/>
        </p:nvSpPr>
        <p:spPr bwMode="auto">
          <a:xfrm>
            <a:off x="61913" y="519113"/>
            <a:ext cx="539750" cy="593725"/>
          </a:xfrm>
          <a:custGeom>
            <a:avLst/>
            <a:gdLst>
              <a:gd name="T0" fmla="*/ 0 w 538386"/>
              <a:gd name="T1" fmla="*/ 0 h 593398"/>
              <a:gd name="T2" fmla="*/ 243528 w 538386"/>
              <a:gd name="T3" fmla="*/ 0 h 593398"/>
              <a:gd name="T4" fmla="*/ 542488 w 538386"/>
              <a:gd name="T5" fmla="*/ 297191 h 593398"/>
              <a:gd name="T6" fmla="*/ 243528 w 538386"/>
              <a:gd name="T7" fmla="*/ 594379 h 593398"/>
              <a:gd name="T8" fmla="*/ 0 w 538386"/>
              <a:gd name="T9" fmla="*/ 594379 h 593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386"/>
              <a:gd name="T16" fmla="*/ 0 h 593398"/>
              <a:gd name="T17" fmla="*/ 538386 w 538386"/>
              <a:gd name="T18" fmla="*/ 593398 h 593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lnTo>
                  <a:pt x="0" y="0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46250" y="2060575"/>
            <a:ext cx="6237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</a:rPr>
              <a:t>估计：</a:t>
            </a:r>
            <a:r>
              <a:rPr lang="en-US" altLang="zh-CN" sz="2400">
                <a:solidFill>
                  <a:srgbClr val="FF0000"/>
                </a:solidFill>
              </a:rPr>
              <a:t>59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</a:rPr>
              <a:t>×5=295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</a:rPr>
              <a:t>（元）</a:t>
            </a:r>
            <a:endParaRPr lang="zh-CN" altLang="en-US" sz="2400">
              <a:solidFill>
                <a:srgbClr val="FF0000"/>
              </a:solidFill>
            </a:endParaRPr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8477250" y="2705100"/>
            <a:ext cx="2714625" cy="1093788"/>
            <a:chOff x="1142976" y="2928934"/>
            <a:chExt cx="2714622" cy="1093860"/>
          </a:xfrm>
        </p:grpSpPr>
        <p:sp>
          <p:nvSpPr>
            <p:cNvPr id="15367" name="TextBox 1"/>
            <p:cNvSpPr txBox="1">
              <a:spLocks noChangeArrowheads="1"/>
            </p:cNvSpPr>
            <p:nvPr/>
          </p:nvSpPr>
          <p:spPr bwMode="auto">
            <a:xfrm>
              <a:off x="2795578" y="2939215"/>
              <a:ext cx="490538" cy="52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5368" name="TextBox 1"/>
            <p:cNvSpPr txBox="1">
              <a:spLocks noChangeArrowheads="1"/>
            </p:cNvSpPr>
            <p:nvPr/>
          </p:nvSpPr>
          <p:spPr bwMode="auto">
            <a:xfrm>
              <a:off x="2295512" y="2939215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cxnSp>
          <p:nvCxnSpPr>
            <p:cNvPr id="15369" name="直接连接符 19"/>
            <p:cNvCxnSpPr>
              <a:cxnSpLocks noChangeShapeType="1"/>
            </p:cNvCxnSpPr>
            <p:nvPr/>
          </p:nvCxnSpPr>
          <p:spPr bwMode="auto">
            <a:xfrm>
              <a:off x="1142976" y="3992248"/>
              <a:ext cx="271462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0" name="TextBox 1"/>
            <p:cNvSpPr txBox="1">
              <a:spLocks noChangeArrowheads="1"/>
            </p:cNvSpPr>
            <p:nvPr/>
          </p:nvSpPr>
          <p:spPr bwMode="auto">
            <a:xfrm>
              <a:off x="1509694" y="3500438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3295623" y="2928934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5372" name="TextBox 1"/>
            <p:cNvSpPr txBox="1">
              <a:spLocks noChangeArrowheads="1"/>
            </p:cNvSpPr>
            <p:nvPr/>
          </p:nvSpPr>
          <p:spPr bwMode="auto">
            <a:xfrm>
              <a:off x="2786050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15373" name="TextBox 1"/>
            <p:cNvSpPr txBox="1">
              <a:spLocks noChangeArrowheads="1"/>
            </p:cNvSpPr>
            <p:nvPr/>
          </p:nvSpPr>
          <p:spPr bwMode="auto">
            <a:xfrm>
              <a:off x="2285984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5374" name="TextBox 1"/>
            <p:cNvSpPr txBox="1">
              <a:spLocks noChangeArrowheads="1"/>
            </p:cNvSpPr>
            <p:nvPr/>
          </p:nvSpPr>
          <p:spPr bwMode="auto">
            <a:xfrm>
              <a:off x="3286095" y="3490539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4" name="组合 71"/>
          <p:cNvGrpSpPr/>
          <p:nvPr/>
        </p:nvGrpSpPr>
        <p:grpSpPr bwMode="auto">
          <a:xfrm>
            <a:off x="8477250" y="3773488"/>
            <a:ext cx="2714625" cy="917575"/>
            <a:chOff x="785786" y="4000504"/>
            <a:chExt cx="2714622" cy="918023"/>
          </a:xfrm>
        </p:grpSpPr>
        <p:sp>
          <p:nvSpPr>
            <p:cNvPr id="15376" name="TextBox 1"/>
            <p:cNvSpPr txBox="1">
              <a:spLocks noChangeArrowheads="1"/>
            </p:cNvSpPr>
            <p:nvPr/>
          </p:nvSpPr>
          <p:spPr bwMode="auto">
            <a:xfrm>
              <a:off x="2938454" y="400088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5377" name="TextBox 1"/>
            <p:cNvSpPr txBox="1">
              <a:spLocks noChangeArrowheads="1"/>
            </p:cNvSpPr>
            <p:nvPr/>
          </p:nvSpPr>
          <p:spPr bwMode="auto">
            <a:xfrm>
              <a:off x="1938322" y="4000504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5378" name="TextBox 1"/>
            <p:cNvSpPr txBox="1">
              <a:spLocks noChangeArrowheads="1"/>
            </p:cNvSpPr>
            <p:nvPr/>
          </p:nvSpPr>
          <p:spPr bwMode="auto">
            <a:xfrm>
              <a:off x="1928794" y="4345818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5379" name="TextBox 1"/>
            <p:cNvSpPr txBox="1">
              <a:spLocks noChangeArrowheads="1"/>
            </p:cNvSpPr>
            <p:nvPr/>
          </p:nvSpPr>
          <p:spPr bwMode="auto">
            <a:xfrm>
              <a:off x="1438256" y="434543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5380" name="TextBox 1"/>
            <p:cNvSpPr txBox="1">
              <a:spLocks noChangeArrowheads="1"/>
            </p:cNvSpPr>
            <p:nvPr/>
          </p:nvSpPr>
          <p:spPr bwMode="auto">
            <a:xfrm>
              <a:off x="996902" y="4359091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9</a:t>
              </a:r>
            </a:p>
          </p:txBody>
        </p:sp>
        <p:cxnSp>
          <p:nvCxnSpPr>
            <p:cNvPr id="15381" name="直接连接符 66"/>
            <p:cNvCxnSpPr>
              <a:cxnSpLocks noChangeShapeType="1"/>
            </p:cNvCxnSpPr>
            <p:nvPr/>
          </p:nvCxnSpPr>
          <p:spPr bwMode="auto">
            <a:xfrm>
              <a:off x="785786" y="4916940"/>
              <a:ext cx="271462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0629900" y="4694238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9120188" y="4694238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9629775" y="4694238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8620125" y="4694238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9415463" y="4694238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27662" name="TextBox 1"/>
          <p:cNvSpPr txBox="1">
            <a:spLocks noChangeArrowheads="1"/>
          </p:cNvSpPr>
          <p:nvPr/>
        </p:nvSpPr>
        <p:spPr bwMode="auto">
          <a:xfrm>
            <a:off x="9196388" y="2717800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27663" name="TextBox 1"/>
          <p:cNvSpPr txBox="1">
            <a:spLocks noChangeArrowheads="1"/>
          </p:cNvSpPr>
          <p:nvPr/>
        </p:nvSpPr>
        <p:spPr bwMode="auto">
          <a:xfrm>
            <a:off x="9101138" y="377507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27664" name="TextBox 1"/>
          <p:cNvSpPr txBox="1">
            <a:spLocks noChangeArrowheads="1"/>
          </p:cNvSpPr>
          <p:nvPr/>
        </p:nvSpPr>
        <p:spPr bwMode="auto">
          <a:xfrm>
            <a:off x="8664575" y="377507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27665" name="TextBox 1"/>
          <p:cNvSpPr txBox="1">
            <a:spLocks noChangeArrowheads="1"/>
          </p:cNvSpPr>
          <p:nvPr/>
        </p:nvSpPr>
        <p:spPr bwMode="auto">
          <a:xfrm>
            <a:off x="8228013" y="414655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8213725" y="4695825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7" grpId="0"/>
      <p:bldP spid="24" grpId="0"/>
      <p:bldP spid="25" grpId="0"/>
      <p:bldP spid="26" grpId="0"/>
      <p:bldP spid="27" grpId="0"/>
      <p:bldP spid="28" grpId="0"/>
      <p:bldP spid="27662" grpId="0"/>
      <p:bldP spid="27663" grpId="0"/>
      <p:bldP spid="27664" grpId="0"/>
      <p:bldP spid="27665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68300" y="1266825"/>
            <a:ext cx="11218863" cy="399891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defRPr/>
            </a:pPr>
            <a:r>
              <a:rPr lang="zh-CN" altLang="en-US" sz="2400" b="1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.让学生自主探索，理解并掌握小数乘小数的计算方法，并能正确进行计算。</a:t>
            </a:r>
          </a:p>
          <a:p>
            <a:pPr fontAlgn="auto">
              <a:lnSpc>
                <a:spcPct val="150000"/>
              </a:lnSpc>
              <a:defRPr/>
            </a:pPr>
            <a:r>
              <a:rPr lang="zh-CN" altLang="en-US" sz="2400" b="1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.在探索计算方法的过程中，培养初步的推理和抽象、概括的能力;进一步体会数学知识之间的内在联系。</a:t>
            </a:r>
          </a:p>
          <a:p>
            <a:pPr fontAlgn="auto">
              <a:lnSpc>
                <a:spcPct val="150000"/>
              </a:lnSpc>
              <a:defRPr/>
            </a:pPr>
            <a:r>
              <a:rPr lang="zh-CN" altLang="en-US" sz="2400" b="1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zh-CN" sz="2400" b="1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</a:t>
            </a:r>
            <a:r>
              <a:rPr lang="zh-CN" altLang="en-US" sz="2400" b="1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培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养学生数学转化思想，它是指将未知的</a:t>
            </a:r>
            <a:r>
              <a:rPr lang="en-US" altLang="zh-CN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陌生的</a:t>
            </a:r>
            <a:r>
              <a:rPr lang="en-US" altLang="zh-CN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复杂的问题通过演绎归纳转化为已知的能力，即把小数乘小数当作整数乘法进行计算。</a:t>
            </a:r>
            <a:endParaRPr lang="en-US" altLang="zh-CN" sz="2400" b="1" noProof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en-US" altLang="zh-CN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【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重难点</a:t>
            </a:r>
            <a:r>
              <a:rPr lang="en-US" altLang="zh-CN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】1.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运用小数的乘法的计算法则。</a:t>
            </a:r>
            <a:endParaRPr lang="en-US" altLang="zh-CN" sz="2400" b="1" noProof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en-US" altLang="zh-CN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2.</a:t>
            </a:r>
            <a:r>
              <a:rPr lang="zh-CN" altLang="en-US" sz="24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如何正确的点积的小数点。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1"/>
          <p:cNvSpPr txBox="1">
            <a:spLocks noChangeArrowheads="1"/>
          </p:cNvSpPr>
          <p:nvPr/>
        </p:nvSpPr>
        <p:spPr bwMode="auto">
          <a:xfrm>
            <a:off x="735013" y="720725"/>
            <a:ext cx="10287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</a:rPr>
              <a:t>1.用竖式计算</a:t>
            </a:r>
            <a:r>
              <a:rPr lang="zh-CN" altLang="en-US" sz="2800" dirty="0">
                <a:latin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</a:rPr>
              <a:t>0.14×23 =        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</a:rPr>
              <a:t>2.根据13 × 12 ＝ 156 ，</a:t>
            </a:r>
            <a:r>
              <a:rPr lang="en-US" altLang="zh-CN" sz="2800" dirty="0" err="1">
                <a:latin typeface="微软雅黑" panose="020B0503020204020204" pitchFamily="34" charset="-122"/>
              </a:rPr>
              <a:t>直接写出下面各题的积</a:t>
            </a:r>
            <a:r>
              <a:rPr lang="en-US" altLang="zh-CN" sz="2800" dirty="0">
                <a:latin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</a:rPr>
              <a:t>1.3 × 12 ＝             13  × 1.2＝                1.3 × 1.2 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微软雅黑" panose="020B0503020204020204" pitchFamily="34" charset="-122"/>
              </a:rPr>
              <a:t>说说你的想法</a:t>
            </a:r>
            <a:r>
              <a:rPr lang="zh-CN" altLang="en-US" sz="2800" dirty="0">
                <a:latin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35013" y="6049963"/>
            <a:ext cx="1075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noProof="1">
                <a:solidFill>
                  <a:srgbClr val="FF0000"/>
                </a:solidFill>
              </a:rPr>
              <a:t>方法探究：先要把小数乘小数当作整数乘法进行计算，再点小数点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2" name="组合 29"/>
          <p:cNvGrpSpPr/>
          <p:nvPr/>
        </p:nvGrpSpPr>
        <p:grpSpPr bwMode="auto">
          <a:xfrm>
            <a:off x="5626100" y="1309688"/>
            <a:ext cx="2714625" cy="1096962"/>
            <a:chOff x="1142976" y="2925567"/>
            <a:chExt cx="2714622" cy="1097227"/>
          </a:xfrm>
        </p:grpSpPr>
        <p:sp>
          <p:nvSpPr>
            <p:cNvPr id="4100" name="TextBox 1"/>
            <p:cNvSpPr txBox="1">
              <a:spLocks noChangeArrowheads="1"/>
            </p:cNvSpPr>
            <p:nvPr/>
          </p:nvSpPr>
          <p:spPr bwMode="auto">
            <a:xfrm>
              <a:off x="2072247" y="2925567"/>
              <a:ext cx="490538" cy="52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4101" name="TextBox 1"/>
            <p:cNvSpPr txBox="1">
              <a:spLocks noChangeArrowheads="1"/>
            </p:cNvSpPr>
            <p:nvPr/>
          </p:nvSpPr>
          <p:spPr bwMode="auto">
            <a:xfrm>
              <a:off x="2295512" y="2939215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cxnSp>
          <p:nvCxnSpPr>
            <p:cNvPr id="4102" name="直接连接符 19"/>
            <p:cNvCxnSpPr>
              <a:cxnSpLocks noChangeShapeType="1"/>
            </p:cNvCxnSpPr>
            <p:nvPr/>
          </p:nvCxnSpPr>
          <p:spPr bwMode="auto">
            <a:xfrm>
              <a:off x="1142976" y="3992248"/>
              <a:ext cx="271462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3" name="TextBox 1"/>
            <p:cNvSpPr txBox="1">
              <a:spLocks noChangeArrowheads="1"/>
            </p:cNvSpPr>
            <p:nvPr/>
          </p:nvSpPr>
          <p:spPr bwMode="auto">
            <a:xfrm>
              <a:off x="1509694" y="3500438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4104" name="TextBox 1"/>
            <p:cNvSpPr txBox="1">
              <a:spLocks noChangeArrowheads="1"/>
            </p:cNvSpPr>
            <p:nvPr/>
          </p:nvSpPr>
          <p:spPr bwMode="auto">
            <a:xfrm>
              <a:off x="3295623" y="2928934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4105" name="TextBox 1"/>
            <p:cNvSpPr txBox="1">
              <a:spLocks noChangeArrowheads="1"/>
            </p:cNvSpPr>
            <p:nvPr/>
          </p:nvSpPr>
          <p:spPr bwMode="auto">
            <a:xfrm>
              <a:off x="2285984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4106" name="TextBox 1"/>
            <p:cNvSpPr txBox="1">
              <a:spLocks noChangeArrowheads="1"/>
            </p:cNvSpPr>
            <p:nvPr/>
          </p:nvSpPr>
          <p:spPr bwMode="auto">
            <a:xfrm>
              <a:off x="3286095" y="3490539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4" name="组合 71"/>
          <p:cNvGrpSpPr/>
          <p:nvPr/>
        </p:nvGrpSpPr>
        <p:grpSpPr bwMode="auto">
          <a:xfrm>
            <a:off x="5626100" y="2381250"/>
            <a:ext cx="2714625" cy="917575"/>
            <a:chOff x="785786" y="4000504"/>
            <a:chExt cx="2714622" cy="918023"/>
          </a:xfrm>
        </p:grpSpPr>
        <p:sp>
          <p:nvSpPr>
            <p:cNvPr id="4108" name="TextBox 1"/>
            <p:cNvSpPr txBox="1">
              <a:spLocks noChangeArrowheads="1"/>
            </p:cNvSpPr>
            <p:nvPr/>
          </p:nvSpPr>
          <p:spPr bwMode="auto">
            <a:xfrm>
              <a:off x="2938454" y="400088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4109" name="TextBox 1"/>
            <p:cNvSpPr txBox="1">
              <a:spLocks noChangeArrowheads="1"/>
            </p:cNvSpPr>
            <p:nvPr/>
          </p:nvSpPr>
          <p:spPr bwMode="auto">
            <a:xfrm>
              <a:off x="1938322" y="4000504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4110" name="TextBox 1"/>
            <p:cNvSpPr txBox="1">
              <a:spLocks noChangeArrowheads="1"/>
            </p:cNvSpPr>
            <p:nvPr/>
          </p:nvSpPr>
          <p:spPr bwMode="auto">
            <a:xfrm>
              <a:off x="1928794" y="4345818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4111" name="TextBox 1"/>
            <p:cNvSpPr txBox="1">
              <a:spLocks noChangeArrowheads="1"/>
            </p:cNvSpPr>
            <p:nvPr/>
          </p:nvSpPr>
          <p:spPr bwMode="auto">
            <a:xfrm>
              <a:off x="1438256" y="434543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cxnSp>
          <p:nvCxnSpPr>
            <p:cNvPr id="4112" name="直接连接符 66"/>
            <p:cNvCxnSpPr>
              <a:cxnSpLocks noChangeShapeType="1"/>
            </p:cNvCxnSpPr>
            <p:nvPr/>
          </p:nvCxnSpPr>
          <p:spPr bwMode="auto">
            <a:xfrm>
              <a:off x="785786" y="4916940"/>
              <a:ext cx="271462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7778750" y="3302000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269038" y="3302000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6778625" y="3302000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6564313" y="3302000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6394" name="TextBox 1"/>
          <p:cNvSpPr txBox="1">
            <a:spLocks noChangeArrowheads="1"/>
          </p:cNvSpPr>
          <p:nvPr/>
        </p:nvSpPr>
        <p:spPr bwMode="auto">
          <a:xfrm>
            <a:off x="6289675" y="131127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01925" y="1473200"/>
            <a:ext cx="90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3.22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595563" y="4724400"/>
            <a:ext cx="90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15.6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86450" y="4686300"/>
            <a:ext cx="901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15.6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517063" y="4686300"/>
            <a:ext cx="901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1.56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2" grpId="0"/>
      <p:bldP spid="24" grpId="0"/>
      <p:bldP spid="16394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>
            <a:spLocks noChangeArrowheads="1"/>
          </p:cNvSpPr>
          <p:nvPr/>
        </p:nvSpPr>
        <p:spPr bwMode="auto">
          <a:xfrm>
            <a:off x="1920875" y="749300"/>
            <a:ext cx="764381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微软雅黑" panose="020B0503020204020204" pitchFamily="34" charset="-122"/>
              </a:rPr>
              <a:t>下面是小明房间和外面阳台的平面图。</a:t>
            </a:r>
          </a:p>
        </p:txBody>
      </p:sp>
      <p:grpSp>
        <p:nvGrpSpPr>
          <p:cNvPr id="2" name="组合 25"/>
          <p:cNvGrpSpPr/>
          <p:nvPr/>
        </p:nvGrpSpPr>
        <p:grpSpPr bwMode="auto">
          <a:xfrm>
            <a:off x="2176463" y="1657350"/>
            <a:ext cx="8031162" cy="3517900"/>
            <a:chOff x="827088" y="1007629"/>
            <a:chExt cx="8031191" cy="4969581"/>
          </a:xfrm>
        </p:grpSpPr>
        <p:grpSp>
          <p:nvGrpSpPr>
            <p:cNvPr id="5123" name="Group 2"/>
            <p:cNvGrpSpPr/>
            <p:nvPr/>
          </p:nvGrpSpPr>
          <p:grpSpPr bwMode="auto">
            <a:xfrm>
              <a:off x="827088" y="1007629"/>
              <a:ext cx="8031191" cy="4850263"/>
              <a:chOff x="657" y="941"/>
              <a:chExt cx="4414" cy="2580"/>
            </a:xfrm>
          </p:grpSpPr>
          <p:sp>
            <p:nvSpPr>
              <p:cNvPr id="13323" name="Rectangle 3"/>
              <p:cNvSpPr>
                <a:spLocks noChangeArrowheads="1"/>
              </p:cNvSpPr>
              <p:nvPr/>
            </p:nvSpPr>
            <p:spPr bwMode="auto">
              <a:xfrm>
                <a:off x="1616" y="1306"/>
                <a:ext cx="3175" cy="221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>
                  <a:defRPr/>
                </a:pPr>
                <a:endParaRPr lang="zh-CN" altLang="zh-CN" sz="3000" dirty="0">
                  <a:solidFill>
                    <a:srgbClr val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3324" name="Text Box 4"/>
              <p:cNvSpPr txBox="1">
                <a:spLocks noChangeArrowheads="1"/>
              </p:cNvSpPr>
              <p:nvPr/>
            </p:nvSpPr>
            <p:spPr bwMode="auto">
              <a:xfrm>
                <a:off x="2951" y="2006"/>
                <a:ext cx="376" cy="11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Medium" panose="020B06030201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defRPr/>
                </a:pPr>
                <a:r>
                  <a:rPr lang="zh-CN" altLang="en-US" sz="3000" dirty="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房</a:t>
                </a:r>
                <a:endParaRPr lang="en-US" altLang="zh-CN" sz="3000" dirty="0">
                  <a:solidFill>
                    <a:srgbClr val="000000"/>
                  </a:solidFill>
                  <a:latin typeface="微软雅黑" panose="020B0503020204020204" pitchFamily="34" charset="-122"/>
                </a:endParaRPr>
              </a:p>
              <a:p>
                <a:pPr>
                  <a:defRPr/>
                </a:pPr>
                <a:endParaRPr lang="en-US" altLang="zh-CN" sz="3000" dirty="0">
                  <a:solidFill>
                    <a:srgbClr val="000000"/>
                  </a:solidFill>
                  <a:latin typeface="微软雅黑" panose="020B0503020204020204" pitchFamily="34" charset="-122"/>
                </a:endParaRPr>
              </a:p>
              <a:p>
                <a:pPr>
                  <a:defRPr/>
                </a:pPr>
                <a:r>
                  <a:rPr lang="zh-CN" altLang="en-US" sz="3000" dirty="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间</a:t>
                </a:r>
              </a:p>
            </p:txBody>
          </p:sp>
          <p:sp>
            <p:nvSpPr>
              <p:cNvPr id="5126" name="Rectangle 5"/>
              <p:cNvSpPr>
                <a:spLocks noChangeArrowheads="1"/>
              </p:cNvSpPr>
              <p:nvPr/>
            </p:nvSpPr>
            <p:spPr bwMode="auto">
              <a:xfrm>
                <a:off x="657" y="1306"/>
                <a:ext cx="971" cy="2215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3000">
                  <a:solidFill>
                    <a:srgbClr val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127" name="Text Box 6"/>
              <p:cNvSpPr txBox="1">
                <a:spLocks noChangeArrowheads="1"/>
              </p:cNvSpPr>
              <p:nvPr/>
            </p:nvSpPr>
            <p:spPr bwMode="auto">
              <a:xfrm>
                <a:off x="948" y="2030"/>
                <a:ext cx="298" cy="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阳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台</a:t>
                </a:r>
              </a:p>
            </p:txBody>
          </p:sp>
          <p:sp>
            <p:nvSpPr>
              <p:cNvPr id="5128" name="Line 7"/>
              <p:cNvSpPr>
                <a:spLocks noChangeShapeType="1"/>
              </p:cNvSpPr>
              <p:nvPr/>
            </p:nvSpPr>
            <p:spPr bwMode="auto">
              <a:xfrm>
                <a:off x="4803" y="1306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9" name="Line 8"/>
              <p:cNvSpPr>
                <a:spLocks noChangeShapeType="1"/>
              </p:cNvSpPr>
              <p:nvPr/>
            </p:nvSpPr>
            <p:spPr bwMode="auto">
              <a:xfrm>
                <a:off x="4803" y="3521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0" name="Line 9"/>
              <p:cNvSpPr>
                <a:spLocks noChangeShapeType="1"/>
              </p:cNvSpPr>
              <p:nvPr/>
            </p:nvSpPr>
            <p:spPr bwMode="auto">
              <a:xfrm>
                <a:off x="4893" y="1306"/>
                <a:ext cx="0" cy="809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1" name="Line 10"/>
              <p:cNvSpPr>
                <a:spLocks noChangeShapeType="1"/>
              </p:cNvSpPr>
              <p:nvPr/>
            </p:nvSpPr>
            <p:spPr bwMode="auto">
              <a:xfrm flipV="1">
                <a:off x="4907" y="2764"/>
                <a:ext cx="0" cy="746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2" name="Text Box 11"/>
              <p:cNvSpPr txBox="1">
                <a:spLocks noChangeArrowheads="1"/>
              </p:cNvSpPr>
              <p:nvPr/>
            </p:nvSpPr>
            <p:spPr bwMode="auto">
              <a:xfrm>
                <a:off x="4716" y="2267"/>
                <a:ext cx="355" cy="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3.2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5133" name="Line 12"/>
              <p:cNvSpPr>
                <a:spLocks noChangeShapeType="1"/>
              </p:cNvSpPr>
              <p:nvPr/>
            </p:nvSpPr>
            <p:spPr bwMode="auto">
              <a:xfrm>
                <a:off x="1628" y="1167"/>
                <a:ext cx="0" cy="139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4" name="Line 13"/>
              <p:cNvSpPr>
                <a:spLocks noChangeShapeType="1"/>
              </p:cNvSpPr>
              <p:nvPr/>
            </p:nvSpPr>
            <p:spPr bwMode="auto">
              <a:xfrm>
                <a:off x="1634" y="1236"/>
                <a:ext cx="1295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5" name="Line 14"/>
              <p:cNvSpPr>
                <a:spLocks noChangeShapeType="1"/>
              </p:cNvSpPr>
              <p:nvPr/>
            </p:nvSpPr>
            <p:spPr bwMode="auto">
              <a:xfrm>
                <a:off x="4803" y="1167"/>
                <a:ext cx="0" cy="139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6" name="Line 15"/>
              <p:cNvSpPr>
                <a:spLocks noChangeShapeType="1"/>
              </p:cNvSpPr>
              <p:nvPr/>
            </p:nvSpPr>
            <p:spPr bwMode="auto">
              <a:xfrm flipH="1">
                <a:off x="3487" y="1236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Text Box 16"/>
              <p:cNvSpPr txBox="1">
                <a:spLocks noChangeArrowheads="1"/>
              </p:cNvSpPr>
              <p:nvPr/>
            </p:nvSpPr>
            <p:spPr bwMode="auto">
              <a:xfrm>
                <a:off x="2909" y="941"/>
                <a:ext cx="1050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3.8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5138" name="Line 17"/>
              <p:cNvSpPr>
                <a:spLocks noChangeShapeType="1"/>
              </p:cNvSpPr>
              <p:nvPr/>
            </p:nvSpPr>
            <p:spPr bwMode="auto">
              <a:xfrm>
                <a:off x="657" y="1162"/>
                <a:ext cx="0" cy="139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9" name="Line 18"/>
              <p:cNvSpPr>
                <a:spLocks noChangeShapeType="1"/>
              </p:cNvSpPr>
              <p:nvPr/>
            </p:nvSpPr>
            <p:spPr bwMode="auto">
              <a:xfrm>
                <a:off x="657" y="1228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0" name="Text Box 19"/>
              <p:cNvSpPr txBox="1">
                <a:spLocks noChangeArrowheads="1"/>
              </p:cNvSpPr>
              <p:nvPr/>
            </p:nvSpPr>
            <p:spPr bwMode="auto">
              <a:xfrm>
                <a:off x="749" y="941"/>
                <a:ext cx="1162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1.15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米</a:t>
                </a:r>
              </a:p>
            </p:txBody>
          </p:sp>
          <p:sp>
            <p:nvSpPr>
              <p:cNvPr id="5141" name="Line 20"/>
              <p:cNvSpPr>
                <a:spLocks noChangeShapeType="1"/>
              </p:cNvSpPr>
              <p:nvPr/>
            </p:nvSpPr>
            <p:spPr bwMode="auto">
              <a:xfrm flipH="1">
                <a:off x="1401" y="1239"/>
                <a:ext cx="227" cy="0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2" name="Arc 22"/>
            <p:cNvSpPr>
              <a:spLocks noChangeArrowheads="1"/>
            </p:cNvSpPr>
            <p:nvPr/>
          </p:nvSpPr>
          <p:spPr bwMode="auto">
            <a:xfrm flipH="1">
              <a:off x="7286643" y="4929198"/>
              <a:ext cx="1071570" cy="936625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7675588" y="5195904"/>
              <a:ext cx="539750" cy="78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000">
                  <a:solidFill>
                    <a:srgbClr val="000000"/>
                  </a:solidFill>
                  <a:latin typeface="微软雅黑" panose="020B0503020204020204" pitchFamily="34" charset="-122"/>
                </a:rPr>
                <a:t>门</a:t>
              </a: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179638" y="5676900"/>
            <a:ext cx="48021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00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从图中你能得到哪些信息？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889250" y="5014913"/>
            <a:ext cx="48371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3.8×3.2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＝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（          ）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89063" y="2898775"/>
            <a:ext cx="90344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由平面图可知，小明房间的长是</a:t>
            </a:r>
            <a:r>
              <a:rPr lang="zh-CN" altLang="zh-CN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3.8</a:t>
            </a: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米，宽是</a:t>
            </a:r>
            <a:r>
              <a:rPr lang="zh-CN" altLang="zh-CN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3.2</a:t>
            </a: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米，求小明房间的面积，根据</a:t>
            </a:r>
            <a:r>
              <a:rPr lang="zh-CN" altLang="zh-CN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长方形的面积</a:t>
            </a:r>
            <a:r>
              <a:rPr lang="zh-CN" altLang="zh-CN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=</a:t>
            </a: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长×宽</a:t>
            </a:r>
            <a:r>
              <a:rPr lang="zh-CN" altLang="zh-CN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</a:rPr>
              <a:t>可以求出。</a:t>
            </a:r>
          </a:p>
        </p:txBody>
      </p:sp>
      <p:sp>
        <p:nvSpPr>
          <p:cNvPr id="34" name="圆角矩形标注 33"/>
          <p:cNvSpPr/>
          <p:nvPr/>
        </p:nvSpPr>
        <p:spPr>
          <a:xfrm>
            <a:off x="4267200" y="927100"/>
            <a:ext cx="5762625" cy="981075"/>
          </a:xfrm>
          <a:prstGeom prst="wedgeRoundRectCallout">
            <a:avLst>
              <a:gd name="adj1" fmla="val -60097"/>
              <a:gd name="adj2" fmla="val 35089"/>
              <a:gd name="adj3" fmla="val 16667"/>
            </a:avLst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</a:rPr>
              <a:t>小明房间的面积是多少平方米？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192213" y="1122363"/>
            <a:ext cx="1965325" cy="577850"/>
          </a:xfrm>
          <a:prstGeom prst="roundRect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估算方法</a:t>
            </a:r>
          </a:p>
        </p:txBody>
      </p:sp>
      <p:sp>
        <p:nvSpPr>
          <p:cNvPr id="7" name="圆角矩形标注 6"/>
          <p:cNvSpPr/>
          <p:nvPr/>
        </p:nvSpPr>
        <p:spPr bwMode="auto">
          <a:xfrm>
            <a:off x="2317750" y="2187575"/>
            <a:ext cx="8074025" cy="908050"/>
          </a:xfrm>
          <a:prstGeom prst="wedgeRoundRectCallout">
            <a:avLst>
              <a:gd name="adj1" fmla="val -54515"/>
              <a:gd name="adj2" fmla="val 39687"/>
              <a:gd name="adj3" fmla="val 16667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把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3.8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看成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4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，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4×3.2=12.8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，面积比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12.8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平方米小。</a:t>
            </a:r>
          </a:p>
        </p:txBody>
      </p:sp>
      <p:sp>
        <p:nvSpPr>
          <p:cNvPr id="10" name="圆角矩形标注 9"/>
          <p:cNvSpPr/>
          <p:nvPr/>
        </p:nvSpPr>
        <p:spPr bwMode="auto">
          <a:xfrm>
            <a:off x="2295525" y="4957763"/>
            <a:ext cx="8054975" cy="955675"/>
          </a:xfrm>
          <a:prstGeom prst="wedgeRoundRectCallout">
            <a:avLst>
              <a:gd name="adj1" fmla="val -53956"/>
              <a:gd name="adj2" fmla="val 37056"/>
              <a:gd name="adj3" fmla="val 16667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把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3.8×3.2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分别看成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4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和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，面积大约是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12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平方米。</a:t>
            </a:r>
          </a:p>
        </p:txBody>
      </p:sp>
      <p:sp>
        <p:nvSpPr>
          <p:cNvPr id="9" name="圆角矩形标注 8"/>
          <p:cNvSpPr/>
          <p:nvPr/>
        </p:nvSpPr>
        <p:spPr bwMode="auto">
          <a:xfrm>
            <a:off x="2290763" y="3541713"/>
            <a:ext cx="8029575" cy="914400"/>
          </a:xfrm>
          <a:prstGeom prst="wedgeRoundRectCallout">
            <a:avLst>
              <a:gd name="adj1" fmla="val 53428"/>
              <a:gd name="adj2" fmla="val 29613"/>
              <a:gd name="adj3" fmla="val 16667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把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3.2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看成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，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3.8×3=11.4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，面积比</a:t>
            </a:r>
            <a:r>
              <a:rPr lang="en-US" altLang="zh-CN" sz="2800" noProof="1">
                <a:solidFill>
                  <a:schemeClr val="bg1"/>
                </a:solidFill>
                <a:latin typeface="+mj-ea"/>
                <a:ea typeface="+mj-ea"/>
              </a:rPr>
              <a:t>11.4</a:t>
            </a:r>
            <a:r>
              <a:rPr lang="zh-CN" altLang="en-US" sz="2800" noProof="1">
                <a:solidFill>
                  <a:schemeClr val="bg1"/>
                </a:solidFill>
                <a:latin typeface="+mj-ea"/>
                <a:ea typeface="+mj-ea"/>
              </a:rPr>
              <a:t>平方米大。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8"/>
          <p:cNvSpPr>
            <a:spLocks noChangeArrowheads="1"/>
          </p:cNvSpPr>
          <p:nvPr/>
        </p:nvSpPr>
        <p:spPr bwMode="auto">
          <a:xfrm>
            <a:off x="3221038" y="1185863"/>
            <a:ext cx="4941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3.8×3.2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＝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（           ）</a:t>
            </a:r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2500313" y="2117725"/>
            <a:ext cx="2714625" cy="1093788"/>
            <a:chOff x="1142976" y="2928934"/>
            <a:chExt cx="2714622" cy="1093860"/>
          </a:xfrm>
        </p:grpSpPr>
        <p:sp>
          <p:nvSpPr>
            <p:cNvPr id="8195" name="TextBox 1"/>
            <p:cNvSpPr txBox="1">
              <a:spLocks noChangeArrowheads="1"/>
            </p:cNvSpPr>
            <p:nvPr/>
          </p:nvSpPr>
          <p:spPr bwMode="auto">
            <a:xfrm>
              <a:off x="2795578" y="2939215"/>
              <a:ext cx="490538" cy="52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8196" name="TextBox 1"/>
            <p:cNvSpPr txBox="1">
              <a:spLocks noChangeArrowheads="1"/>
            </p:cNvSpPr>
            <p:nvPr/>
          </p:nvSpPr>
          <p:spPr bwMode="auto">
            <a:xfrm>
              <a:off x="2295512" y="2939215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cxnSp>
          <p:nvCxnSpPr>
            <p:cNvPr id="8197" name="直接连接符 19"/>
            <p:cNvCxnSpPr>
              <a:cxnSpLocks noChangeShapeType="1"/>
            </p:cNvCxnSpPr>
            <p:nvPr/>
          </p:nvCxnSpPr>
          <p:spPr bwMode="auto">
            <a:xfrm>
              <a:off x="1142976" y="3992248"/>
              <a:ext cx="271462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8" name="TextBox 1"/>
            <p:cNvSpPr txBox="1">
              <a:spLocks noChangeArrowheads="1"/>
            </p:cNvSpPr>
            <p:nvPr/>
          </p:nvSpPr>
          <p:spPr bwMode="auto">
            <a:xfrm>
              <a:off x="1509694" y="3500438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8199" name="TextBox 1"/>
            <p:cNvSpPr txBox="1">
              <a:spLocks noChangeArrowheads="1"/>
            </p:cNvSpPr>
            <p:nvPr/>
          </p:nvSpPr>
          <p:spPr bwMode="auto">
            <a:xfrm>
              <a:off x="3295623" y="2928934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8200" name="TextBox 1"/>
            <p:cNvSpPr txBox="1">
              <a:spLocks noChangeArrowheads="1"/>
            </p:cNvSpPr>
            <p:nvPr/>
          </p:nvSpPr>
          <p:spPr bwMode="auto">
            <a:xfrm>
              <a:off x="2786050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8201" name="TextBox 1"/>
            <p:cNvSpPr txBox="1">
              <a:spLocks noChangeArrowheads="1"/>
            </p:cNvSpPr>
            <p:nvPr/>
          </p:nvSpPr>
          <p:spPr bwMode="auto">
            <a:xfrm>
              <a:off x="2285984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8202" name="TextBox 1"/>
            <p:cNvSpPr txBox="1">
              <a:spLocks noChangeArrowheads="1"/>
            </p:cNvSpPr>
            <p:nvPr/>
          </p:nvSpPr>
          <p:spPr bwMode="auto">
            <a:xfrm>
              <a:off x="3286095" y="3490539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sp>
        <p:nvSpPr>
          <p:cNvPr id="31" name="下箭头 30"/>
          <p:cNvSpPr/>
          <p:nvPr/>
        </p:nvSpPr>
        <p:spPr>
          <a:xfrm rot="16200000">
            <a:off x="5999163" y="1985963"/>
            <a:ext cx="146050" cy="1428750"/>
          </a:xfrm>
          <a:prstGeom prst="downArrow">
            <a:avLst/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4" name="组合 31"/>
          <p:cNvGrpSpPr/>
          <p:nvPr/>
        </p:nvGrpSpPr>
        <p:grpSpPr bwMode="auto">
          <a:xfrm>
            <a:off x="6929438" y="1966913"/>
            <a:ext cx="2714625" cy="1216025"/>
            <a:chOff x="1142976" y="2928934"/>
            <a:chExt cx="2714622" cy="1216034"/>
          </a:xfrm>
        </p:grpSpPr>
        <p:sp>
          <p:nvSpPr>
            <p:cNvPr id="8205" name="TextBox 1"/>
            <p:cNvSpPr txBox="1">
              <a:spLocks noChangeArrowheads="1"/>
            </p:cNvSpPr>
            <p:nvPr/>
          </p:nvSpPr>
          <p:spPr bwMode="auto">
            <a:xfrm>
              <a:off x="2795578" y="2939215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206" name="TextBox 1"/>
            <p:cNvSpPr txBox="1">
              <a:spLocks noChangeArrowheads="1"/>
            </p:cNvSpPr>
            <p:nvPr/>
          </p:nvSpPr>
          <p:spPr bwMode="auto">
            <a:xfrm>
              <a:off x="2295512" y="2939215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cxnSp>
          <p:nvCxnSpPr>
            <p:cNvPr id="8207" name="直接连接符 34"/>
            <p:cNvCxnSpPr>
              <a:cxnSpLocks noChangeShapeType="1"/>
            </p:cNvCxnSpPr>
            <p:nvPr/>
          </p:nvCxnSpPr>
          <p:spPr bwMode="auto">
            <a:xfrm>
              <a:off x="1142976" y="4143380"/>
              <a:ext cx="271462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8" name="TextBox 1"/>
            <p:cNvSpPr txBox="1">
              <a:spLocks noChangeArrowheads="1"/>
            </p:cNvSpPr>
            <p:nvPr/>
          </p:nvSpPr>
          <p:spPr bwMode="auto">
            <a:xfrm>
              <a:off x="1509694" y="3500438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8209" name="TextBox 1"/>
            <p:cNvSpPr txBox="1">
              <a:spLocks noChangeArrowheads="1"/>
            </p:cNvSpPr>
            <p:nvPr/>
          </p:nvSpPr>
          <p:spPr bwMode="auto">
            <a:xfrm>
              <a:off x="3295623" y="2928934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8210" name="TextBox 1"/>
            <p:cNvSpPr txBox="1">
              <a:spLocks noChangeArrowheads="1"/>
            </p:cNvSpPr>
            <p:nvPr/>
          </p:nvSpPr>
          <p:spPr bwMode="auto">
            <a:xfrm>
              <a:off x="2786050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211" name="TextBox 1"/>
            <p:cNvSpPr txBox="1">
              <a:spLocks noChangeArrowheads="1"/>
            </p:cNvSpPr>
            <p:nvPr/>
          </p:nvSpPr>
          <p:spPr bwMode="auto">
            <a:xfrm>
              <a:off x="2285984" y="3500820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8212" name="TextBox 1"/>
            <p:cNvSpPr txBox="1">
              <a:spLocks noChangeArrowheads="1"/>
            </p:cNvSpPr>
            <p:nvPr/>
          </p:nvSpPr>
          <p:spPr bwMode="auto">
            <a:xfrm>
              <a:off x="3286095" y="3490539"/>
              <a:ext cx="490538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5214938" y="2114550"/>
            <a:ext cx="171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×10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5180013" y="2846388"/>
            <a:ext cx="171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×10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9082088" y="326072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8081963" y="326072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7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8072438" y="3606800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55" name="TextBox 1"/>
          <p:cNvSpPr txBox="1">
            <a:spLocks noChangeArrowheads="1"/>
          </p:cNvSpPr>
          <p:nvPr/>
        </p:nvSpPr>
        <p:spPr bwMode="auto">
          <a:xfrm>
            <a:off x="7581900" y="3606800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7072313" y="3606800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57" name="直接连接符 56"/>
          <p:cNvCxnSpPr>
            <a:cxnSpLocks noChangeShapeType="1"/>
          </p:cNvCxnSpPr>
          <p:nvPr/>
        </p:nvCxnSpPr>
        <p:spPr bwMode="auto">
          <a:xfrm>
            <a:off x="6929438" y="4178300"/>
            <a:ext cx="271462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9082088" y="418147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7572375" y="418147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8081963" y="418147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7058025" y="4170363"/>
            <a:ext cx="4905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grpSp>
        <p:nvGrpSpPr>
          <p:cNvPr id="5" name="组合 71"/>
          <p:cNvGrpSpPr/>
          <p:nvPr/>
        </p:nvGrpSpPr>
        <p:grpSpPr bwMode="auto">
          <a:xfrm>
            <a:off x="2500313" y="3186113"/>
            <a:ext cx="2714625" cy="917575"/>
            <a:chOff x="785786" y="4000504"/>
            <a:chExt cx="2714622" cy="918023"/>
          </a:xfrm>
        </p:grpSpPr>
        <p:sp>
          <p:nvSpPr>
            <p:cNvPr id="8226" name="TextBox 1"/>
            <p:cNvSpPr txBox="1">
              <a:spLocks noChangeArrowheads="1"/>
            </p:cNvSpPr>
            <p:nvPr/>
          </p:nvSpPr>
          <p:spPr bwMode="auto">
            <a:xfrm>
              <a:off x="2938454" y="400088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8227" name="TextBox 1"/>
            <p:cNvSpPr txBox="1">
              <a:spLocks noChangeArrowheads="1"/>
            </p:cNvSpPr>
            <p:nvPr/>
          </p:nvSpPr>
          <p:spPr bwMode="auto">
            <a:xfrm>
              <a:off x="1938322" y="4000504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8228" name="TextBox 1"/>
            <p:cNvSpPr txBox="1">
              <a:spLocks noChangeArrowheads="1"/>
            </p:cNvSpPr>
            <p:nvPr/>
          </p:nvSpPr>
          <p:spPr bwMode="auto">
            <a:xfrm>
              <a:off x="1928794" y="4345818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8229" name="TextBox 1"/>
            <p:cNvSpPr txBox="1">
              <a:spLocks noChangeArrowheads="1"/>
            </p:cNvSpPr>
            <p:nvPr/>
          </p:nvSpPr>
          <p:spPr bwMode="auto">
            <a:xfrm>
              <a:off x="1438256" y="434543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8230" name="TextBox 1"/>
            <p:cNvSpPr txBox="1">
              <a:spLocks noChangeArrowheads="1"/>
            </p:cNvSpPr>
            <p:nvPr/>
          </p:nvSpPr>
          <p:spPr bwMode="auto">
            <a:xfrm>
              <a:off x="928662" y="4345436"/>
              <a:ext cx="490538" cy="52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cxnSp>
          <p:nvCxnSpPr>
            <p:cNvPr id="8231" name="直接连接符 66"/>
            <p:cNvCxnSpPr>
              <a:cxnSpLocks noChangeShapeType="1"/>
            </p:cNvCxnSpPr>
            <p:nvPr/>
          </p:nvCxnSpPr>
          <p:spPr bwMode="auto">
            <a:xfrm>
              <a:off x="785786" y="4916940"/>
              <a:ext cx="271462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8" name="TextBox 1"/>
          <p:cNvSpPr txBox="1">
            <a:spLocks noChangeArrowheads="1"/>
          </p:cNvSpPr>
          <p:nvPr/>
        </p:nvSpPr>
        <p:spPr bwMode="auto">
          <a:xfrm>
            <a:off x="4652963" y="4106863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69" name="TextBox 1"/>
          <p:cNvSpPr txBox="1">
            <a:spLocks noChangeArrowheads="1"/>
          </p:cNvSpPr>
          <p:nvPr/>
        </p:nvSpPr>
        <p:spPr bwMode="auto">
          <a:xfrm>
            <a:off x="3143250" y="4106863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70" name="TextBox 1"/>
          <p:cNvSpPr txBox="1">
            <a:spLocks noChangeArrowheads="1"/>
          </p:cNvSpPr>
          <p:nvPr/>
        </p:nvSpPr>
        <p:spPr bwMode="auto">
          <a:xfrm>
            <a:off x="3652838" y="4106863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71" name="TextBox 1"/>
          <p:cNvSpPr txBox="1">
            <a:spLocks noChangeArrowheads="1"/>
          </p:cNvSpPr>
          <p:nvPr/>
        </p:nvSpPr>
        <p:spPr bwMode="auto">
          <a:xfrm>
            <a:off x="2643188" y="4106863"/>
            <a:ext cx="4905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73" name="下箭头 72"/>
          <p:cNvSpPr/>
          <p:nvPr/>
        </p:nvSpPr>
        <p:spPr>
          <a:xfrm rot="16200000" flipV="1">
            <a:off x="6000750" y="3673476"/>
            <a:ext cx="142875" cy="1143000"/>
          </a:xfrm>
          <a:prstGeom prst="downArrow">
            <a:avLst/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5214938" y="4316413"/>
            <a:ext cx="171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÷100</a:t>
            </a:r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3438525" y="4106863"/>
            <a:ext cx="4905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4711700" y="1185863"/>
            <a:ext cx="171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12.16</a:t>
            </a:r>
          </a:p>
        </p:txBody>
      </p:sp>
      <p:sp>
        <p:nvSpPr>
          <p:cNvPr id="77" name="TextBox 1"/>
          <p:cNvSpPr txBox="1">
            <a:spLocks noChangeArrowheads="1"/>
          </p:cNvSpPr>
          <p:nvPr/>
        </p:nvSpPr>
        <p:spPr bwMode="auto">
          <a:xfrm>
            <a:off x="6243638" y="1185863"/>
            <a:ext cx="1714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平方米</a:t>
            </a:r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2000250" y="5972175"/>
            <a:ext cx="76438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答：小明房间的面积是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12.16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平方米。</a:t>
            </a:r>
          </a:p>
        </p:txBody>
      </p:sp>
      <p:sp>
        <p:nvSpPr>
          <p:cNvPr id="63" name="圆角矩形 62"/>
          <p:cNvSpPr/>
          <p:nvPr/>
        </p:nvSpPr>
        <p:spPr>
          <a:xfrm>
            <a:off x="1192213" y="1122363"/>
            <a:ext cx="1965325" cy="577850"/>
          </a:xfrm>
          <a:prstGeom prst="roundRect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笔算方法</a:t>
            </a:r>
          </a:p>
        </p:txBody>
      </p:sp>
      <p:sp>
        <p:nvSpPr>
          <p:cNvPr id="2" name="矩形 1"/>
          <p:cNvSpPr/>
          <p:nvPr/>
        </p:nvSpPr>
        <p:spPr>
          <a:xfrm>
            <a:off x="9964738" y="2305050"/>
            <a:ext cx="19796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000" noProof="1">
                <a:solidFill>
                  <a:srgbClr val="FF0000"/>
                </a:solidFill>
              </a:rPr>
              <a:t>转化为整数乘法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2" name="矩形 61"/>
          <p:cNvSpPr>
            <a:spLocks noChangeArrowheads="1"/>
          </p:cNvSpPr>
          <p:nvPr/>
        </p:nvSpPr>
        <p:spPr bwMode="auto">
          <a:xfrm>
            <a:off x="9993313" y="4230688"/>
            <a:ext cx="197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000" noProof="1">
                <a:solidFill>
                  <a:srgbClr val="FF0000"/>
                </a:solidFill>
              </a:rPr>
              <a:t>转化小数点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8" grpId="0"/>
      <p:bldP spid="69" grpId="0"/>
      <p:bldP spid="70" grpId="0"/>
      <p:bldP spid="71" grpId="0"/>
      <p:bldP spid="73" grpId="0" bldLvl="0" animBg="1"/>
      <p:bldP spid="74" grpId="0"/>
      <p:bldP spid="75" grpId="0"/>
      <p:bldP spid="76" grpId="0"/>
      <p:bldP spid="77" grpId="0"/>
      <p:bldP spid="78" grpId="0"/>
      <p:bldP spid="2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>
            <a:spLocks noChangeArrowheads="1"/>
          </p:cNvSpPr>
          <p:nvPr/>
        </p:nvSpPr>
        <p:spPr bwMode="auto">
          <a:xfrm>
            <a:off x="1573213" y="833438"/>
            <a:ext cx="764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阳台的面积是多少平方米？</a:t>
            </a:r>
          </a:p>
        </p:txBody>
      </p:sp>
      <p:sp>
        <p:nvSpPr>
          <p:cNvPr id="9218" name="Rectangle 28"/>
          <p:cNvSpPr>
            <a:spLocks noChangeArrowheads="1"/>
          </p:cNvSpPr>
          <p:nvPr/>
        </p:nvSpPr>
        <p:spPr bwMode="auto">
          <a:xfrm>
            <a:off x="3314700" y="2105025"/>
            <a:ext cx="5045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</a:rPr>
              <a:t>1.15×3.2</a:t>
            </a:r>
            <a:r>
              <a:rPr lang="zh-CN" altLang="en-US" sz="2800">
                <a:latin typeface="微软雅黑" panose="020B0503020204020204" pitchFamily="34" charset="-122"/>
              </a:rPr>
              <a:t>＝</a:t>
            </a:r>
            <a:r>
              <a:rPr lang="en-US" altLang="zh-CN" sz="2800" u="sng">
                <a:latin typeface="微软雅黑" panose="020B0503020204020204" pitchFamily="34" charset="-122"/>
              </a:rPr>
              <a:t>            </a:t>
            </a:r>
            <a:r>
              <a:rPr lang="zh-CN" altLang="en-US" sz="2800">
                <a:latin typeface="微软雅黑" panose="020B0503020204020204" pitchFamily="34" charset="-122"/>
              </a:rPr>
              <a:t>（          ）</a:t>
            </a:r>
          </a:p>
        </p:txBody>
      </p:sp>
      <p:grpSp>
        <p:nvGrpSpPr>
          <p:cNvPr id="2" name="组合 48"/>
          <p:cNvGrpSpPr/>
          <p:nvPr/>
        </p:nvGrpSpPr>
        <p:grpSpPr bwMode="auto">
          <a:xfrm>
            <a:off x="2676525" y="2647950"/>
            <a:ext cx="2357438" cy="1160463"/>
            <a:chOff x="3357554" y="2786058"/>
            <a:chExt cx="2357432" cy="1161807"/>
          </a:xfrm>
        </p:grpSpPr>
        <p:sp>
          <p:nvSpPr>
            <p:cNvPr id="9220" name="TextBox 1"/>
            <p:cNvSpPr txBox="1">
              <a:spLocks noChangeArrowheads="1"/>
            </p:cNvSpPr>
            <p:nvPr/>
          </p:nvSpPr>
          <p:spPr bwMode="auto">
            <a:xfrm>
              <a:off x="4152900" y="2796339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9221" name="TextBox 1"/>
            <p:cNvSpPr txBox="1">
              <a:spLocks noChangeArrowheads="1"/>
            </p:cNvSpPr>
            <p:nvPr/>
          </p:nvSpPr>
          <p:spPr bwMode="auto">
            <a:xfrm>
              <a:off x="4357686" y="2796339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cxnSp>
          <p:nvCxnSpPr>
            <p:cNvPr id="9222" name="直接连接符 32"/>
            <p:cNvCxnSpPr>
              <a:cxnSpLocks noChangeShapeType="1"/>
            </p:cNvCxnSpPr>
            <p:nvPr/>
          </p:nvCxnSpPr>
          <p:spPr bwMode="auto">
            <a:xfrm>
              <a:off x="3357554" y="3924917"/>
              <a:ext cx="235743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3581396" y="3357562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9224" name="TextBox 1"/>
            <p:cNvSpPr txBox="1">
              <a:spLocks noChangeArrowheads="1"/>
            </p:cNvSpPr>
            <p:nvPr/>
          </p:nvSpPr>
          <p:spPr bwMode="auto">
            <a:xfrm>
              <a:off x="4643438" y="2786058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9225" name="TextBox 1"/>
            <p:cNvSpPr txBox="1">
              <a:spLocks noChangeArrowheads="1"/>
            </p:cNvSpPr>
            <p:nvPr/>
          </p:nvSpPr>
          <p:spPr bwMode="auto">
            <a:xfrm>
              <a:off x="5143482" y="2786058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9226" name="TextBox 1"/>
            <p:cNvSpPr txBox="1">
              <a:spLocks noChangeArrowheads="1"/>
            </p:cNvSpPr>
            <p:nvPr/>
          </p:nvSpPr>
          <p:spPr bwMode="auto">
            <a:xfrm>
              <a:off x="4867302" y="3425611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9227" name="TextBox 1"/>
            <p:cNvSpPr txBox="1">
              <a:spLocks noChangeArrowheads="1"/>
            </p:cNvSpPr>
            <p:nvPr/>
          </p:nvSpPr>
          <p:spPr bwMode="auto">
            <a:xfrm>
              <a:off x="4662495" y="3415330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9228" name="TextBox 1"/>
            <p:cNvSpPr txBox="1">
              <a:spLocks noChangeArrowheads="1"/>
            </p:cNvSpPr>
            <p:nvPr/>
          </p:nvSpPr>
          <p:spPr bwMode="auto">
            <a:xfrm>
              <a:off x="5153032" y="3415330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3" name="组合 49"/>
          <p:cNvGrpSpPr/>
          <p:nvPr/>
        </p:nvGrpSpPr>
        <p:grpSpPr bwMode="auto">
          <a:xfrm>
            <a:off x="6819900" y="2647950"/>
            <a:ext cx="2357438" cy="1160463"/>
            <a:chOff x="3357554" y="2786058"/>
            <a:chExt cx="2357432" cy="1161807"/>
          </a:xfrm>
        </p:grpSpPr>
        <p:sp>
          <p:nvSpPr>
            <p:cNvPr id="9230" name="TextBox 1"/>
            <p:cNvSpPr txBox="1">
              <a:spLocks noChangeArrowheads="1"/>
            </p:cNvSpPr>
            <p:nvPr/>
          </p:nvSpPr>
          <p:spPr bwMode="auto">
            <a:xfrm>
              <a:off x="4152900" y="2796339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9231" name="TextBox 1"/>
            <p:cNvSpPr txBox="1">
              <a:spLocks noChangeArrowheads="1"/>
            </p:cNvSpPr>
            <p:nvPr/>
          </p:nvSpPr>
          <p:spPr bwMode="auto">
            <a:xfrm>
              <a:off x="4357686" y="2796339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9232" name="直接连接符 52"/>
            <p:cNvCxnSpPr>
              <a:cxnSpLocks noChangeShapeType="1"/>
            </p:cNvCxnSpPr>
            <p:nvPr/>
          </p:nvCxnSpPr>
          <p:spPr bwMode="auto">
            <a:xfrm>
              <a:off x="3357554" y="3924917"/>
              <a:ext cx="235743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Box 1"/>
            <p:cNvSpPr txBox="1">
              <a:spLocks noChangeArrowheads="1"/>
            </p:cNvSpPr>
            <p:nvPr/>
          </p:nvSpPr>
          <p:spPr bwMode="auto">
            <a:xfrm>
              <a:off x="3581396" y="3357562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9234" name="TextBox 1"/>
            <p:cNvSpPr txBox="1">
              <a:spLocks noChangeArrowheads="1"/>
            </p:cNvSpPr>
            <p:nvPr/>
          </p:nvSpPr>
          <p:spPr bwMode="auto">
            <a:xfrm>
              <a:off x="4643438" y="2786058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9235" name="TextBox 1"/>
            <p:cNvSpPr txBox="1">
              <a:spLocks noChangeArrowheads="1"/>
            </p:cNvSpPr>
            <p:nvPr/>
          </p:nvSpPr>
          <p:spPr bwMode="auto">
            <a:xfrm>
              <a:off x="5143482" y="2786058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9236" name="TextBox 1"/>
            <p:cNvSpPr txBox="1">
              <a:spLocks noChangeArrowheads="1"/>
            </p:cNvSpPr>
            <p:nvPr/>
          </p:nvSpPr>
          <p:spPr bwMode="auto">
            <a:xfrm>
              <a:off x="4867302" y="3425611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237" name="TextBox 1"/>
            <p:cNvSpPr txBox="1">
              <a:spLocks noChangeArrowheads="1"/>
            </p:cNvSpPr>
            <p:nvPr/>
          </p:nvSpPr>
          <p:spPr bwMode="auto">
            <a:xfrm>
              <a:off x="4643416" y="3415330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9238" name="TextBox 1"/>
            <p:cNvSpPr txBox="1">
              <a:spLocks noChangeArrowheads="1"/>
            </p:cNvSpPr>
            <p:nvPr/>
          </p:nvSpPr>
          <p:spPr bwMode="auto">
            <a:xfrm>
              <a:off x="5153032" y="3415330"/>
              <a:ext cx="490538" cy="5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sp>
        <p:nvSpPr>
          <p:cNvPr id="60" name="下箭头 59"/>
          <p:cNvSpPr/>
          <p:nvPr/>
        </p:nvSpPr>
        <p:spPr>
          <a:xfrm rot="16200000">
            <a:off x="5748338" y="2647950"/>
            <a:ext cx="285750" cy="1428750"/>
          </a:xfrm>
          <a:prstGeom prst="downArrow">
            <a:avLst/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5033963" y="2716213"/>
            <a:ext cx="171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×100</a:t>
            </a:r>
          </a:p>
        </p:txBody>
      </p:sp>
      <p:sp>
        <p:nvSpPr>
          <p:cNvPr id="62" name="TextBox 1"/>
          <p:cNvSpPr txBox="1">
            <a:spLocks noChangeArrowheads="1"/>
          </p:cNvSpPr>
          <p:nvPr/>
        </p:nvSpPr>
        <p:spPr bwMode="auto">
          <a:xfrm>
            <a:off x="5033963" y="3359150"/>
            <a:ext cx="171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×10</a:t>
            </a: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8605838" y="371157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8115300" y="371157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65" name="TextBox 1"/>
          <p:cNvSpPr txBox="1">
            <a:spLocks noChangeArrowheads="1"/>
          </p:cNvSpPr>
          <p:nvPr/>
        </p:nvSpPr>
        <p:spPr bwMode="auto">
          <a:xfrm>
            <a:off x="7605713" y="371157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8105775" y="406082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67" name="TextBox 1"/>
          <p:cNvSpPr txBox="1">
            <a:spLocks noChangeArrowheads="1"/>
          </p:cNvSpPr>
          <p:nvPr/>
        </p:nvSpPr>
        <p:spPr bwMode="auto">
          <a:xfrm>
            <a:off x="7615238" y="4060825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68" name="TextBox 1"/>
          <p:cNvSpPr txBox="1">
            <a:spLocks noChangeArrowheads="1"/>
          </p:cNvSpPr>
          <p:nvPr/>
        </p:nvSpPr>
        <p:spPr bwMode="auto">
          <a:xfrm>
            <a:off x="7105650" y="4060825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cxnSp>
        <p:nvCxnSpPr>
          <p:cNvPr id="69" name="直接连接符 68"/>
          <p:cNvCxnSpPr>
            <a:cxnSpLocks noChangeShapeType="1"/>
          </p:cNvCxnSpPr>
          <p:nvPr/>
        </p:nvCxnSpPr>
        <p:spPr bwMode="auto">
          <a:xfrm>
            <a:off x="6819900" y="4632325"/>
            <a:ext cx="235743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组合 77"/>
          <p:cNvGrpSpPr/>
          <p:nvPr/>
        </p:nvGrpSpPr>
        <p:grpSpPr bwMode="auto">
          <a:xfrm>
            <a:off x="2676525" y="3711575"/>
            <a:ext cx="2357438" cy="1022350"/>
            <a:chOff x="1142976" y="4000504"/>
            <a:chExt cx="2357432" cy="1022484"/>
          </a:xfrm>
        </p:grpSpPr>
        <p:sp>
          <p:nvSpPr>
            <p:cNvPr id="9250" name="TextBox 1"/>
            <p:cNvSpPr txBox="1">
              <a:spLocks noChangeArrowheads="1"/>
            </p:cNvSpPr>
            <p:nvPr/>
          </p:nvSpPr>
          <p:spPr bwMode="auto">
            <a:xfrm>
              <a:off x="2928904" y="4000886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9251" name="TextBox 1"/>
            <p:cNvSpPr txBox="1">
              <a:spLocks noChangeArrowheads="1"/>
            </p:cNvSpPr>
            <p:nvPr/>
          </p:nvSpPr>
          <p:spPr bwMode="auto">
            <a:xfrm>
              <a:off x="2438366" y="4000504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9252" name="TextBox 1"/>
            <p:cNvSpPr txBox="1">
              <a:spLocks noChangeArrowheads="1"/>
            </p:cNvSpPr>
            <p:nvPr/>
          </p:nvSpPr>
          <p:spPr bwMode="auto">
            <a:xfrm>
              <a:off x="1928772" y="4000504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9253" name="TextBox 1"/>
            <p:cNvSpPr txBox="1">
              <a:spLocks noChangeArrowheads="1"/>
            </p:cNvSpPr>
            <p:nvPr/>
          </p:nvSpPr>
          <p:spPr bwMode="auto">
            <a:xfrm>
              <a:off x="2428838" y="4500952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9254" name="TextBox 1"/>
            <p:cNvSpPr txBox="1">
              <a:spLocks noChangeArrowheads="1"/>
            </p:cNvSpPr>
            <p:nvPr/>
          </p:nvSpPr>
          <p:spPr bwMode="auto">
            <a:xfrm>
              <a:off x="1938300" y="4500571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9255" name="TextBox 1"/>
            <p:cNvSpPr txBox="1">
              <a:spLocks noChangeArrowheads="1"/>
            </p:cNvSpPr>
            <p:nvPr/>
          </p:nvSpPr>
          <p:spPr bwMode="auto">
            <a:xfrm>
              <a:off x="1428706" y="4500571"/>
              <a:ext cx="490538" cy="52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cxnSp>
          <p:nvCxnSpPr>
            <p:cNvPr id="9256" name="直接连接符 76"/>
            <p:cNvCxnSpPr>
              <a:cxnSpLocks noChangeShapeType="1"/>
            </p:cNvCxnSpPr>
            <p:nvPr/>
          </p:nvCxnSpPr>
          <p:spPr bwMode="auto">
            <a:xfrm>
              <a:off x="1142976" y="4921029"/>
              <a:ext cx="235743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9" name="TextBox 1"/>
          <p:cNvSpPr txBox="1">
            <a:spLocks noChangeArrowheads="1"/>
          </p:cNvSpPr>
          <p:nvPr/>
        </p:nvSpPr>
        <p:spPr bwMode="auto">
          <a:xfrm>
            <a:off x="8615363" y="463550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01" name="TextBox 1"/>
          <p:cNvSpPr txBox="1">
            <a:spLocks noChangeArrowheads="1"/>
          </p:cNvSpPr>
          <p:nvPr/>
        </p:nvSpPr>
        <p:spPr bwMode="auto">
          <a:xfrm>
            <a:off x="8124825" y="4635500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102" name="TextBox 1"/>
          <p:cNvSpPr txBox="1">
            <a:spLocks noChangeArrowheads="1"/>
          </p:cNvSpPr>
          <p:nvPr/>
        </p:nvSpPr>
        <p:spPr bwMode="auto">
          <a:xfrm>
            <a:off x="7615238" y="463550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103" name="TextBox 1"/>
          <p:cNvSpPr txBox="1">
            <a:spLocks noChangeArrowheads="1"/>
          </p:cNvSpPr>
          <p:nvPr/>
        </p:nvSpPr>
        <p:spPr bwMode="auto">
          <a:xfrm>
            <a:off x="7105650" y="4635500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104" name="TextBox 1"/>
          <p:cNvSpPr txBox="1">
            <a:spLocks noChangeArrowheads="1"/>
          </p:cNvSpPr>
          <p:nvPr/>
        </p:nvSpPr>
        <p:spPr bwMode="auto">
          <a:xfrm>
            <a:off x="4471988" y="471170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05" name="TextBox 1"/>
          <p:cNvSpPr txBox="1">
            <a:spLocks noChangeArrowheads="1"/>
          </p:cNvSpPr>
          <p:nvPr/>
        </p:nvSpPr>
        <p:spPr bwMode="auto">
          <a:xfrm>
            <a:off x="3981450" y="4711700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106" name="TextBox 1"/>
          <p:cNvSpPr txBox="1">
            <a:spLocks noChangeArrowheads="1"/>
          </p:cNvSpPr>
          <p:nvPr/>
        </p:nvSpPr>
        <p:spPr bwMode="auto">
          <a:xfrm>
            <a:off x="3471863" y="471170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107" name="TextBox 1"/>
          <p:cNvSpPr txBox="1">
            <a:spLocks noChangeArrowheads="1"/>
          </p:cNvSpPr>
          <p:nvPr/>
        </p:nvSpPr>
        <p:spPr bwMode="auto">
          <a:xfrm>
            <a:off x="2962275" y="4711700"/>
            <a:ext cx="49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108" name="下箭头 107"/>
          <p:cNvSpPr/>
          <p:nvPr/>
        </p:nvSpPr>
        <p:spPr>
          <a:xfrm rot="16200000" flipV="1">
            <a:off x="5824538" y="4267200"/>
            <a:ext cx="285750" cy="1143000"/>
          </a:xfrm>
          <a:prstGeom prst="downArrow">
            <a:avLst/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9" name="TextBox 1"/>
          <p:cNvSpPr txBox="1">
            <a:spLocks noChangeArrowheads="1"/>
          </p:cNvSpPr>
          <p:nvPr/>
        </p:nvSpPr>
        <p:spPr bwMode="auto">
          <a:xfrm>
            <a:off x="5038725" y="4838700"/>
            <a:ext cx="171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÷1000</a:t>
            </a:r>
          </a:p>
        </p:txBody>
      </p:sp>
      <p:sp>
        <p:nvSpPr>
          <p:cNvPr id="110" name="TextBox 1"/>
          <p:cNvSpPr txBox="1">
            <a:spLocks noChangeArrowheads="1"/>
          </p:cNvSpPr>
          <p:nvPr/>
        </p:nvSpPr>
        <p:spPr bwMode="auto">
          <a:xfrm>
            <a:off x="3176588" y="4711700"/>
            <a:ext cx="490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111" name="直接连接符 110"/>
          <p:cNvCxnSpPr>
            <a:cxnSpLocks noChangeShapeType="1"/>
          </p:cNvCxnSpPr>
          <p:nvPr/>
        </p:nvCxnSpPr>
        <p:spPr bwMode="auto">
          <a:xfrm rot="16200000" flipV="1">
            <a:off x="4533900" y="4849813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"/>
          <p:cNvSpPr txBox="1">
            <a:spLocks noChangeArrowheads="1"/>
          </p:cNvSpPr>
          <p:nvPr/>
        </p:nvSpPr>
        <p:spPr bwMode="auto">
          <a:xfrm>
            <a:off x="4979988" y="2070100"/>
            <a:ext cx="171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3.68</a:t>
            </a:r>
          </a:p>
        </p:txBody>
      </p:sp>
      <p:sp>
        <p:nvSpPr>
          <p:cNvPr id="115" name="TextBox 1"/>
          <p:cNvSpPr txBox="1">
            <a:spLocks noChangeArrowheads="1"/>
          </p:cNvSpPr>
          <p:nvPr/>
        </p:nvSpPr>
        <p:spPr bwMode="auto">
          <a:xfrm>
            <a:off x="6538913" y="2105025"/>
            <a:ext cx="171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</a:rPr>
              <a:t>平方米</a:t>
            </a:r>
          </a:p>
        </p:txBody>
      </p: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2016125" y="5503863"/>
            <a:ext cx="7643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答：阳台的面积是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3.68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平方米。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ldLvl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9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bldLvl="0" animBg="1"/>
      <p:bldP spid="109" grpId="0"/>
      <p:bldP spid="110" grpId="0"/>
      <p:bldP spid="114" grpId="0"/>
      <p:bldP spid="115" grpId="0"/>
      <p:bldP spid="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3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0213" y="2994025"/>
            <a:ext cx="85725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2557463" y="4089400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7" name="TextBox 1"/>
          <p:cNvSpPr txBox="1">
            <a:spLocks noChangeArrowheads="1"/>
          </p:cNvSpPr>
          <p:nvPr/>
        </p:nvSpPr>
        <p:spPr bwMode="auto">
          <a:xfrm>
            <a:off x="5129213" y="4089400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376F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8710613" y="4089400"/>
            <a:ext cx="490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376F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59" name="直接连接符 58"/>
          <p:cNvCxnSpPr>
            <a:cxnSpLocks noChangeShapeType="1"/>
          </p:cNvCxnSpPr>
          <p:nvPr/>
        </p:nvCxnSpPr>
        <p:spPr bwMode="auto">
          <a:xfrm rot="16200000" flipV="1">
            <a:off x="9415462" y="4279901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文本框 99"/>
          <p:cNvSpPr txBox="1">
            <a:spLocks noChangeArrowheads="1"/>
          </p:cNvSpPr>
          <p:nvPr/>
        </p:nvSpPr>
        <p:spPr bwMode="auto">
          <a:xfrm>
            <a:off x="815975" y="430213"/>
            <a:ext cx="81343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355" indent="-173355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你能给下面各题的积点上小数点吗？</a:t>
            </a:r>
          </a:p>
        </p:txBody>
      </p:sp>
      <p:sp>
        <p:nvSpPr>
          <p:cNvPr id="10247" name="任意多边形 8"/>
          <p:cNvSpPr>
            <a:spLocks noChangeArrowheads="1"/>
          </p:cNvSpPr>
          <p:nvPr/>
        </p:nvSpPr>
        <p:spPr bwMode="auto">
          <a:xfrm>
            <a:off x="61913" y="519113"/>
            <a:ext cx="539750" cy="593725"/>
          </a:xfrm>
          <a:custGeom>
            <a:avLst/>
            <a:gdLst>
              <a:gd name="T0" fmla="*/ 0 w 538386"/>
              <a:gd name="T1" fmla="*/ 0 h 593398"/>
              <a:gd name="T2" fmla="*/ 243528 w 538386"/>
              <a:gd name="T3" fmla="*/ 0 h 593398"/>
              <a:gd name="T4" fmla="*/ 542488 w 538386"/>
              <a:gd name="T5" fmla="*/ 297191 h 593398"/>
              <a:gd name="T6" fmla="*/ 243528 w 538386"/>
              <a:gd name="T7" fmla="*/ 594379 h 593398"/>
              <a:gd name="T8" fmla="*/ 0 w 538386"/>
              <a:gd name="T9" fmla="*/ 594379 h 593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386"/>
              <a:gd name="T16" fmla="*/ 0 h 593398"/>
              <a:gd name="T17" fmla="*/ 538386 w 538386"/>
              <a:gd name="T18" fmla="*/ 593398 h 593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lnTo>
                  <a:pt x="0" y="0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宽屏</PresentationFormat>
  <Paragraphs>309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楷体</vt:lpstr>
      <vt:lpstr>微软雅黑</vt:lpstr>
      <vt:lpstr>Arial</vt:lpstr>
      <vt:lpstr>宋体</vt:lpstr>
      <vt:lpstr>Franklin Gothic Medium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2023-01-16T23:25:03Z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49336D04778D46DD9A887F7124B1D405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