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1742" r:id="rId2"/>
    <p:sldId id="1494" r:id="rId3"/>
    <p:sldId id="1495" r:id="rId4"/>
    <p:sldId id="1576" r:id="rId5"/>
    <p:sldId id="1658" r:id="rId6"/>
    <p:sldId id="1723" r:id="rId7"/>
    <p:sldId id="1724" r:id="rId8"/>
    <p:sldId id="1464" r:id="rId9"/>
    <p:sldId id="1679" r:id="rId10"/>
    <p:sldId id="1725" r:id="rId11"/>
    <p:sldId id="1726" r:id="rId12"/>
    <p:sldId id="1727" r:id="rId13"/>
    <p:sldId id="1680" r:id="rId14"/>
    <p:sldId id="1587" r:id="rId15"/>
    <p:sldId id="1729" r:id="rId16"/>
    <p:sldId id="1728" r:id="rId17"/>
    <p:sldId id="1564" r:id="rId18"/>
    <p:sldId id="1681" r:id="rId19"/>
    <p:sldId id="1682" r:id="rId20"/>
    <p:sldId id="1744" r:id="rId21"/>
    <p:sldId id="1745" r:id="rId22"/>
    <p:sldId id="1683" r:id="rId23"/>
    <p:sldId id="1684" r:id="rId24"/>
    <p:sldId id="1746" r:id="rId25"/>
    <p:sldId id="1685" r:id="rId26"/>
    <p:sldId id="1686" r:id="rId27"/>
    <p:sldId id="1689" r:id="rId28"/>
    <p:sldId id="1738" r:id="rId29"/>
    <p:sldId id="1690" r:id="rId30"/>
    <p:sldId id="1691" r:id="rId31"/>
    <p:sldId id="1692" r:id="rId32"/>
    <p:sldId id="1747" r:id="rId33"/>
    <p:sldId id="1739" r:id="rId34"/>
    <p:sldId id="1741" r:id="rId35"/>
    <p:sldId id="1740" r:id="rId36"/>
    <p:sldId id="1748" r:id="rId37"/>
    <p:sldId id="1750" r:id="rId38"/>
    <p:sldId id="1717" r:id="rId39"/>
    <p:sldId id="1718" r:id="rId40"/>
    <p:sldId id="1721" r:id="rId41"/>
    <p:sldId id="1731" r:id="rId42"/>
    <p:sldId id="1722" r:id="rId43"/>
    <p:sldId id="1565" r:id="rId44"/>
    <p:sldId id="1751" r:id="rId45"/>
    <p:sldId id="1567" r:id="rId46"/>
    <p:sldId id="1732" r:id="rId47"/>
    <p:sldId id="1752" r:id="rId48"/>
  </p:sldIdLst>
  <p:sldSz cx="9144000" cy="5143500" type="screen16x9"/>
  <p:notesSz cx="6858000" cy="9144000"/>
  <p:defaultTextStyle>
    <a:defPPr>
      <a:defRPr lang="zh-CN"/>
    </a:defPPr>
    <a:lvl1pPr marL="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B4313"/>
    <a:srgbClr val="F25B1B"/>
    <a:srgbClr val="00CCFF"/>
    <a:srgbClr val="9BBD59"/>
    <a:srgbClr val="F2F2F2"/>
    <a:srgbClr val="7BC14A"/>
    <a:srgbClr val="0066FF"/>
    <a:srgbClr val="B4C7E7"/>
    <a:srgbClr val="FF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962" autoAdjust="0"/>
  </p:normalViewPr>
  <p:slideViewPr>
    <p:cSldViewPr>
      <p:cViewPr varScale="1">
        <p:scale>
          <a:sx n="108" d="100"/>
          <a:sy n="108" d="100"/>
        </p:scale>
        <p:origin x="-78" y="-64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6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594FB-2808-45A5-BDC8-80C0F481B27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B4082-C5AE-46D0-A000-D929E8B2595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FAA0F-2349-45DA-9EBD-9D94C9A1CFA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7086-15D0-443D-AF17-A3F21825C0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7086-15D0-443D-AF17-A3F21825C045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7086-15D0-443D-AF17-A3F21825C045}" type="slidenum">
              <a:rPr lang="zh-CN" altLang="en-US" smtClean="0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7086-15D0-443D-AF17-A3F21825C045}" type="slidenum">
              <a:rPr lang="zh-CN" altLang="en-US" smtClean="0">
                <a:solidFill>
                  <a:prstClr val="black"/>
                </a:solidFill>
              </a:rPr>
              <a:t>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7086-15D0-443D-AF17-A3F21825C045}" type="slidenum">
              <a:rPr lang="zh-CN" altLang="en-US" smtClean="0">
                <a:solidFill>
                  <a:prstClr val="black"/>
                </a:solidFill>
              </a:rPr>
              <a:t>7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7086-15D0-443D-AF17-A3F21825C045}" type="slidenum">
              <a:rPr lang="zh-CN" altLang="en-US" smtClean="0">
                <a:solidFill>
                  <a:prstClr val="black"/>
                </a:solidFill>
              </a:rPr>
              <a:t>9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7086-15D0-443D-AF17-A3F21825C045}" type="slidenum">
              <a:rPr lang="zh-CN" altLang="en-US" smtClean="0">
                <a:solidFill>
                  <a:prstClr val="black"/>
                </a:solidFill>
              </a:rPr>
              <a:t>10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7086-15D0-443D-AF17-A3F21825C045}" type="slidenum">
              <a:rPr lang="zh-CN" altLang="en-US" smtClean="0">
                <a:solidFill>
                  <a:prstClr val="black"/>
                </a:solidFill>
              </a:rPr>
              <a:t>11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7086-15D0-443D-AF17-A3F21825C045}" type="slidenum">
              <a:rPr lang="zh-CN" altLang="en-US" smtClean="0">
                <a:solidFill>
                  <a:prstClr val="black"/>
                </a:solidFill>
              </a:rPr>
              <a:t>12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7086-15D0-443D-AF17-A3F21825C045}" type="slidenum">
              <a:rPr lang="zh-CN" altLang="en-US" smtClean="0">
                <a:solidFill>
                  <a:prstClr val="black"/>
                </a:solidFill>
              </a:rPr>
              <a:t>13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68571" tIns="34285" rIns="68571" bIns="34285"/>
          <a:lstStyle/>
          <a:p>
            <a:fld id="{7CD490C1-7E7E-423A-91D8-058624AF834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lIns="68571" tIns="34285" rIns="68571" bIns="34285"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68571" tIns="34285" rIns="68571" bIns="34285"/>
          <a:lstStyle/>
          <a:p>
            <a:fld id="{EA5C5624-0453-40A9-9FFF-DD435B6A2D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xStyles>
    <p:titleStyle>
      <a:lvl1pPr algn="ctr" defTabSz="91376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" Target="slide42.xml"/><Relationship Id="rId5" Type="http://schemas.openxmlformats.org/officeDocument/2006/relationships/slide" Target="slide17.xml"/><Relationship Id="rId4" Type="http://schemas.openxmlformats.org/officeDocument/2006/relationships/slide" Target="slide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任意多边形: 形状 18"/>
          <p:cNvSpPr/>
          <p:nvPr/>
        </p:nvSpPr>
        <p:spPr>
          <a:xfrm>
            <a:off x="286131" y="2733136"/>
            <a:ext cx="8859060" cy="1801727"/>
          </a:xfrm>
          <a:custGeom>
            <a:avLst/>
            <a:gdLst>
              <a:gd name="connsiteX0" fmla="*/ 1402300 w 11787648"/>
              <a:gd name="connsiteY0" fmla="*/ 0 h 2443656"/>
              <a:gd name="connsiteX1" fmla="*/ 11787648 w 11787648"/>
              <a:gd name="connsiteY1" fmla="*/ 0 h 2443656"/>
              <a:gd name="connsiteX2" fmla="*/ 11787648 w 11787648"/>
              <a:gd name="connsiteY2" fmla="*/ 2443656 h 2443656"/>
              <a:gd name="connsiteX3" fmla="*/ 0 w 11787648"/>
              <a:gd name="connsiteY3" fmla="*/ 2443656 h 2443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7648" h="2443656">
                <a:moveTo>
                  <a:pt x="1402300" y="0"/>
                </a:moveTo>
                <a:lnTo>
                  <a:pt x="11787648" y="0"/>
                </a:lnTo>
                <a:lnTo>
                  <a:pt x="11787648" y="2443656"/>
                </a:lnTo>
                <a:lnTo>
                  <a:pt x="0" y="2443656"/>
                </a:lnTo>
                <a:close/>
              </a:path>
            </a:pathLst>
          </a:cu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71" tIns="34285" rIns="68571" bIns="34285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cxnSp>
        <p:nvCxnSpPr>
          <p:cNvPr id="27" name="直接连接符 15"/>
          <p:cNvCxnSpPr/>
          <p:nvPr/>
        </p:nvCxnSpPr>
        <p:spPr>
          <a:xfrm flipH="1">
            <a:off x="2196022" y="0"/>
            <a:ext cx="238503" cy="41370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17"/>
          <p:cNvCxnSpPr/>
          <p:nvPr/>
        </p:nvCxnSpPr>
        <p:spPr>
          <a:xfrm flipH="1">
            <a:off x="35501" y="1"/>
            <a:ext cx="2963874" cy="5141119"/>
          </a:xfrm>
          <a:prstGeom prst="line">
            <a:avLst/>
          </a:prstGeom>
          <a:ln w="12700">
            <a:solidFill>
              <a:srgbClr val="7BC1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平行四边形 28"/>
          <p:cNvSpPr/>
          <p:nvPr/>
        </p:nvSpPr>
        <p:spPr>
          <a:xfrm>
            <a:off x="593647" y="3004321"/>
            <a:ext cx="746917" cy="1051511"/>
          </a:xfrm>
          <a:prstGeom prst="parallelogram">
            <a:avLst>
              <a:gd name="adj" fmla="val 81010"/>
            </a:avLst>
          </a:prstGeom>
          <a:solidFill>
            <a:srgbClr val="7BC14A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55" tIns="34277" rIns="68555" bIns="34277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矩形 259"/>
          <p:cNvSpPr>
            <a:spLocks noChangeArrowheads="1"/>
          </p:cNvSpPr>
          <p:nvPr/>
        </p:nvSpPr>
        <p:spPr bwMode="auto">
          <a:xfrm>
            <a:off x="1412000" y="3130142"/>
            <a:ext cx="7219094" cy="55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Unit </a:t>
            </a:r>
            <a:r>
              <a:rPr lang="en-US" altLang="zh-CN" dirty="0" smtClean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zh-CN" altLang="en-US" sz="33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600" b="1" dirty="0">
                <a:solidFill>
                  <a:srgbClr val="00B050"/>
                </a:solidFill>
                <a:cs typeface="Times New Roman" panose="02020603050405020304" pitchFamily="18" charset="0"/>
              </a:rPr>
              <a:t>Let</a:t>
            </a:r>
            <a:r>
              <a:rPr lang="en-US" altLang="zh-CN" sz="3600" b="1" dirty="0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3600" b="1" dirty="0">
                <a:solidFill>
                  <a:srgbClr val="00B050"/>
                </a:solidFill>
                <a:cs typeface="Times New Roman" panose="02020603050405020304" pitchFamily="18" charset="0"/>
              </a:rPr>
              <a:t>s celebrate!</a:t>
            </a:r>
          </a:p>
        </p:txBody>
      </p:sp>
      <p:sp>
        <p:nvSpPr>
          <p:cNvPr id="8" name="矩形 7"/>
          <p:cNvSpPr/>
          <p:nvPr/>
        </p:nvSpPr>
        <p:spPr>
          <a:xfrm>
            <a:off x="1377384" y="3859670"/>
            <a:ext cx="7097162" cy="377016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en-US" altLang="zh-CN" sz="20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Period Three</a:t>
            </a:r>
            <a:r>
              <a:rPr lang="zh-CN" altLang="en-US" sz="20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 </a:t>
            </a:r>
            <a:r>
              <a:rPr lang="en-US" altLang="zh-CN" sz="20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Using language &amp; Developing ideas</a:t>
            </a:r>
            <a:endParaRPr lang="zh-CN" altLang="zh-CN" sz="2000" b="1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454183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05450" y="196036"/>
            <a:ext cx="8263514" cy="4247286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10.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东道主，主人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11.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场合，时刻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12.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主编，编辑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13.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欣然接受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14.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力气，精力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15.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过程，进程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16.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ad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在海外，在外国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17.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公民，市民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18.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听众，观众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70359" y="282797"/>
            <a:ext cx="593734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host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41751" y="744679"/>
            <a:ext cx="1063414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occasion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37075" y="1182664"/>
            <a:ext cx="79250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editor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57657" y="1612565"/>
            <a:ext cx="107784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embrace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83062" y="2065918"/>
            <a:ext cx="74922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effort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76101" y="2492362"/>
            <a:ext cx="944984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process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22998" y="2957077"/>
            <a:ext cx="1063414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overseas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37075" y="3428274"/>
            <a:ext cx="84861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citizen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33724" y="3838996"/>
            <a:ext cx="1106695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audience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05450" y="34056"/>
            <a:ext cx="8263514" cy="5170616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19.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现象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20.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吸引，引起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的兴趣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吸引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21.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装饰，美化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装饰，装饰品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22.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比赛，竞赛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比赛，竞赛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23.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承认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adj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公认的；被承认了的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24.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adj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退休的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退休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64009" y="88049"/>
            <a:ext cx="1549124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phenomenon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37075" y="582699"/>
            <a:ext cx="87746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attract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46776" y="998746"/>
            <a:ext cx="1218905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attraction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49777" y="1463282"/>
            <a:ext cx="107784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decorate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15023" y="1884891"/>
            <a:ext cx="1305467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decoration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18021" y="2301783"/>
            <a:ext cx="1432105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competition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53127" y="2752777"/>
            <a:ext cx="1048987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compete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98910" y="3251416"/>
            <a:ext cx="778080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admit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46775" y="3689713"/>
            <a:ext cx="1119519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admitted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83062" y="4146269"/>
            <a:ext cx="882659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retired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40424" y="4578034"/>
            <a:ext cx="73999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retire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05450" y="196036"/>
            <a:ext cx="8263514" cy="378562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25.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存在，实际上有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存在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26.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adj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全球的，全世界的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全球化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27.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互动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互动，相互作用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28.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.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欢欣，愉快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adj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.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愉快的</a:t>
            </a:r>
            <a:endParaRPr lang="zh-CN" altLang="zh-CN" sz="2000" kern="100" baseline="300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37075" y="295599"/>
            <a:ext cx="63541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exist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07139" y="743344"/>
            <a:ext cx="1119519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existence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37075" y="1154510"/>
            <a:ext cx="806934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global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53127" y="1599867"/>
            <a:ext cx="1545918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globalization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38725" y="2071064"/>
            <a:ext cx="991279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interact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53127" y="2525129"/>
            <a:ext cx="1332719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interaction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05620" y="2936296"/>
            <a:ext cx="47992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joy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99765" y="3381653"/>
            <a:ext cx="778080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joyful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40243" y="697232"/>
            <a:ext cx="8263514" cy="2400627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B050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掌握规律　巧记单词</a:t>
            </a:r>
            <a:endParaRPr lang="zh-CN" altLang="zh-CN" sz="8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decorate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装饰，美化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-ion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表示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行为的过程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decoration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装饰，装饰品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如：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attraction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吸引　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competition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比赛，竞赛　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solution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解决方法　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action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行为　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expression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表示，表达</a:t>
            </a:r>
            <a:endParaRPr lang="zh-CN" altLang="zh-CN" sz="20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51437" y="34055"/>
            <a:ext cx="8641125" cy="5147553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0000FF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Ⅱ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核心短语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例如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准时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	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依靠，依赖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4.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注意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5.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	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喜爱，渴望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6.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少于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7.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清理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8.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与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无关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9.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闲坐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10.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盼望，期待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21022" y="573991"/>
            <a:ext cx="92876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such as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21022" y="1011976"/>
            <a:ext cx="95601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on time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67010" y="1423142"/>
            <a:ext cx="1271805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depend on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67009" y="1864850"/>
            <a:ext cx="186010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pay attention to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75036" y="2355776"/>
            <a:ext cx="130707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be keen on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21023" y="2791374"/>
            <a:ext cx="108425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less than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89785" y="3191518"/>
            <a:ext cx="105700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clean up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67009" y="3673737"/>
            <a:ext cx="2716110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have nothing to do with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21023" y="4120430"/>
            <a:ext cx="1251158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sit around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13212" y="4569510"/>
            <a:ext cx="184728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look forward to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51437" y="196036"/>
            <a:ext cx="8641125" cy="3762558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0000FF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Ⅲ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经典句式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1.why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引导宾语从句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 don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 understand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       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我不能理解的是为什么一些人拒绝接受改变。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2.what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where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引导主语从句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In my opinion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on Spring Festival Eve really doesn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 matter.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在我看来，我们在除夕吃什么或在哪里吃真的不重要。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519505" y="1137378"/>
            <a:ext cx="523782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why some people refuse to embrace the change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95427" y="2516705"/>
            <a:ext cx="240743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spc="-23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what or where we eat</a:t>
            </a:r>
            <a:endParaRPr lang="zh-CN" altLang="en-US" sz="2000" b="1" kern="100" spc="-23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51437" y="630157"/>
            <a:ext cx="8641125" cy="2377564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3.It is</a:t>
            </a:r>
            <a:r>
              <a:rPr lang="en-US" altLang="zh-CN" sz="2000" b="1" kern="100" dirty="0"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/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was...that</a:t>
            </a:r>
            <a:r>
              <a:rPr lang="en-US" altLang="zh-CN" sz="2000" b="1" kern="100" dirty="0"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/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who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强调句型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not only for the delicious food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we seldom got to eat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but for the opportunity to have our whole family gathered together.</a:t>
            </a: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这不仅是因为我们很少吃到美味的食物，而且是因为有机会让我们全家人聚在一起。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29484" y="1143415"/>
            <a:ext cx="80052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It was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pic>
        <p:nvPicPr>
          <p:cNvPr id="8" name="返回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514951" y="4520695"/>
            <a:ext cx="534949" cy="534756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4510612" y="1159495"/>
            <a:ext cx="579308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that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椭圆 9"/>
          <p:cNvSpPr/>
          <p:nvPr/>
        </p:nvSpPr>
        <p:spPr>
          <a:xfrm>
            <a:off x="4037304" y="1220462"/>
            <a:ext cx="1069392" cy="1069005"/>
          </a:xfrm>
          <a:prstGeom prst="ellipse">
            <a:avLst/>
          </a:prstGeom>
          <a:solidFill>
            <a:srgbClr val="F25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srgbClr val="9BBD59"/>
              </a:solidFill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2627531" y="2679737"/>
            <a:ext cx="3942951" cy="485941"/>
          </a:xfrm>
          <a:prstGeom prst="roundRect">
            <a:avLst>
              <a:gd name="adj" fmla="val 50000"/>
            </a:avLst>
          </a:prstGeom>
          <a:solidFill>
            <a:srgbClr val="F25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 flipH="1">
            <a:off x="9024207" y="1319741"/>
            <a:ext cx="136225" cy="2504019"/>
          </a:xfrm>
          <a:prstGeom prst="rect">
            <a:avLst/>
          </a:prstGeom>
          <a:solidFill>
            <a:srgbClr val="F25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 flipH="1">
            <a:off x="0" y="1319741"/>
            <a:ext cx="136225" cy="2504019"/>
          </a:xfrm>
          <a:prstGeom prst="rect">
            <a:avLst/>
          </a:prstGeom>
          <a:solidFill>
            <a:srgbClr val="F25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文本框 4"/>
          <p:cNvSpPr txBox="1"/>
          <p:nvPr/>
        </p:nvSpPr>
        <p:spPr>
          <a:xfrm>
            <a:off x="4037304" y="1517271"/>
            <a:ext cx="1069392" cy="62310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</a:p>
          <a:p>
            <a:pPr algn="ctr"/>
            <a:r>
              <a:rPr lang="en-US" altLang="zh-CN" dirty="0" smtClean="0">
                <a:solidFill>
                  <a:schemeClr val="bg1"/>
                </a:solidFill>
                <a:latin typeface="Arial" panose="020B0604020202020204" pitchFamily="34" charset="0"/>
              </a:rPr>
              <a:t> 3</a:t>
            </a:r>
            <a:endParaRPr lang="en-US" altLang="zh-CN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7" name="文本框 5"/>
          <p:cNvSpPr txBox="1"/>
          <p:nvPr/>
        </p:nvSpPr>
        <p:spPr>
          <a:xfrm>
            <a:off x="3032628" y="2733731"/>
            <a:ext cx="3132756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en-US" sz="2100" b="1" spc="150" dirty="0">
                <a:solidFill>
                  <a:schemeClr val="bg1"/>
                </a:solidFill>
                <a:ea typeface="微软雅黑" panose="020B0503020204020204" pitchFamily="34" charset="-122"/>
                <a:sym typeface="+mn-ea"/>
              </a:rPr>
              <a:t>互动探究</a:t>
            </a:r>
          </a:p>
        </p:txBody>
      </p:sp>
      <p:sp>
        <p:nvSpPr>
          <p:cNvPr id="20" name="文本框 6"/>
          <p:cNvSpPr txBox="1"/>
          <p:nvPr/>
        </p:nvSpPr>
        <p:spPr>
          <a:xfrm>
            <a:off x="2789570" y="3327659"/>
            <a:ext cx="3618873" cy="28468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en-US" sz="14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cs typeface="Courier New" panose="02070309020205020404"/>
              </a:rPr>
              <a:t>探究重点   互动撞击思维</a:t>
            </a:r>
            <a:endParaRPr lang="zh-CN" altLang="zh-CN" sz="1400" kern="100" dirty="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" y="904683"/>
            <a:ext cx="406400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619601" y="1944291"/>
            <a:ext cx="8259152" cy="530904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ea typeface="C-KT" panose="03000509000000000000" pitchFamily="65" charset="-122"/>
                <a:cs typeface="Times New Roman" panose="02020603050405020304" pitchFamily="18" charset="0"/>
              </a:rPr>
              <a:t>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indicate </a:t>
            </a:r>
            <a:r>
              <a:rPr lang="en-US" altLang="zh-CN" sz="2000" b="1" i="1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vt</a:t>
            </a:r>
            <a:r>
              <a:rPr lang="en-US" altLang="zh-CN" sz="2000" b="1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指出；标示；表明；暗示；象征</a:t>
            </a:r>
            <a:endParaRPr lang="zh-CN" altLang="zh-CN" sz="2000" kern="100" dirty="0">
              <a:solidFill>
                <a:srgbClr val="0000FF"/>
              </a:solidFill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29256" y="904648"/>
            <a:ext cx="8514744" cy="9447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 sz="2100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484" y="913409"/>
            <a:ext cx="532552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sz="2100" b="1" dirty="0">
                <a:solidFill>
                  <a:prstClr val="white"/>
                </a:solidFill>
              </a:rPr>
              <a:t>1</a:t>
            </a:r>
            <a:endParaRPr lang="zh-CN" altLang="en-US" sz="2100" b="1" dirty="0">
              <a:solidFill>
                <a:prstClr val="white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56330" y="904683"/>
            <a:ext cx="118533" cy="432196"/>
          </a:xfrm>
          <a:prstGeom prst="rect">
            <a:avLst/>
          </a:prstGeom>
          <a:solidFill>
            <a:srgbClr val="F5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38909" y="900563"/>
            <a:ext cx="8362160" cy="1038736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What do the words in bold </a:t>
            </a:r>
            <a:r>
              <a:rPr lang="en-US" altLang="zh-CN" b="1" u="wavy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indicate</a:t>
            </a:r>
            <a:r>
              <a:rPr lang="zh-CN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an order</a:t>
            </a:r>
            <a:r>
              <a:rPr lang="zh-CN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 </a:t>
            </a:r>
            <a:r>
              <a:rPr lang="en-US" altLang="zh-CN" sz="2100" b="1" u="wavy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request</a:t>
            </a:r>
            <a:r>
              <a:rPr lang="zh-CN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ability or possibility</a:t>
            </a:r>
            <a:r>
              <a:rPr lang="zh-CN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？</a:t>
            </a:r>
            <a:r>
              <a:rPr lang="zh-CN" altLang="zh-CN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加粗的单词表示什么意思，命令，要求，能力或可能性？</a:t>
            </a:r>
            <a:endParaRPr lang="zh-CN" altLang="zh-CN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9601" y="2484226"/>
            <a:ext cx="8259152" cy="1915899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indicate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sth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. (to/for sb. )(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向某人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表明某事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    indicate (to sb. ) that...(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向某人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表明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表示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)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；示意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……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indication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指出；表明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    There is some</a:t>
            </a:r>
            <a:r>
              <a:rPr lang="en-US" altLang="zh-CN" sz="2000" b="1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/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no indication that...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有</a:t>
            </a:r>
            <a:r>
              <a:rPr lang="en-US" altLang="zh-CN" sz="2000" b="1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/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无迹象表明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……</a:t>
            </a:r>
            <a:endParaRPr lang="zh-CN" altLang="zh-CN" sz="2000" b="1" kern="100" dirty="0">
              <a:solidFill>
                <a:prstClr val="black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3815817" y="272247"/>
            <a:ext cx="1350326" cy="297963"/>
          </a:xfrm>
          <a:prstGeom prst="roundRect">
            <a:avLst>
              <a:gd name="adj" fmla="val 50000"/>
            </a:avLst>
          </a:prstGeom>
          <a:solidFill>
            <a:srgbClr val="DB43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3923843" y="143348"/>
            <a:ext cx="1178034" cy="484738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>
              <a:lnSpc>
                <a:spcPct val="150000"/>
              </a:lnSpc>
              <a:tabLst>
                <a:tab pos="1823085" algn="l"/>
              </a:tabLst>
            </a:pPr>
            <a:r>
              <a:rPr lang="zh-CN" altLang="zh-CN" b="1" kern="100" dirty="0">
                <a:solidFill>
                  <a:schemeClr val="bg1"/>
                </a:solidFill>
                <a:latin typeface="Times New Roman" panose="02020603050405020304"/>
                <a:ea typeface="华文细黑" panose="02010600040101010101" pitchFamily="2" charset="-122"/>
                <a:cs typeface="Times New Roman" panose="02020603050405020304"/>
              </a:rPr>
              <a:t>重点词汇</a:t>
            </a:r>
            <a:endParaRPr lang="en-US" altLang="zh-CN" b="1" kern="100" dirty="0">
              <a:solidFill>
                <a:schemeClr val="bg1"/>
              </a:solidFill>
              <a:latin typeface="Times New Roman" panose="02020603050405020304"/>
              <a:ea typeface="华文细黑" panose="02010600040101010101" pitchFamily="2" charset="-122"/>
              <a:cs typeface="Times New Roman" panose="020206030504050203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51437" y="419152"/>
            <a:ext cx="8641125" cy="3300894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(1)As is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indicated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in the graph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box-office income of Chinese films increased constantly from 2012 to 2015.</a:t>
            </a: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正如表中显示的，中国电影的票房收入从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2012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年到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2015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年不断增加。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(2)These figures indicate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me that the company is in serious trouble.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这些数字对我而言表示公司处境很艰难。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(3)There is no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(indicate) that we shall have an earthquake.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没有迹象表明将要发生地震。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834473" y="2742438"/>
            <a:ext cx="123333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indication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68415" y="1854038"/>
            <a:ext cx="35168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to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-10955" y="932758"/>
            <a:ext cx="468215" cy="3248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457260" y="4180984"/>
            <a:ext cx="413915" cy="41376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8725083" y="947042"/>
            <a:ext cx="425347" cy="3023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 flipH="1">
            <a:off x="9024207" y="1691249"/>
            <a:ext cx="136225" cy="25040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57260" y="1662680"/>
            <a:ext cx="4107238" cy="2518303"/>
          </a:xfrm>
          <a:prstGeom prst="rect">
            <a:avLst/>
          </a:prstGeom>
        </p:spPr>
      </p:pic>
      <p:sp>
        <p:nvSpPr>
          <p:cNvPr id="22" name="文本框 18">
            <a:hlinkClick r:id="rId3" action="ppaction://hlinksldjump"/>
          </p:cNvPr>
          <p:cNvSpPr txBox="1"/>
          <p:nvPr/>
        </p:nvSpPr>
        <p:spPr>
          <a:xfrm>
            <a:off x="5011755" y="1691249"/>
            <a:ext cx="1450533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b="1" dirty="0">
                <a:solidFill>
                  <a:srgbClr val="9BBD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  <a:r>
              <a:rPr lang="en-US" altLang="zh-CN" dirty="0">
                <a:solidFill>
                  <a:srgbClr val="9BBD59"/>
                </a:solidFill>
                <a:latin typeface="Arial" panose="020B0604020202020204" pitchFamily="34" charset="0"/>
              </a:rPr>
              <a:t> </a:t>
            </a:r>
            <a:r>
              <a:rPr lang="en-US" altLang="zh-CN" dirty="0" smtClean="0">
                <a:solidFill>
                  <a:srgbClr val="9BBD59"/>
                </a:solidFill>
                <a:latin typeface="Arial" panose="020B0604020202020204" pitchFamily="34" charset="0"/>
              </a:rPr>
              <a:t> 1</a:t>
            </a:r>
            <a:endParaRPr lang="en-US" altLang="zh-CN" dirty="0">
              <a:solidFill>
                <a:srgbClr val="9BBD59"/>
              </a:solidFill>
              <a:latin typeface="Arial" panose="020B0604020202020204" pitchFamily="34" charset="0"/>
            </a:endParaRPr>
          </a:p>
        </p:txBody>
      </p:sp>
      <p:sp>
        <p:nvSpPr>
          <p:cNvPr id="25" name="文本框 19">
            <a:hlinkClick r:id="rId3" action="ppaction://hlinksldjump"/>
          </p:cNvPr>
          <p:cNvSpPr txBox="1"/>
          <p:nvPr/>
        </p:nvSpPr>
        <p:spPr>
          <a:xfrm>
            <a:off x="6227303" y="1691249"/>
            <a:ext cx="1801531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zh-CN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语篇理解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6" name="文本框 22">
            <a:hlinkClick r:id="rId4" action="ppaction://hlinksldjump"/>
          </p:cNvPr>
          <p:cNvSpPr txBox="1"/>
          <p:nvPr/>
        </p:nvSpPr>
        <p:spPr>
          <a:xfrm>
            <a:off x="5011755" y="2380403"/>
            <a:ext cx="1450533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b="1" dirty="0">
                <a:solidFill>
                  <a:srgbClr val="9BBD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PART</a:t>
            </a:r>
            <a:r>
              <a:rPr lang="en-US" altLang="zh-CN" dirty="0">
                <a:solidFill>
                  <a:srgbClr val="9BBD59"/>
                </a:solidFill>
                <a:latin typeface="Arial" panose="020B0604020202020204" pitchFamily="34" charset="0"/>
                <a:sym typeface="+mn-ea"/>
              </a:rPr>
              <a:t> </a:t>
            </a:r>
            <a:r>
              <a:rPr lang="en-US" altLang="zh-CN" dirty="0" smtClean="0">
                <a:solidFill>
                  <a:srgbClr val="9BBD59"/>
                </a:solidFill>
                <a:latin typeface="Arial" panose="020B0604020202020204" pitchFamily="34" charset="0"/>
              </a:rPr>
              <a:t> 2</a:t>
            </a:r>
            <a:endParaRPr lang="en-US" altLang="zh-CN" dirty="0">
              <a:solidFill>
                <a:srgbClr val="9BBD59"/>
              </a:solidFill>
              <a:latin typeface="Arial" panose="020B0604020202020204" pitchFamily="34" charset="0"/>
            </a:endParaRPr>
          </a:p>
        </p:txBody>
      </p:sp>
      <p:sp>
        <p:nvSpPr>
          <p:cNvPr id="27" name="文本框 23">
            <a:hlinkClick r:id="rId4" action="ppaction://hlinksldjump"/>
          </p:cNvPr>
          <p:cNvSpPr txBox="1"/>
          <p:nvPr/>
        </p:nvSpPr>
        <p:spPr>
          <a:xfrm>
            <a:off x="6227303" y="2368537"/>
            <a:ext cx="1747517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zh-CN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基础自测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30" name="文本框 29">
            <a:hlinkClick r:id="rId5" action="ppaction://hlinksldjump"/>
          </p:cNvPr>
          <p:cNvSpPr txBox="1"/>
          <p:nvPr/>
        </p:nvSpPr>
        <p:spPr>
          <a:xfrm>
            <a:off x="5011278" y="3057692"/>
            <a:ext cx="1451177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b="1" dirty="0">
                <a:solidFill>
                  <a:srgbClr val="9BBD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PART</a:t>
            </a:r>
            <a:r>
              <a:rPr lang="en-US" altLang="zh-CN" dirty="0">
                <a:solidFill>
                  <a:srgbClr val="9BBD59"/>
                </a:solidFill>
                <a:latin typeface="Arial" panose="020B0604020202020204" pitchFamily="34" charset="0"/>
                <a:sym typeface="+mn-ea"/>
              </a:rPr>
              <a:t> </a:t>
            </a:r>
            <a:r>
              <a:rPr lang="en-US" altLang="zh-CN" dirty="0" smtClean="0">
                <a:solidFill>
                  <a:srgbClr val="9BBD59"/>
                </a:solidFill>
                <a:latin typeface="Arial" panose="020B0604020202020204" pitchFamily="34" charset="0"/>
              </a:rPr>
              <a:t> 3</a:t>
            </a:r>
            <a:endParaRPr lang="en-US" altLang="zh-CN" dirty="0">
              <a:solidFill>
                <a:srgbClr val="9BBD59"/>
              </a:solidFill>
              <a:latin typeface="Arial" panose="020B0604020202020204" pitchFamily="34" charset="0"/>
            </a:endParaRPr>
          </a:p>
        </p:txBody>
      </p:sp>
      <p:sp>
        <p:nvSpPr>
          <p:cNvPr id="31" name="文本框 31">
            <a:hlinkClick r:id="rId5" action="ppaction://hlinksldjump"/>
          </p:cNvPr>
          <p:cNvSpPr txBox="1"/>
          <p:nvPr/>
        </p:nvSpPr>
        <p:spPr>
          <a:xfrm>
            <a:off x="6227303" y="3057692"/>
            <a:ext cx="1801531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互动探究</a:t>
            </a:r>
          </a:p>
        </p:txBody>
      </p:sp>
      <p:sp>
        <p:nvSpPr>
          <p:cNvPr id="16" name="文本框 15">
            <a:hlinkClick r:id="rId6" action="ppaction://hlinksldjump"/>
          </p:cNvPr>
          <p:cNvSpPr txBox="1"/>
          <p:nvPr/>
        </p:nvSpPr>
        <p:spPr>
          <a:xfrm>
            <a:off x="5011278" y="3734980"/>
            <a:ext cx="1451177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b="1" dirty="0">
                <a:solidFill>
                  <a:srgbClr val="9BBD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PART</a:t>
            </a:r>
            <a:r>
              <a:rPr lang="en-US" altLang="zh-CN" dirty="0">
                <a:solidFill>
                  <a:srgbClr val="9BBD59"/>
                </a:solidFill>
                <a:latin typeface="Arial" panose="020B0604020202020204" pitchFamily="34" charset="0"/>
                <a:sym typeface="+mn-ea"/>
              </a:rPr>
              <a:t> </a:t>
            </a:r>
            <a:r>
              <a:rPr lang="en-US" altLang="zh-CN" dirty="0" smtClean="0">
                <a:solidFill>
                  <a:srgbClr val="9BBD59"/>
                </a:solidFill>
                <a:latin typeface="Arial" panose="020B0604020202020204" pitchFamily="34" charset="0"/>
              </a:rPr>
              <a:t> 4</a:t>
            </a:r>
            <a:endParaRPr lang="en-US" altLang="zh-CN" dirty="0">
              <a:solidFill>
                <a:srgbClr val="9BBD59"/>
              </a:solidFill>
              <a:latin typeface="Arial" panose="020B0604020202020204" pitchFamily="34" charset="0"/>
            </a:endParaRPr>
          </a:p>
        </p:txBody>
      </p:sp>
      <p:sp>
        <p:nvSpPr>
          <p:cNvPr id="19" name="文本框 31">
            <a:hlinkClick r:id="rId6" action="ppaction://hlinksldjump"/>
          </p:cNvPr>
          <p:cNvSpPr txBox="1"/>
          <p:nvPr/>
        </p:nvSpPr>
        <p:spPr>
          <a:xfrm>
            <a:off x="6227303" y="3734980"/>
            <a:ext cx="1801531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fontAlgn="auto">
              <a:lnSpc>
                <a:spcPct val="100000"/>
              </a:lnSpc>
            </a:pPr>
            <a:r>
              <a:rPr lang="zh-CN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达标检测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51437" y="960895"/>
            <a:ext cx="8641125" cy="1915899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request sb. to do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sth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. 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要求某人做某事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    request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sth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. from sb. (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正式或礼貌地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向某人请求或要求某物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make a request for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请求；要求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    at sb. 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s request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at the request of sb. 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应某人的请求、要求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51437" y="419152"/>
            <a:ext cx="8641125" cy="530904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ea typeface="C-KT" panose="03000509000000000000" pitchFamily="65" charset="-122"/>
                <a:cs typeface="Times New Roman" panose="02020603050405020304" pitchFamily="18" charset="0"/>
              </a:rPr>
              <a:t>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request </a:t>
            </a:r>
            <a:r>
              <a:rPr lang="en-US" altLang="zh-CN" sz="2000" b="1" i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n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.&amp; </a:t>
            </a:r>
            <a:r>
              <a:rPr lang="en-US" altLang="zh-CN" sz="2000" b="1" i="1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vt</a:t>
            </a:r>
            <a:r>
              <a:rPr lang="en-US" altLang="zh-CN" sz="2000" b="1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要求；请求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51437" y="2847261"/>
            <a:ext cx="8641125" cy="992569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注意：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request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后跟宾语从句、表语从句或同位语从句时，从句中的谓语动词要用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“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(should) do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。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51437" y="419152"/>
            <a:ext cx="8641125" cy="4685888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(4)The boy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requested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 computer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from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his parents as his birthday present.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男孩向父母要一台电脑作为生日礼物。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(5)She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made a request for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some water.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她要了一些水。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(6)You are requested not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(smoke) in the theatre.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请不要在剧院里吸烟。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(7)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some English learners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he has published a lot of books.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应一些英语学习者的请求，他已经出版了很多书。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[</a:t>
            </a:r>
            <a:r>
              <a:rPr lang="zh-CN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高级表达</a:t>
            </a:r>
            <a:r>
              <a:rPr lang="en-US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]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(8)The teacher requested us to go over our lessons after school.(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改为复合句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teacher requested that we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after school.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75035" y="2705577"/>
            <a:ext cx="196289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At the request of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51609" y="2295746"/>
            <a:ext cx="1113107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to smoke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534689" y="4484975"/>
            <a:ext cx="3160527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(should) go over our lessons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" y="418471"/>
            <a:ext cx="406400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29256" y="418435"/>
            <a:ext cx="8514744" cy="14306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 sz="2100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484" y="427196"/>
            <a:ext cx="532552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sz="2100" b="1" dirty="0">
                <a:solidFill>
                  <a:prstClr val="white"/>
                </a:solidFill>
              </a:rPr>
              <a:t>2</a:t>
            </a:r>
            <a:endParaRPr lang="zh-CN" altLang="en-US" sz="2100" b="1" dirty="0">
              <a:solidFill>
                <a:prstClr val="white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56330" y="418471"/>
            <a:ext cx="118533" cy="432196"/>
          </a:xfrm>
          <a:prstGeom prst="rect">
            <a:avLst/>
          </a:prstGeom>
          <a:solidFill>
            <a:srgbClr val="F5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38909" y="338685"/>
            <a:ext cx="8362160" cy="1453907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lantern fair </a:t>
            </a:r>
            <a:r>
              <a:rPr lang="en-US" altLang="zh-CN" sz="2100" b="1" u="wavy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attracts</a:t>
            </a: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 lot of people</a:t>
            </a:r>
            <a:r>
              <a:rPr lang="zh-CN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so it</a:t>
            </a:r>
            <a:r>
              <a:rPr lang="en-US" altLang="zh-CN" sz="21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 one of the busiest times of year for the traffic police. </a:t>
            </a:r>
            <a:r>
              <a:rPr lang="zh-CN" altLang="zh-CN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灯会吸引了很多人，所以这是一年中交警最忙的时候之一。</a:t>
            </a:r>
            <a:endParaRPr lang="zh-CN" altLang="zh-CN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9601" y="2505228"/>
            <a:ext cx="8259152" cy="145423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attract one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s attention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吸引某人的注意力</a:t>
            </a:r>
            <a:endParaRPr lang="zh-CN" altLang="zh-CN" sz="800" kern="1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attraction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有吸引力的事物；吸引</a:t>
            </a:r>
            <a:endParaRPr lang="zh-CN" altLang="zh-CN" sz="800" kern="1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attractive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adj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吸引人的</a:t>
            </a:r>
            <a:endParaRPr lang="zh-CN" altLang="zh-CN" sz="2000" kern="100" dirty="0">
              <a:solidFill>
                <a:prstClr val="black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19601" y="1977822"/>
            <a:ext cx="8259152" cy="530904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ea typeface="C-KT" panose="03000509000000000000" pitchFamily="65" charset="-122"/>
                <a:cs typeface="Times New Roman" panose="02020603050405020304" pitchFamily="18" charset="0"/>
              </a:rPr>
              <a:t>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attract </a:t>
            </a:r>
            <a:r>
              <a:rPr lang="en-US" altLang="zh-CN" sz="2000" b="1" i="1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vt</a:t>
            </a:r>
            <a:r>
              <a:rPr lang="en-US" altLang="zh-CN" sz="2000" b="1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吸引；引诱；引起</a:t>
            </a:r>
            <a:r>
              <a:rPr lang="en-US" altLang="zh-CN" sz="2000" b="1" kern="100" dirty="0">
                <a:solidFill>
                  <a:srgbClr val="0000FF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的兴趣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94216" y="504098"/>
            <a:ext cx="8555569" cy="4224223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(1)Both the hand movements and the very idea of communicating without speaking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attracted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me.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手语的动作和无声交流的想法吸引了我。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(2)Zhu Ting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 wonderful performance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朱婷出色的表现引起了教练的注意。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(3)But for tourists like me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pandas are its top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但是对于像我这样的游客，熊猫是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这座城市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最吸引人的事物。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(4)Your friend has a very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(attract) personality.</a:t>
            </a: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你的朋友具有一种很吸引人的个性。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571999" y="1923828"/>
            <a:ext cx="3633028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attracted the coach</a:t>
            </a:r>
            <a:r>
              <a:rPr lang="en-US" altLang="zh-CN" sz="2000" b="1" kern="100" dirty="0">
                <a:solidFill>
                  <a:srgbClr val="DB4313"/>
                </a:solidFill>
                <a:latin typeface="宋体" panose="02010600030101010101" pitchFamily="2" charset="-122"/>
                <a:ea typeface="宋体" panose="02010600030101010101" pitchFamily="2" charset="-122"/>
                <a:cs typeface="Courier New" panose="02070309020205020404"/>
              </a:rPr>
              <a:t>’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s attention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323439" y="2823812"/>
            <a:ext cx="1218905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attraction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108904" y="3714321"/>
            <a:ext cx="119005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attractive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94216" y="648447"/>
            <a:ext cx="8555569" cy="1915899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[</a:t>
            </a:r>
            <a:r>
              <a:rPr lang="zh-CN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高级表达</a:t>
            </a:r>
            <a:r>
              <a:rPr lang="en-US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]</a:t>
            </a:r>
            <a:endParaRPr lang="zh-CN" altLang="zh-CN" sz="800" kern="100" dirty="0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(5)As they were attracted by the scenery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they decided to stay for another week.(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用非谓语动词短语作状语改写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      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they decided to stay for another week.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58983" y="2052278"/>
            <a:ext cx="2821908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Attracted by the scenery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" y="418471"/>
            <a:ext cx="406400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29256" y="418436"/>
            <a:ext cx="8514744" cy="485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 sz="2100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484" y="427196"/>
            <a:ext cx="532552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sz="2100" b="1" dirty="0">
                <a:solidFill>
                  <a:prstClr val="white"/>
                </a:solidFill>
              </a:rPr>
              <a:t>3</a:t>
            </a:r>
            <a:endParaRPr lang="zh-CN" altLang="en-US" sz="2100" b="1" dirty="0">
              <a:solidFill>
                <a:prstClr val="white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56330" y="418471"/>
            <a:ext cx="118533" cy="432196"/>
          </a:xfrm>
          <a:prstGeom prst="rect">
            <a:avLst/>
          </a:prstGeom>
          <a:solidFill>
            <a:srgbClr val="F5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38909" y="338684"/>
            <a:ext cx="8362160" cy="553870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We</a:t>
            </a:r>
            <a:r>
              <a:rPr lang="en-US" altLang="zh-CN" sz="21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ll hold a lantern riddles </a:t>
            </a:r>
            <a:r>
              <a:rPr lang="en-US" altLang="zh-CN" sz="2100" b="1" u="wavy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competition</a:t>
            </a:r>
            <a:r>
              <a:rPr lang="zh-CN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too. </a:t>
            </a:r>
            <a:r>
              <a:rPr lang="zh-CN" altLang="zh-CN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我们还将举行猜灯谜比赛。</a:t>
            </a:r>
            <a:endParaRPr lang="zh-CN" altLang="zh-CN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9601" y="1545874"/>
            <a:ext cx="8259152" cy="237756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compete 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比赛；竞争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    compete in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参加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比赛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    compete against</a:t>
            </a:r>
            <a:r>
              <a:rPr lang="en-US" altLang="zh-CN" sz="2000" b="1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/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with</a:t>
            </a:r>
            <a:r>
              <a:rPr lang="zh-CN" altLang="zh-CN" sz="2000" b="1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sz="2000" b="1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比赛</a:t>
            </a:r>
            <a:r>
              <a:rPr lang="en-US" altLang="zh-CN" sz="2000" b="1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/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竞争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    compete for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为争取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/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得到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而比赛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competitor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对手，竞争者；比赛者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19601" y="1005939"/>
            <a:ext cx="8259152" cy="530904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ea typeface="C-KT" panose="03000509000000000000" pitchFamily="65" charset="-122"/>
                <a:cs typeface="Times New Roman" panose="02020603050405020304" pitchFamily="18" charset="0"/>
              </a:rPr>
              <a:t>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competition </a:t>
            </a:r>
            <a:r>
              <a:rPr lang="en-US" altLang="zh-CN" sz="2000" b="1" i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n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比赛；竞争</a:t>
            </a:r>
            <a:endParaRPr lang="zh-CN" altLang="zh-CN" sz="2000" kern="100" dirty="0">
              <a:solidFill>
                <a:srgbClr val="0000FF"/>
              </a:solidFill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31774" y="234130"/>
            <a:ext cx="8680452" cy="3762558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(1)The boy has won the speaking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competition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held in our province.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这个男孩已经在我们省举行的演讲比赛中获胜了。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(2)They will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compete against/with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the players from another city.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他们将和来自另一个城市的运动员竞争。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(3)The two companies are competing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 bigger market.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这两家公司正为了更大的市场竞争。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(4)We soon knocked over our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(compete) in the speech contest.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在演讲比赛中，我们很快打败了我们的竞争对手。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294933" y="2094831"/>
            <a:ext cx="465494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for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476843" y="2940369"/>
            <a:ext cx="1432105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competitors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" y="487349"/>
            <a:ext cx="406400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29256" y="487313"/>
            <a:ext cx="8514744" cy="14306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 sz="2100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484" y="496074"/>
            <a:ext cx="532552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sz="2100" b="1" dirty="0">
                <a:solidFill>
                  <a:prstClr val="white"/>
                </a:solidFill>
              </a:rPr>
              <a:t>4</a:t>
            </a:r>
            <a:endParaRPr lang="zh-CN" altLang="en-US" sz="2100" b="1" dirty="0">
              <a:solidFill>
                <a:prstClr val="white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56330" y="487349"/>
            <a:ext cx="118533" cy="432196"/>
          </a:xfrm>
          <a:prstGeom prst="rect">
            <a:avLst/>
          </a:prstGeom>
          <a:solidFill>
            <a:srgbClr val="F5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38909" y="422799"/>
            <a:ext cx="8362160" cy="1453907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When you are extending or accepting an invitation</a:t>
            </a:r>
            <a:r>
              <a:rPr lang="zh-CN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100" b="1" u="wavy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pay</a:t>
            </a: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special </a:t>
            </a:r>
            <a:r>
              <a:rPr lang="en-US" altLang="zh-CN" sz="2100" b="1" u="wavy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attention to</a:t>
            </a:r>
            <a:r>
              <a:rPr lang="en-US" altLang="zh-CN" sz="21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 </a:t>
            </a: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following information</a:t>
            </a:r>
            <a:r>
              <a:rPr lang="zh-CN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...</a:t>
            </a:r>
            <a:r>
              <a:rPr lang="zh-CN" altLang="zh-CN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当你发出或接受邀请时，要特别注意以下信息：</a:t>
            </a:r>
            <a:r>
              <a:rPr lang="en-US" altLang="zh-CN" b="1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……</a:t>
            </a:r>
            <a:endParaRPr lang="zh-CN" altLang="zh-CN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9601" y="2517757"/>
            <a:ext cx="8259152" cy="992569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draw/catch/attract sb. 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s attention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引起某人的注意</a:t>
            </a:r>
            <a:endParaRPr lang="zh-CN" altLang="zh-CN" sz="800" kern="1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with attention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留心地；注意地</a:t>
            </a:r>
            <a:endParaRPr lang="zh-CN" altLang="zh-CN" sz="2000" b="1" kern="100" dirty="0">
              <a:solidFill>
                <a:prstClr val="black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19601" y="2085809"/>
            <a:ext cx="8259152" cy="377016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/>
            <a:r>
              <a:rPr lang="zh-CN" altLang="zh-CN" sz="2000" b="1" kern="100" dirty="0">
                <a:solidFill>
                  <a:srgbClr val="0000FF"/>
                </a:solidFill>
                <a:ea typeface="C-KT" panose="03000509000000000000" pitchFamily="65" charset="-122"/>
                <a:cs typeface="Times New Roman" panose="02020603050405020304" pitchFamily="18" charset="0"/>
              </a:rPr>
              <a:t>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pay attention to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注意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(to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为介词，后面接名词或动名词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51437" y="466004"/>
            <a:ext cx="8641125" cy="23775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[</a:t>
            </a:r>
            <a:r>
              <a:rPr lang="zh-CN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名师点津</a:t>
            </a:r>
            <a:r>
              <a:rPr lang="en-US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]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动词短语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pay attention to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为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动词＋名词＋介词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结构，其被动语态的变化可有两种情况：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介词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to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的宾语可作为被动语态的主语。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动词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pay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的宾语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即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attention)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可作为被动语态的主语。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51437" y="489179"/>
            <a:ext cx="8641125" cy="4224223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(1)Generally speaking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those who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pay attention to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physical exercise are in good health.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一般来说，那些注意体育锻炼的人身体健康状况良好。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(2)Much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attention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has been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paid to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protecting the environment.</a:t>
            </a: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环境保护已备受人们的关注。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(3)An article about the famous star in the newspaper </a:t>
            </a: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_______________________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报纸上的一篇关于这名著名影星的文章引起了我的注意。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(4)We listened to her story of learning recipe at gourmet school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我们专注地听她在美食学校学习烹饪法的故事。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87058" y="2805768"/>
            <a:ext cx="1119519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attention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002586" y="3248855"/>
            <a:ext cx="166774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with attention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989898" y="2336766"/>
            <a:ext cx="297278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drew/caught/attracted my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4037304" y="1220462"/>
            <a:ext cx="1069392" cy="1069005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srgbClr val="9BBD59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037304" y="1517271"/>
            <a:ext cx="1069392" cy="62310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</a:p>
          <a:p>
            <a:pPr algn="ctr"/>
            <a:r>
              <a:rPr lang="en-US" altLang="zh-CN" dirty="0" smtClean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endParaRPr lang="en-US" altLang="zh-CN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2627531" y="2722704"/>
            <a:ext cx="3942951" cy="485941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005622" y="2787724"/>
            <a:ext cx="3132756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zh-CN" sz="2100" b="1" spc="15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</a:rPr>
              <a:t>语篇理解</a:t>
            </a:r>
            <a:endParaRPr lang="zh-CN" altLang="en-US" sz="2100" b="1" spc="150" dirty="0">
              <a:solidFill>
                <a:schemeClr val="bg1"/>
              </a:solidFill>
              <a:latin typeface="Times New Roman" panose="02020603050405020304" pitchFamily="18" charset="0"/>
              <a:ea typeface="+mj-ea"/>
              <a:sym typeface="+mn-ea"/>
            </a:endParaRPr>
          </a:p>
        </p:txBody>
      </p:sp>
      <p:sp>
        <p:nvSpPr>
          <p:cNvPr id="9" name="矩形 8"/>
          <p:cNvSpPr/>
          <p:nvPr/>
        </p:nvSpPr>
        <p:spPr>
          <a:xfrm flipH="1">
            <a:off x="9024207" y="1319741"/>
            <a:ext cx="136225" cy="25040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H="1">
            <a:off x="0" y="1319741"/>
            <a:ext cx="136225" cy="25040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6"/>
          <p:cNvSpPr txBox="1"/>
          <p:nvPr/>
        </p:nvSpPr>
        <p:spPr>
          <a:xfrm>
            <a:off x="2789570" y="3328964"/>
            <a:ext cx="3618873" cy="28468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kumimoji="1"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精读精练   萃取文本精华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" y="418471"/>
            <a:ext cx="406400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29256" y="418435"/>
            <a:ext cx="8514744" cy="9447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 sz="2100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484" y="427196"/>
            <a:ext cx="532552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sz="2100" b="1" dirty="0">
                <a:solidFill>
                  <a:prstClr val="white"/>
                </a:solidFill>
              </a:rPr>
              <a:t>5</a:t>
            </a:r>
            <a:endParaRPr lang="zh-CN" altLang="en-US" sz="2100" b="1" dirty="0">
              <a:solidFill>
                <a:prstClr val="white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56330" y="418471"/>
            <a:ext cx="118533" cy="432196"/>
          </a:xfrm>
          <a:prstGeom prst="rect">
            <a:avLst/>
          </a:prstGeom>
          <a:solidFill>
            <a:srgbClr val="F5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38909" y="358017"/>
            <a:ext cx="8362160" cy="969272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Can</a:t>
            </a:r>
            <a:r>
              <a:rPr lang="en-US" altLang="zh-CN" sz="21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 they </a:t>
            </a:r>
            <a:r>
              <a:rPr lang="en-US" altLang="zh-CN" sz="2100" b="1" u="wavy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admit</a:t>
            </a: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that the preparations for the dinner are hard work? </a:t>
            </a:r>
            <a:r>
              <a:rPr lang="zh-CN" altLang="zh-CN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难道他们不承认备餐很辛苦吗？</a:t>
            </a:r>
            <a:endParaRPr lang="zh-CN" altLang="zh-CN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9601" y="2025499"/>
            <a:ext cx="8259152" cy="237756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be admitted into/to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被录取；被接收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    admit doing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sth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. /having done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sth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. 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承认做过某事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    admit that...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承认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……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    admit sb. </a:t>
            </a:r>
            <a:r>
              <a:rPr lang="en-US" altLang="zh-CN" sz="2000" b="1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/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sth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. to be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adj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.</a:t>
            </a:r>
            <a:r>
              <a:rPr lang="en-US" altLang="zh-CN" sz="2000" b="1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/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承认某人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/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某物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事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为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……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admission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承认；供认；入场费；门票费</a:t>
            </a:r>
            <a:endParaRPr lang="zh-CN" altLang="zh-CN" sz="2000" b="1" kern="100" dirty="0">
              <a:solidFill>
                <a:prstClr val="black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19601" y="1545874"/>
            <a:ext cx="8259152" cy="377016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/>
            <a:r>
              <a:rPr lang="zh-CN" altLang="zh-CN" sz="2000" b="1" kern="100" dirty="0">
                <a:solidFill>
                  <a:srgbClr val="0000FF"/>
                </a:solidFill>
                <a:ea typeface="C-KT" panose="03000509000000000000" pitchFamily="65" charset="-122"/>
                <a:cs typeface="Times New Roman" panose="02020603050405020304" pitchFamily="18" charset="0"/>
              </a:rPr>
              <a:t>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admit </a:t>
            </a:r>
            <a:r>
              <a:rPr lang="en-US" altLang="zh-CN" sz="2000" b="1" i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v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容许；承认；接纳；可容纳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36570" y="363121"/>
            <a:ext cx="8470861" cy="4224223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(1)This big hall which is being built can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admit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2,000 people.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正在建的这个大礼堂能容纳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2 000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人。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(2)His son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has been admitted into/to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 key university.</a:t>
            </a: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他的儿子已经被一所重点大学录取了。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(3)All of us admit him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one of the best players in China.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我们都认为他是中国最优秀的运动员之一。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(4)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(admit) to the concert attended by many famous singers costs 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￡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5.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很多著名歌手出席的这场音乐会的门票是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5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英镑。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735557" y="2247789"/>
            <a:ext cx="67228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to be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46961" y="3111685"/>
            <a:ext cx="129104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Admission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36570" y="903275"/>
            <a:ext cx="8470861" cy="2377564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[</a:t>
            </a:r>
            <a:r>
              <a:rPr lang="zh-CN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一句多译</a:t>
            </a:r>
            <a:r>
              <a:rPr lang="en-US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]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(5)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那个男孩终于承认偷了那辆自行车。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①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Finally the boy admitted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②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Finally the boy admitted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③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Finally the boy admitted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383713" y="1833885"/>
            <a:ext cx="2015598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stealing that bike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289511" y="2297282"/>
            <a:ext cx="262153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having stolen that bike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266662" y="2760796"/>
            <a:ext cx="3120067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that he had stolen that bike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" y="418471"/>
            <a:ext cx="406400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29256" y="418435"/>
            <a:ext cx="8514744" cy="9447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 sz="2100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484" y="427196"/>
            <a:ext cx="532552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sz="2100" b="1" dirty="0">
                <a:solidFill>
                  <a:prstClr val="white"/>
                </a:solidFill>
              </a:rPr>
              <a:t>6</a:t>
            </a:r>
            <a:endParaRPr lang="zh-CN" altLang="en-US" sz="2100" b="1" dirty="0">
              <a:solidFill>
                <a:prstClr val="white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56330" y="418471"/>
            <a:ext cx="118533" cy="432196"/>
          </a:xfrm>
          <a:prstGeom prst="rect">
            <a:avLst/>
          </a:prstGeom>
          <a:solidFill>
            <a:srgbClr val="F5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38909" y="358017"/>
            <a:ext cx="8362160" cy="1038506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</a:t>
            </a:r>
            <a:r>
              <a:rPr lang="en-US" altLang="zh-CN" sz="2100" b="1" u="wavy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occasion</a:t>
            </a: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is more enjoyable without all that tiring cooking</a:t>
            </a:r>
            <a:r>
              <a:rPr lang="zh-CN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and the dishes taste better</a:t>
            </a:r>
            <a:r>
              <a:rPr lang="zh-CN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！</a:t>
            </a:r>
            <a:r>
              <a:rPr lang="zh-CN" altLang="zh-CN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没有那么累人的烹调，用餐更令人愉快，菜肴也更美味！</a:t>
            </a:r>
            <a:endParaRPr lang="zh-CN" altLang="zh-CN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Courier New" panose="02070309020205020404" pitchFamily="49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19601" y="1437886"/>
            <a:ext cx="8259152" cy="530904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ea typeface="C-KT" panose="03000509000000000000" pitchFamily="65" charset="-122"/>
                <a:cs typeface="Times New Roman" panose="02020603050405020304" pitchFamily="18" charset="0"/>
              </a:rPr>
              <a:t>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occasion </a:t>
            </a:r>
            <a:r>
              <a:rPr lang="en-US" altLang="zh-CN" sz="2000" b="1" i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n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时刻；场合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9601" y="1977821"/>
            <a:ext cx="8259152" cy="1915899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on occasion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occasionally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偶尔，有时；偶然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    on no occasion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绝不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位于句首时，句子部分倒装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)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occasional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adj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偶然的；临时的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occasionally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ad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偶然地；偶尔；有时候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250957" y="573990"/>
            <a:ext cx="8259152" cy="1915899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注意：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当定语从句的先行词为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occasion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时，定语从句的引导词要根据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occasion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的具体含义来定。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occasion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表示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“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特定的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时刻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时，定语从句的引导词用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when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；若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occasion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表示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“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仪式、庆典等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重大场合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时，定语从句的引导词用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where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。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336570" y="146927"/>
            <a:ext cx="8470861" cy="5147553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(1)The Mid-autumn Festival is a happy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occasion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when all family members try to get together.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中秋节是一个快乐的日子，所有的家庭成员都聚在一起。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(2)I meet her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on occasion/occasionally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at the club or in the theatre.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我有时在俱乐部或剧院里会遇到她。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(3)The man just goes to the park to walk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(occasion).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这个人只是偶尔去公园里走走。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[</a:t>
            </a:r>
            <a:r>
              <a:rPr lang="zh-CN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高级表达</a:t>
            </a:r>
            <a:r>
              <a:rPr lang="en-US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]</a:t>
            </a:r>
            <a:endParaRPr lang="zh-CN" altLang="zh-CN" sz="800" kern="100" dirty="0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(4)You should on no occasion do such a thing that hurts someone else.(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改为倒装句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On no occasion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that hurts someone else.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752089" y="2409318"/>
            <a:ext cx="1460959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occasionally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087400" y="4650177"/>
            <a:ext cx="3051138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should you do such a thing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" y="418471"/>
            <a:ext cx="406400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29256" y="418435"/>
            <a:ext cx="8514744" cy="14306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 sz="2100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484" y="427196"/>
            <a:ext cx="532552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sz="2100" b="1" dirty="0">
                <a:solidFill>
                  <a:prstClr val="white"/>
                </a:solidFill>
              </a:rPr>
              <a:t>7</a:t>
            </a:r>
            <a:endParaRPr lang="zh-CN" altLang="en-US" sz="2100" b="1" dirty="0">
              <a:solidFill>
                <a:prstClr val="white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56330" y="418471"/>
            <a:ext cx="118533" cy="432196"/>
          </a:xfrm>
          <a:prstGeom prst="rect">
            <a:avLst/>
          </a:prstGeom>
          <a:solidFill>
            <a:srgbClr val="F5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38909" y="358017"/>
            <a:ext cx="8362160" cy="1453907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 fact is something that </a:t>
            </a:r>
            <a:r>
              <a:rPr lang="en-US" altLang="zh-CN" sz="2100" b="1" u="wavy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exists</a:t>
            </a: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or has happened</a:t>
            </a:r>
            <a:r>
              <a:rPr lang="zh-CN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for example</a:t>
            </a:r>
            <a:r>
              <a:rPr lang="zh-CN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an object</a:t>
            </a:r>
            <a:r>
              <a:rPr lang="zh-CN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event or experience.</a:t>
            </a:r>
            <a:r>
              <a:rPr lang="zh-CN" altLang="zh-CN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事实是存在的事物或已经发生的事情，例如，物体、事件或经历。</a:t>
            </a:r>
            <a:endParaRPr lang="zh-CN" altLang="zh-CN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Courier New" panose="02070309020205020404" pitchFamily="49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19601" y="1869834"/>
            <a:ext cx="8259152" cy="530904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ea typeface="C-KT" panose="03000509000000000000" pitchFamily="65" charset="-122"/>
                <a:cs typeface="Times New Roman" panose="02020603050405020304" pitchFamily="18" charset="0"/>
              </a:rPr>
              <a:t>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exist </a:t>
            </a:r>
            <a:r>
              <a:rPr lang="en-US" altLang="zh-CN" sz="2000" b="1" i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vi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存在；生存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9601" y="2335314"/>
            <a:ext cx="8259152" cy="2839229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exist on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靠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生活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/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生存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    exist in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存在于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中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    There exist(s)/existed...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某地有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；存在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……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existence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存在；生存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    come into existence(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begin to exist)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产生；成立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    in existence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现存的，存在的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336570" y="146927"/>
            <a:ext cx="8470861" cy="3762558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(1)Jet airplanes and big trucks didn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exist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yet in ancient times.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喷气式飞机和大卡车在古代还不存在。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(2)To be honest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 can hardly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exist on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the wage I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 getting.</a:t>
            </a: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说实话，我依靠工资几乎活不下去。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(3)Sudan came into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(exist) at the end of the 1800s.</a:t>
            </a: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苏丹国于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19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世纪末开始成立。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(4)The bridge built by German engineers is the oldest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由德国工程师建的这座桥是现存最古老的。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496207" y="2004750"/>
            <a:ext cx="1119519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existence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38378" y="2895711"/>
            <a:ext cx="1396839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in existence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" y="569311"/>
            <a:ext cx="406400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29256" y="569275"/>
            <a:ext cx="8514744" cy="9447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 sz="2100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484" y="578036"/>
            <a:ext cx="532552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sz="2100" b="1" dirty="0">
                <a:solidFill>
                  <a:prstClr val="white"/>
                </a:solidFill>
              </a:rPr>
              <a:t>1</a:t>
            </a:r>
            <a:endParaRPr lang="zh-CN" altLang="en-US" sz="2100" b="1" dirty="0">
              <a:solidFill>
                <a:prstClr val="white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56330" y="569311"/>
            <a:ext cx="118533" cy="432196"/>
          </a:xfrm>
          <a:prstGeom prst="rect">
            <a:avLst/>
          </a:prstGeom>
          <a:solidFill>
            <a:srgbClr val="F5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38909" y="519998"/>
            <a:ext cx="8362160" cy="1038736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In my opinion</a:t>
            </a:r>
            <a:r>
              <a:rPr lang="zh-CN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100" b="1" u="wavy" kern="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what</a:t>
            </a: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 or where we eat on Spring Festival Eve really doesn</a:t>
            </a:r>
            <a:r>
              <a:rPr lang="en-US" altLang="zh-CN" sz="21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t matter.</a:t>
            </a:r>
            <a:r>
              <a:rPr lang="zh-CN" altLang="zh-CN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在我看来，我们在除夕吃什么或在哪里吃真的不重要。</a:t>
            </a:r>
          </a:p>
        </p:txBody>
      </p:sp>
      <p:sp>
        <p:nvSpPr>
          <p:cNvPr id="8" name="矩形 7"/>
          <p:cNvSpPr/>
          <p:nvPr/>
        </p:nvSpPr>
        <p:spPr>
          <a:xfrm>
            <a:off x="619601" y="1653860"/>
            <a:ext cx="8259152" cy="1915899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what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在此处引导的是主语从句，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what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在从句中作宾语。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what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引导名词性从句时，在从句中充当句子成分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主要作主语、表语和</a:t>
            </a:r>
            <a:r>
              <a:rPr lang="zh-CN" altLang="zh-CN" sz="2000" b="1" kern="100" dirty="0" smtClean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宾语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。可以译成多种意思：</a:t>
            </a:r>
            <a:r>
              <a:rPr lang="zh-CN" altLang="zh-CN" sz="2000" b="1" kern="100" dirty="0">
                <a:ea typeface="楷体_GB2312" panose="02010609030101010101" pitchFamily="49" charset="-122"/>
              </a:rPr>
              <a:t> 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的东西或事情；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的人或的样子；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…… </a:t>
            </a:r>
            <a:r>
              <a:rPr lang="zh-CN" altLang="zh-CN" sz="2000" b="1" kern="100" dirty="0" smtClean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的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数量或数目；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的时间；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的地方等。</a:t>
            </a:r>
            <a:endParaRPr lang="zh-CN" altLang="zh-CN" sz="2000" b="1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3815817" y="162955"/>
            <a:ext cx="1350326" cy="297963"/>
          </a:xfrm>
          <a:prstGeom prst="roundRect">
            <a:avLst>
              <a:gd name="adj" fmla="val 50000"/>
            </a:avLst>
          </a:prstGeom>
          <a:solidFill>
            <a:srgbClr val="DB43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文本框 8"/>
          <p:cNvSpPr txBox="1"/>
          <p:nvPr/>
        </p:nvSpPr>
        <p:spPr>
          <a:xfrm>
            <a:off x="3923843" y="34056"/>
            <a:ext cx="1178034" cy="484738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>
              <a:lnSpc>
                <a:spcPct val="150000"/>
              </a:lnSpc>
              <a:tabLst>
                <a:tab pos="1823085" algn="l"/>
              </a:tabLst>
            </a:pPr>
            <a:r>
              <a:rPr lang="zh-CN" altLang="en-US" b="1" kern="100" dirty="0">
                <a:solidFill>
                  <a:schemeClr val="bg1"/>
                </a:solidFill>
                <a:latin typeface="Times New Roman" panose="02020603050405020304"/>
                <a:ea typeface="华文细黑" panose="02010600040101010101" pitchFamily="2" charset="-122"/>
                <a:cs typeface="Times New Roman" panose="02020603050405020304"/>
              </a:rPr>
              <a:t>经典句式</a:t>
            </a:r>
            <a:endParaRPr lang="en-US" altLang="zh-CN" b="1" kern="100" dirty="0" smtClean="0">
              <a:solidFill>
                <a:schemeClr val="bg1"/>
              </a:solidFill>
              <a:latin typeface="Times New Roman" panose="02020603050405020304"/>
              <a:ea typeface="华文细黑" panose="02010600040101010101" pitchFamily="2" charset="-122"/>
              <a:cs typeface="Times New Roman" panose="020206030504050203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19601" y="3489640"/>
            <a:ext cx="8259152" cy="145423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注意：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that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也可引导名词性从句，但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that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在从句中不作成分，不必译出。引导宾语从句时可以省略，但引导主语从句、表语从句和同位语从句时不能省略。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51437" y="615862"/>
            <a:ext cx="8641125" cy="4224223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What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she explained about her being late for the meeting made us very amazed.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她对她的开会迟到所做的解释让我们很惊讶。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(2)Ten minutes later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we arrived at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what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was called Gum Tree.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十分钟后，我们到了一个叫桉树村的地方。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(3)The puzzle is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has made her so angry at the conference.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让人不解的是，在交流会上什么使得她那么生气。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(4)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she didn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 change her mind made me very angry.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她没有改变主意，这使我很生气。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051131" y="2931485"/>
            <a:ext cx="68029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what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92948" y="3831330"/>
            <a:ext cx="665870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That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0957" y="304023"/>
            <a:ext cx="8560825" cy="470895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solidFill>
                  <a:srgbClr val="0000FF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Ⅰ</a:t>
            </a:r>
            <a:r>
              <a:rPr lang="en-US" altLang="zh-CN" sz="2000" b="1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.Read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the passage and judge whether the following sentences are true (T) or false(F).</a:t>
            </a:r>
            <a:endParaRPr lang="zh-CN" altLang="zh-CN" sz="800" kern="100" dirty="0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1.People hold different ideas about having the dinner in a restaurant to celebrate Spring Festival.(      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2.All people think it is not worth the effort of spending so much time preparing for a single meal.(      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3.In Wang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Peng</a:t>
            </a:r>
            <a:r>
              <a:rPr lang="en-US" altLang="zh-CN" sz="2000" b="1" kern="100" dirty="0" err="1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opinion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eating out remains the same love between the family members.(      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4.Liu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Yonghui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agrees with the view that the process is even more important than the dinner itself.(      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138424" y="1749150"/>
            <a:ext cx="31000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261514" y="2657488"/>
            <a:ext cx="305653" cy="377016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F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220830" y="3544864"/>
            <a:ext cx="31000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25373" y="4409888"/>
            <a:ext cx="31000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1" y="99062"/>
            <a:ext cx="406400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29256" y="99026"/>
            <a:ext cx="8514744" cy="14306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 sz="2100" dirty="0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484" y="107787"/>
            <a:ext cx="532552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sz="2100" b="1" dirty="0">
                <a:solidFill>
                  <a:prstClr val="white"/>
                </a:solidFill>
              </a:rPr>
              <a:t>2</a:t>
            </a:r>
            <a:endParaRPr lang="zh-CN" altLang="en-US" sz="2100" b="1" dirty="0">
              <a:solidFill>
                <a:prstClr val="white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56330" y="99062"/>
            <a:ext cx="118533" cy="432196"/>
          </a:xfrm>
          <a:prstGeom prst="rect">
            <a:avLst/>
          </a:prstGeom>
          <a:solidFill>
            <a:srgbClr val="F5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39364" y="88049"/>
            <a:ext cx="8253678" cy="1453907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100" b="1" u="wavy" kern="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It was</a:t>
            </a:r>
            <a:r>
              <a:rPr lang="en-US" altLang="zh-CN" sz="2100" b="1" kern="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not only for the delicious food </a:t>
            </a:r>
            <a:r>
              <a:rPr lang="en-US" altLang="zh-CN" sz="2100" b="1" u="wavy" kern="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that</a:t>
            </a: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 we seldom got to eat</a:t>
            </a:r>
            <a:r>
              <a:rPr lang="zh-CN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but for the opportunity to have our whole family gathered together.</a:t>
            </a:r>
            <a:r>
              <a:rPr lang="zh-CN" altLang="zh-CN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这不仅是因为我们很少吃到美味的食物，而且是因为有机会让我们全家人聚在一起。</a:t>
            </a:r>
          </a:p>
        </p:txBody>
      </p:sp>
      <p:sp>
        <p:nvSpPr>
          <p:cNvPr id="14" name="矩形 13"/>
          <p:cNvSpPr/>
          <p:nvPr/>
        </p:nvSpPr>
        <p:spPr>
          <a:xfrm>
            <a:off x="629049" y="1578092"/>
            <a:ext cx="8263993" cy="3762558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强调句型的结构为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“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It is</a:t>
            </a:r>
            <a:r>
              <a:rPr lang="en-US" altLang="zh-CN" sz="2000" b="1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/was</a:t>
            </a:r>
            <a:r>
              <a:rPr lang="zh-CN" altLang="zh-CN" sz="2000" b="1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＋被强调部分＋</a:t>
            </a:r>
            <a:r>
              <a:rPr lang="en-US" altLang="zh-CN" sz="2000" b="1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that/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who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＋句子的其余</a:t>
            </a:r>
            <a:r>
              <a:rPr lang="zh-CN" altLang="zh-CN" sz="2000" b="1" kern="100" dirty="0" smtClean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部分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，强调句可以强调句子的主语、宾语或状语，被强调的可以是名词</a:t>
            </a:r>
            <a:r>
              <a:rPr lang="zh-CN" altLang="zh-CN" sz="2000" b="1" kern="100" dirty="0" smtClean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、代词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，也可以是短语或句子。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强调句的一般疑问句和特殊疑问句结构分别为：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    Is</a:t>
            </a:r>
            <a:r>
              <a:rPr lang="en-US" altLang="zh-CN" sz="2000" b="1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/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Was it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＋被强调部分＋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that</a:t>
            </a:r>
            <a:r>
              <a:rPr lang="en-US" altLang="zh-CN" sz="2000" b="1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/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who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＋句子的其余部分？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    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特殊疑问词＋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is/was it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that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＋句子的其余部分？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强调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“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not...until...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结构中由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until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引导的短语或从句时，结构为：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It   </a:t>
            </a: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    is/was not until...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that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＋句子的其余部分。</a:t>
            </a:r>
            <a:endParaRPr lang="zh-CN" altLang="zh-CN" sz="2000" b="1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51437" y="412010"/>
            <a:ext cx="8641125" cy="4224223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注意：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本强调结构不能用于强调句子的谓语。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It was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in Beijing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that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I saw the film in 2019.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2019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年我是在北京看了这部电影。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It was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the monitor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that/who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won the first prize in the competition.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这次比赛荣获第一名的是班长。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(3)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he met you in the library?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是昨天晚上他在图书馆遇到你的吗？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(4)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you and your brother saw the film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Climbers?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你和你哥哥是什么时候看的电影《攀登者》？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89212" y="2709200"/>
            <a:ext cx="2413399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Was it last night that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21768" y="3597313"/>
            <a:ext cx="199636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When was it that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pic>
        <p:nvPicPr>
          <p:cNvPr id="7" name="返回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520132" y="4515516"/>
            <a:ext cx="534949" cy="5347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椭圆 7"/>
          <p:cNvSpPr/>
          <p:nvPr/>
        </p:nvSpPr>
        <p:spPr>
          <a:xfrm>
            <a:off x="4037304" y="1220462"/>
            <a:ext cx="1069392" cy="1069005"/>
          </a:xfrm>
          <a:prstGeom prst="ellipse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srgbClr val="9BBD59"/>
              </a:solidFill>
            </a:endParaRPr>
          </a:p>
        </p:txBody>
      </p:sp>
      <p:sp>
        <p:nvSpPr>
          <p:cNvPr id="9" name="文本框 4"/>
          <p:cNvSpPr txBox="1"/>
          <p:nvPr/>
        </p:nvSpPr>
        <p:spPr>
          <a:xfrm>
            <a:off x="4037304" y="1517271"/>
            <a:ext cx="1069392" cy="62310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</a:p>
          <a:p>
            <a:pPr algn="ctr"/>
            <a:r>
              <a:rPr lang="en-US" altLang="zh-CN" dirty="0" smtClean="0">
                <a:solidFill>
                  <a:schemeClr val="bg1"/>
                </a:solidFill>
                <a:latin typeface="Arial" panose="020B0604020202020204" pitchFamily="34" charset="0"/>
              </a:rPr>
              <a:t> 4</a:t>
            </a:r>
            <a:endParaRPr lang="en-US" altLang="zh-CN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2627531" y="2722704"/>
            <a:ext cx="3942951" cy="485941"/>
          </a:xfrm>
          <a:prstGeom prst="roundRect">
            <a:avLst>
              <a:gd name="adj" fmla="val 50000"/>
            </a:avLst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文本框 5"/>
          <p:cNvSpPr txBox="1"/>
          <p:nvPr/>
        </p:nvSpPr>
        <p:spPr>
          <a:xfrm>
            <a:off x="3032628" y="2787724"/>
            <a:ext cx="3132756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 fontAlgn="auto">
              <a:lnSpc>
                <a:spcPct val="100000"/>
              </a:lnSpc>
            </a:pPr>
            <a:r>
              <a:rPr lang="zh-CN" altLang="en-US" sz="2100" b="1" spc="150" dirty="0">
                <a:solidFill>
                  <a:schemeClr val="bg1"/>
                </a:solidFill>
                <a:ea typeface="微软雅黑" panose="020B0503020204020204" pitchFamily="34" charset="-122"/>
                <a:sym typeface="+mn-ea"/>
              </a:rPr>
              <a:t>达标检测</a:t>
            </a:r>
          </a:p>
        </p:txBody>
      </p:sp>
      <p:sp>
        <p:nvSpPr>
          <p:cNvPr id="18" name="矩形 17"/>
          <p:cNvSpPr/>
          <p:nvPr/>
        </p:nvSpPr>
        <p:spPr>
          <a:xfrm flipH="1">
            <a:off x="9024207" y="1319741"/>
            <a:ext cx="136225" cy="2504019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 flipH="1">
            <a:off x="0" y="1319741"/>
            <a:ext cx="136225" cy="2504019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6"/>
          <p:cNvSpPr txBox="1"/>
          <p:nvPr/>
        </p:nvSpPr>
        <p:spPr>
          <a:xfrm>
            <a:off x="2789570" y="3327659"/>
            <a:ext cx="3618873" cy="28468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en-US" sz="14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cs typeface="Courier New" panose="02070309020205020404"/>
              </a:rPr>
              <a:t>当堂检测  基础达标演练</a:t>
            </a:r>
            <a:endParaRPr lang="zh-CN" altLang="zh-CN" sz="1400" kern="100" dirty="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08232" y="735971"/>
            <a:ext cx="8727536" cy="3762558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1.If you want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(attract) more customers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try advertising in the local paper.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2.His twelve years of hard work was paid off when he was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(admit) to a key university.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3.These settlers crossed the Bering Strait to America by means of a land bridge which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(exist) in prehistoric times.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4.He was wearing a red coat which was not appropriate for such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occasion.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5.He was astonished to learn that he had won the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(compete).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3513712" y="276028"/>
            <a:ext cx="2116576" cy="297963"/>
          </a:xfrm>
          <a:prstGeom prst="roundRect">
            <a:avLst>
              <a:gd name="adj" fmla="val 50000"/>
            </a:avLst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>
              <a:tabLst>
                <a:tab pos="1823085" algn="l"/>
              </a:tabLst>
            </a:pPr>
            <a:r>
              <a:rPr lang="en-US" altLang="zh-CN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Ⅰ.</a:t>
            </a:r>
            <a:r>
              <a:rPr lang="zh-CN" altLang="zh-CN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单句语法填空</a:t>
            </a:r>
            <a:endParaRPr lang="en-US" altLang="zh-CN" b="1" kern="100" dirty="0">
              <a:solidFill>
                <a:prstClr val="white"/>
              </a:solidFill>
              <a:latin typeface="宋体" panose="02010600030101010101" pitchFamily="2" charset="-122"/>
              <a:ea typeface="华文细黑" panose="02010600040101010101" pitchFamily="2" charset="-122"/>
              <a:cs typeface="Times New Roman" panose="020206030504050203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817335" y="816578"/>
            <a:ext cx="1154785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to attract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491520" y="1715769"/>
            <a:ext cx="1119519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admitted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80731" y="3028851"/>
            <a:ext cx="89189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existed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123859" y="3471596"/>
            <a:ext cx="409389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526184" y="3903230"/>
            <a:ext cx="1432105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competition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15" grpId="0"/>
      <p:bldP spid="1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08232" y="735971"/>
            <a:ext cx="8727536" cy="2839229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6.It was in the beautiful village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he met the lovely girl.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7.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is known is that the haze does harm to our health.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8.If I were you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 would pay attention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English idioms and phrases.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9.This map gives no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(indicate) of the heights of the hills.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10.Putin is going to come to China for a visit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the request of President Xi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Jinping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588966" y="825600"/>
            <a:ext cx="579308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that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48959" y="1257862"/>
            <a:ext cx="750828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What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342516" y="1716562"/>
            <a:ext cx="35168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to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411478" y="2157846"/>
            <a:ext cx="123333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indication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463145" y="2607386"/>
            <a:ext cx="35168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2" grpId="0"/>
      <p:bldP spid="13" grpId="0"/>
      <p:bldP spid="1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0958" y="843958"/>
            <a:ext cx="7831889" cy="3762558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11.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is honesty and happiness.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她展示给粉丝的是诚实和快乐。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12.He wanted to know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at the meeting.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他想知道经理在会议上说了些什么。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13.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taught me to be curious.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是母亲教我对事物充满好奇心。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14.It was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I realized she was Mary.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直到她开口说话我才认出她是玛丽。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3713585" y="263742"/>
            <a:ext cx="1716829" cy="297963"/>
          </a:xfrm>
          <a:prstGeom prst="roundRect">
            <a:avLst>
              <a:gd name="adj" fmla="val 50000"/>
            </a:avLst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>
              <a:tabLst>
                <a:tab pos="1823085" algn="l"/>
              </a:tabLst>
            </a:pPr>
            <a:r>
              <a:rPr lang="en-US" altLang="zh-CN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Ⅱ.</a:t>
            </a:r>
            <a:r>
              <a:rPr lang="zh-CN" altLang="zh-CN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完成句子</a:t>
            </a:r>
          </a:p>
        </p:txBody>
      </p:sp>
      <p:sp>
        <p:nvSpPr>
          <p:cNvPr id="2" name="矩形 1"/>
          <p:cNvSpPr/>
          <p:nvPr/>
        </p:nvSpPr>
        <p:spPr>
          <a:xfrm>
            <a:off x="629049" y="925938"/>
            <a:ext cx="2839734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What she shows her fans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35557" y="1801097"/>
            <a:ext cx="3096214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what the manager had said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49508" y="2679737"/>
            <a:ext cx="309461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It was my mother who/that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331218" y="3561539"/>
            <a:ext cx="268565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not until she spoke that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4" grpId="0"/>
      <p:bldP spid="1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0957" y="1062324"/>
            <a:ext cx="8696098" cy="2839229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indent="500380"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下面是根据课文内容写的一篇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60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词左右的内容概要，请根据括号内的汉语提示完成短文。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500380"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Nowadays,15.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并非每个人都喜欢这种想法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)that people should choose to have the dinner in a restaurant 16.</a:t>
            </a: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为庆祝春节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2899193" y="263742"/>
            <a:ext cx="3345615" cy="297963"/>
          </a:xfrm>
          <a:prstGeom prst="roundRect">
            <a:avLst>
              <a:gd name="adj" fmla="val 50000"/>
            </a:avLst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>
              <a:tabLst>
                <a:tab pos="1823085" algn="l"/>
              </a:tabLst>
            </a:pPr>
            <a:r>
              <a:rPr lang="en-US" altLang="zh-CN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Ⅲ.</a:t>
            </a:r>
            <a:r>
              <a:rPr lang="zh-CN" altLang="en-US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课文缩写</a:t>
            </a:r>
            <a:r>
              <a:rPr lang="en-US" altLang="zh-CN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——</a:t>
            </a:r>
            <a:r>
              <a:rPr lang="zh-CN" altLang="en-US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概要写作</a:t>
            </a:r>
            <a:endParaRPr lang="zh-CN" altLang="zh-CN" b="1" kern="100" dirty="0">
              <a:solidFill>
                <a:prstClr val="white"/>
              </a:solidFill>
              <a:latin typeface="宋体" panose="02010600030101010101" pitchFamily="2" charset="-122"/>
              <a:ea typeface="华文细黑" panose="02010600040101010101" pitchFamily="2" charset="-122"/>
              <a:cs typeface="Times New Roman" panose="020206030504050203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59062" y="2028384"/>
            <a:ext cx="3995368" cy="377016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not everyone is keen on this idea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359050" y="2490691"/>
            <a:ext cx="141126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to celebrate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0958" y="2887004"/>
            <a:ext cx="1912694" cy="377016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en-US" altLang="zh-CN" sz="2000" b="1" kern="10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 Spring Festival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0957" y="358017"/>
            <a:ext cx="8696098" cy="342400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indent="500380"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Some people think 17.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在外面吃是一个不错的选择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)and it has nothing to do with loss of traditions,18.</a:t>
            </a: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这种传统保持了同样的爱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)between the family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members.On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the contrary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others hold the idea that homemade dishes 19.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不仅尝起来更美味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)but also offer the whole family the opportunity to prepare the dinner together.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213304" y="412010"/>
            <a:ext cx="3141125" cy="377016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eating out is a good choice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980661" y="851523"/>
            <a:ext cx="275958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which remains the same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76849" y="1321016"/>
            <a:ext cx="738317" cy="377016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love</a:t>
            </a:r>
          </a:p>
        </p:txBody>
      </p:sp>
      <p:sp>
        <p:nvSpPr>
          <p:cNvPr id="12" name="矩形 11"/>
          <p:cNvSpPr/>
          <p:nvPr/>
        </p:nvSpPr>
        <p:spPr>
          <a:xfrm>
            <a:off x="5328182" y="1761848"/>
            <a:ext cx="3191679" cy="684793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not only taste more delicious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pic>
        <p:nvPicPr>
          <p:cNvPr id="14" name="返回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470979" y="4520695"/>
            <a:ext cx="534949" cy="5347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51437" y="897952"/>
            <a:ext cx="8641125" cy="330089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solidFill>
                  <a:srgbClr val="0000FF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Ⅱ</a:t>
            </a:r>
            <a:r>
              <a:rPr lang="en-US" altLang="zh-CN" sz="2000" b="1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.Read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the passage carefully and choose the best answer.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1.What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 the main idea of the passage?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A.Eating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out is a good choice to celebrate Spring Festival.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B.A family dinner is an important tradition to celebrate.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C.Having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the dinner at home is the best on Spring Festival Eve.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D.Different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ideas about having the dinner in a restaurant to celebrate Spring 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Festival.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8862" y="3141632"/>
            <a:ext cx="510072" cy="588486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lvl="0"/>
            <a:r>
              <a:rPr lang="zh-CN" altLang="en-US" sz="3400" b="1" dirty="0">
                <a:solidFill>
                  <a:srgbClr val="DB431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51437" y="897952"/>
            <a:ext cx="8641125" cy="2839229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2.Which of the following is true according to the passage?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A.The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preparations for the dinner are easy work.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B.Spending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time cleaning up the mess after a family dinner makes people 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annoyed.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C.Eating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out is enjoyable and relaxing according to Wang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Peng</a:t>
            </a:r>
            <a:r>
              <a:rPr lang="en-US" altLang="zh-CN" sz="2000" b="1" kern="100" dirty="0" err="1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idea.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D.Eating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out can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 express the love between the family members.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3612" y="2691528"/>
            <a:ext cx="510072" cy="588486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lvl="0"/>
            <a:r>
              <a:rPr lang="zh-CN" altLang="en-US" sz="3400" b="1" dirty="0">
                <a:solidFill>
                  <a:srgbClr val="DB431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51437" y="897952"/>
            <a:ext cx="8641125" cy="2839229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3.Why does Liu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Yonghui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feel unhappy when his son booked a table at the best restaurant?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A.Eating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out is a waste of money.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B.The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food in the restaurant is not to his taste.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C.Homemade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dishes tasted more delicious than the food in the restaurant.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D.He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can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 experience the process of preparing the dinner together.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9024" y="3137080"/>
            <a:ext cx="510072" cy="588486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lvl="0"/>
            <a:r>
              <a:rPr lang="zh-CN" altLang="en-US" sz="3400" b="1" dirty="0">
                <a:solidFill>
                  <a:srgbClr val="DB431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√</a:t>
            </a:r>
          </a:p>
        </p:txBody>
      </p:sp>
      <p:pic>
        <p:nvPicPr>
          <p:cNvPr id="4" name="返回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502099" y="4515516"/>
            <a:ext cx="534949" cy="5347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椭圆 9"/>
          <p:cNvSpPr/>
          <p:nvPr/>
        </p:nvSpPr>
        <p:spPr>
          <a:xfrm>
            <a:off x="4037304" y="1220462"/>
            <a:ext cx="1069392" cy="1069005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srgbClr val="9BBD59"/>
              </a:solidFill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2627531" y="2722704"/>
            <a:ext cx="3942951" cy="485941"/>
          </a:xfrm>
          <a:prstGeom prst="roundRect">
            <a:avLst>
              <a:gd name="adj" fmla="val 50000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矩形 12"/>
          <p:cNvSpPr/>
          <p:nvPr/>
        </p:nvSpPr>
        <p:spPr>
          <a:xfrm flipH="1">
            <a:off x="9024207" y="1319741"/>
            <a:ext cx="136225" cy="250401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 flipH="1">
            <a:off x="0" y="1319741"/>
            <a:ext cx="136225" cy="250401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4037304" y="1517271"/>
            <a:ext cx="1069392" cy="62310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</a:p>
          <a:p>
            <a:pPr algn="ctr"/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zh-CN" dirty="0" smtClean="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  <a:endParaRPr lang="en-US" altLang="zh-CN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032628" y="2744758"/>
            <a:ext cx="3132756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en-US" sz="2100" b="1" spc="150" dirty="0">
                <a:solidFill>
                  <a:schemeClr val="bg1"/>
                </a:solidFill>
                <a:latin typeface="+mj-ea"/>
                <a:ea typeface="+mj-ea"/>
              </a:rPr>
              <a:t>基础自测</a:t>
            </a:r>
            <a:endParaRPr lang="en-US" altLang="zh-CN" sz="2100" b="1" spc="15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789570" y="3328964"/>
            <a:ext cx="3618873" cy="28468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en-US" sz="14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cs typeface="Courier New" panose="02070309020205020404"/>
              </a:rPr>
              <a:t>自主学习   落实基础知识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05450" y="246994"/>
            <a:ext cx="8263514" cy="470895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0000FF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Ⅰ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重点单词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表明，显示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请求，要求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adj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花哨的，别致的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4.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尤指青年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男子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5.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挥手，招手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6.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灯笼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7.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甜品，甜点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8.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烟花，烟火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9.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谜，谜语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42000" y="789965"/>
            <a:ext cx="100570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indicate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87738" y="1202866"/>
            <a:ext cx="944984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request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75036" y="1653861"/>
            <a:ext cx="73640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fancy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99770" y="2073111"/>
            <a:ext cx="537630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guy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75036" y="2574889"/>
            <a:ext cx="694724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wave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21023" y="3019778"/>
            <a:ext cx="935174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lantern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51626" y="3452520"/>
            <a:ext cx="906320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dessert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81387" y="3888999"/>
            <a:ext cx="108765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firework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55982" y="4353536"/>
            <a:ext cx="79250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riddle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3330</Words>
  <Application>Microsoft Office PowerPoint</Application>
  <PresentationFormat>全屏显示(16:9)</PresentationFormat>
  <Paragraphs>418</Paragraphs>
  <Slides>47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47</vt:i4>
      </vt:variant>
    </vt:vector>
  </HeadingPairs>
  <TitlesOfParts>
    <vt:vector size="62" baseType="lpstr">
      <vt:lpstr>C-KT</vt:lpstr>
      <vt:lpstr>IPAPANNEW</vt:lpstr>
      <vt:lpstr>黑体</vt:lpstr>
      <vt:lpstr>华文细黑</vt:lpstr>
      <vt:lpstr>楷体_GB2312</vt:lpstr>
      <vt:lpstr>宋体</vt:lpstr>
      <vt:lpstr>微软雅黑</vt:lpstr>
      <vt:lpstr>Arial</vt:lpstr>
      <vt:lpstr>Arial Black</vt:lpstr>
      <vt:lpstr>Book Antiqua</vt:lpstr>
      <vt:lpstr>Calibri</vt:lpstr>
      <vt:lpstr>Courier New</vt:lpstr>
      <vt:lpstr>Symbol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2014-11-27T01:03:00Z</dcterms:created>
  <dcterms:modified xsi:type="dcterms:W3CDTF">2023-01-16T23:25:19Z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KSORubyTemplateID">
    <vt:lpwstr>21</vt:lpwstr>
  </property>
  <property fmtid="{D5CDD505-2E9C-101B-9397-08002B2CF9AE}" pid="4" name="ICV">
    <vt:lpwstr>9E2F967771654401A72F3A570C87B0BD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