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5143500" type="screen16x9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46" d="100"/>
          <a:sy n="146" d="100"/>
        </p:scale>
        <p:origin x="-624" y="-9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704D7-397A-45FE-92B3-F6D800518A5D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E6462-F78B-4796-AFEC-59C32A5F5FAC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43676" y="273846"/>
            <a:ext cx="1971675" cy="4358879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3" y="273846"/>
            <a:ext cx="5800725" cy="4358879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704D7-397A-45FE-92B3-F6D800518A5D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E6462-F78B-4796-AFEC-59C32A5F5FAC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704D7-397A-45FE-92B3-F6D800518A5D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E6462-F78B-4796-AFEC-59C32A5F5FAC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282306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3442099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704D7-397A-45FE-92B3-F6D800518A5D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E6462-F78B-4796-AFEC-59C32A5F5FAC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704D7-397A-45FE-92B3-F6D800518A5D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E6462-F78B-4796-AFEC-59C32A5F5FAC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29153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29153" y="1878806"/>
            <a:ext cx="3887391" cy="2763441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704D7-397A-45FE-92B3-F6D800518A5D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E6462-F78B-4796-AFEC-59C32A5F5FAC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704D7-397A-45FE-92B3-F6D800518A5D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E6462-F78B-4796-AFEC-59C32A5F5FAC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704D7-397A-45FE-92B3-F6D800518A5D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E6462-F78B-4796-AFEC-59C32A5F5FAC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740571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1543052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100"/>
            </a:lvl2pPr>
            <a:lvl3pPr marL="685800" indent="0">
              <a:buNone/>
              <a:defRPr sz="900"/>
            </a:lvl3pPr>
            <a:lvl4pPr marL="1028700" indent="0">
              <a:buNone/>
              <a:defRPr sz="800"/>
            </a:lvl4pPr>
            <a:lvl5pPr marL="1371600" indent="0">
              <a:buNone/>
              <a:defRPr sz="800"/>
            </a:lvl5pPr>
            <a:lvl6pPr marL="1714500" indent="0">
              <a:buNone/>
              <a:defRPr sz="800"/>
            </a:lvl6pPr>
            <a:lvl7pPr marL="2057400" indent="0">
              <a:buNone/>
              <a:defRPr sz="800"/>
            </a:lvl7pPr>
            <a:lvl8pPr marL="2400300" indent="0">
              <a:buNone/>
              <a:defRPr sz="800"/>
            </a:lvl8pPr>
            <a:lvl9pPr marL="2743200" indent="0">
              <a:buNone/>
              <a:defRPr sz="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704D7-397A-45FE-92B3-F6D800518A5D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E6462-F78B-4796-AFEC-59C32A5F5FAC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740571"/>
            <a:ext cx="4629150" cy="3655219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1543052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100"/>
            </a:lvl2pPr>
            <a:lvl3pPr marL="685800" indent="0">
              <a:buNone/>
              <a:defRPr sz="900"/>
            </a:lvl3pPr>
            <a:lvl4pPr marL="1028700" indent="0">
              <a:buNone/>
              <a:defRPr sz="800"/>
            </a:lvl4pPr>
            <a:lvl5pPr marL="1371600" indent="0">
              <a:buNone/>
              <a:defRPr sz="800"/>
            </a:lvl5pPr>
            <a:lvl6pPr marL="1714500" indent="0">
              <a:buNone/>
              <a:defRPr sz="800"/>
            </a:lvl6pPr>
            <a:lvl7pPr marL="2057400" indent="0">
              <a:buNone/>
              <a:defRPr sz="800"/>
            </a:lvl7pPr>
            <a:lvl8pPr marL="2400300" indent="0">
              <a:buNone/>
              <a:defRPr sz="800"/>
            </a:lvl8pPr>
            <a:lvl9pPr marL="2743200" indent="0">
              <a:buNone/>
              <a:defRPr sz="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704D7-397A-45FE-92B3-F6D800518A5D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E6462-F78B-4796-AFEC-59C32A5F5FAC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>
            <a:alpha val="49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68579" tIns="34289" rIns="68579" bIns="34289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68579" tIns="34289" rIns="68579" bIns="34289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28650" y="4767264"/>
            <a:ext cx="2057400" cy="273844"/>
          </a:xfrm>
          <a:prstGeom prst="rect">
            <a:avLst/>
          </a:prstGeom>
        </p:spPr>
        <p:txBody>
          <a:bodyPr vert="horz" lIns="68579" tIns="34289" rIns="68579" bIns="34289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685800"/>
            <a:fld id="{48D704D7-397A-45FE-92B3-F6D800518A5D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0" y="4767264"/>
            <a:ext cx="3086100" cy="273844"/>
          </a:xfrm>
          <a:prstGeom prst="rect">
            <a:avLst/>
          </a:prstGeom>
        </p:spPr>
        <p:txBody>
          <a:bodyPr vert="horz" lIns="68579" tIns="34289" rIns="68579" bIns="34289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685800"/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4767264"/>
            <a:ext cx="2057400" cy="273844"/>
          </a:xfrm>
          <a:prstGeom prst="rect">
            <a:avLst/>
          </a:prstGeom>
        </p:spPr>
        <p:txBody>
          <a:bodyPr vert="horz" lIns="68579" tIns="34289" rIns="68579" bIns="34289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685800"/>
            <a:fld id="{FA3E6462-F78B-4796-AFEC-59C32A5F5FAC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Relationship Id="rId5" Type="http://schemas.microsoft.com/office/2007/relationships/hdphoto" Target="../media/hdphoto1.wdp"/><Relationship Id="rId4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tiff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tiff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tiff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13.tiff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61000">
              <a:srgbClr val="007BD3">
                <a:alpha val="52000"/>
                <a:lumMod val="56000"/>
                <a:lumOff val="44000"/>
              </a:srgbClr>
            </a:gs>
            <a:gs pos="100000">
              <a:srgbClr val="034373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783144" y="4237633"/>
            <a:ext cx="852674" cy="1757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4" descr="C:\Users\lianxiang\Desktop\花.pn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-377486" y="-216569"/>
            <a:ext cx="3717431" cy="1583116"/>
          </a:xfrm>
          <a:prstGeom prst="rect">
            <a:avLst/>
          </a:prstGeom>
          <a:noFill/>
        </p:spPr>
      </p:pic>
      <p:pic>
        <p:nvPicPr>
          <p:cNvPr id="7" name="Picture 4" descr="C:\Users\lianxiang\Desktop\课件用图\2.tif"/>
          <p:cNvPicPr>
            <a:picLocks noChangeAspect="1" noChangeArrowheads="1"/>
          </p:cNvPicPr>
          <p:nvPr/>
        </p:nvPicPr>
        <p:blipFill>
          <a:blip r:embed="rId4" cstate="email"/>
          <a:stretch>
            <a:fillRect/>
          </a:stretch>
        </p:blipFill>
        <p:spPr bwMode="auto">
          <a:xfrm>
            <a:off x="7179418" y="3587604"/>
            <a:ext cx="1721051" cy="1475836"/>
          </a:xfrm>
          <a:prstGeom prst="rect">
            <a:avLst/>
          </a:prstGeom>
          <a:noFill/>
        </p:spPr>
      </p:pic>
      <p:pic>
        <p:nvPicPr>
          <p:cNvPr id="12" name="Picture 9" descr="C:\Users\lianxiang\Desktop\课件用图\4.tif"/>
          <p:cNvPicPr>
            <a:picLocks noChangeAspect="1" noChangeArrowheads="1"/>
          </p:cNvPicPr>
          <p:nvPr/>
        </p:nvPicPr>
        <p:blipFill>
          <a:blip r:embed="rId5" cstate="email"/>
          <a:stretch>
            <a:fillRect/>
          </a:stretch>
        </p:blipFill>
        <p:spPr bwMode="auto">
          <a:xfrm>
            <a:off x="7170979" y="2623675"/>
            <a:ext cx="1430288" cy="1312232"/>
          </a:xfrm>
          <a:prstGeom prst="rect">
            <a:avLst/>
          </a:prstGeom>
          <a:noFill/>
        </p:spPr>
      </p:pic>
      <p:sp>
        <p:nvSpPr>
          <p:cNvPr id="2" name="TextBox 8"/>
          <p:cNvSpPr txBox="1"/>
          <p:nvPr/>
        </p:nvSpPr>
        <p:spPr>
          <a:xfrm>
            <a:off x="0" y="1635647"/>
            <a:ext cx="9144000" cy="807911"/>
          </a:xfrm>
          <a:prstGeom prst="rect">
            <a:avLst/>
          </a:prstGeom>
          <a:noFill/>
        </p:spPr>
        <p:txBody>
          <a:bodyPr wrap="square" lIns="68577" tIns="34289" rIns="68577" bIns="34289" rtlCol="0">
            <a:spAutoFit/>
          </a:bodyPr>
          <a:lstStyle/>
          <a:p>
            <a:pPr algn="ctr" defTabSz="685800"/>
            <a:r>
              <a:rPr lang="zh-CN" altLang="en-US" sz="48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展开与折叠</a:t>
            </a:r>
            <a:endParaRPr lang="zh-CN" altLang="en-US" sz="4800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2050" name="Picture 2" descr="C:\Users\lianxiang\Desktop\人物.png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270515" y="2933224"/>
            <a:ext cx="1934051" cy="2305050"/>
          </a:xfrm>
          <a:prstGeom prst="rect">
            <a:avLst/>
          </a:prstGeom>
          <a:noFill/>
        </p:spPr>
      </p:pic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2824078" y="202698"/>
            <a:ext cx="4105275" cy="28469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68577" tIns="34289" rIns="68577" bIns="34289">
            <a:spAutoFit/>
          </a:bodyPr>
          <a:lstStyle/>
          <a:p>
            <a:pPr algn="ctr" defTabSz="685800">
              <a:spcBef>
                <a:spcPct val="50000"/>
              </a:spcBef>
            </a:pPr>
            <a:r>
              <a:rPr lang="zh-CN" altLang="en-US" sz="1400" b="1" dirty="0">
                <a:solidFill>
                  <a:prstClr val="black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五年级数学</a:t>
            </a:r>
            <a:r>
              <a:rPr lang="en-US" altLang="zh-CN" sz="1400" b="1" dirty="0">
                <a:solidFill>
                  <a:prstClr val="black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·</a:t>
            </a:r>
            <a:r>
              <a:rPr lang="zh-CN" altLang="en-US" sz="1400" b="1" dirty="0">
                <a:solidFill>
                  <a:prstClr val="black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下    新课标</a:t>
            </a:r>
            <a:r>
              <a:rPr lang="en-US" altLang="zh-CN" sz="1400" b="1" dirty="0">
                <a:solidFill>
                  <a:prstClr val="black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[</a:t>
            </a:r>
            <a:r>
              <a:rPr lang="zh-CN" altLang="en-US" sz="1400" b="1" dirty="0">
                <a:solidFill>
                  <a:prstClr val="black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冀教</a:t>
            </a:r>
            <a:r>
              <a:rPr lang="en-US" altLang="zh-CN" sz="1400" b="1" dirty="0">
                <a:solidFill>
                  <a:prstClr val="black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]    </a:t>
            </a:r>
            <a:r>
              <a:rPr lang="zh-CN" altLang="en-US" sz="1400" b="1" dirty="0">
                <a:solidFill>
                  <a:prstClr val="black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第</a:t>
            </a:r>
            <a:r>
              <a:rPr lang="en-US" altLang="zh-CN" sz="1400" b="1" dirty="0">
                <a:solidFill>
                  <a:prstClr val="black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3</a:t>
            </a:r>
            <a:r>
              <a:rPr lang="zh-CN" altLang="en-US" sz="1400" b="1" dirty="0">
                <a:solidFill>
                  <a:prstClr val="black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单元</a:t>
            </a:r>
          </a:p>
        </p:txBody>
      </p:sp>
      <p:sp>
        <p:nvSpPr>
          <p:cNvPr id="13" name="矩形 12"/>
          <p:cNvSpPr/>
          <p:nvPr/>
        </p:nvSpPr>
        <p:spPr>
          <a:xfrm>
            <a:off x="3200334" y="4237633"/>
            <a:ext cx="2779928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98612" y="288607"/>
            <a:ext cx="1903095" cy="731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矩形 1"/>
          <p:cNvSpPr/>
          <p:nvPr/>
        </p:nvSpPr>
        <p:spPr>
          <a:xfrm>
            <a:off x="5" y="1"/>
            <a:ext cx="9143999" cy="108000"/>
          </a:xfrm>
          <a:prstGeom prst="rect">
            <a:avLst/>
          </a:prstGeom>
          <a:solidFill>
            <a:srgbClr val="60DA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7" tIns="34289" rIns="68577" bIns="34289" rtlCol="0" anchor="ctr"/>
          <a:lstStyle/>
          <a:p>
            <a:pPr algn="ctr" defTabSz="685800"/>
            <a:endParaRPr lang="zh-CN" altLang="en-US" sz="1400">
              <a:solidFill>
                <a:prstClr val="white"/>
              </a:solidFill>
            </a:endParaRPr>
          </a:p>
        </p:txBody>
      </p:sp>
      <p:sp>
        <p:nvSpPr>
          <p:cNvPr id="3" name="矩形 2"/>
          <p:cNvSpPr/>
          <p:nvPr/>
        </p:nvSpPr>
        <p:spPr>
          <a:xfrm rot="5400000">
            <a:off x="6518250" y="2517752"/>
            <a:ext cx="5143500" cy="108000"/>
          </a:xfrm>
          <a:prstGeom prst="rect">
            <a:avLst/>
          </a:prstGeom>
          <a:solidFill>
            <a:srgbClr val="60DA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7" tIns="34289" rIns="68577" bIns="34289" rtlCol="0" anchor="ctr"/>
          <a:lstStyle/>
          <a:p>
            <a:pPr algn="ctr" defTabSz="685800"/>
            <a:endParaRPr lang="zh-CN" altLang="en-US" sz="1400">
              <a:solidFill>
                <a:prstClr val="white"/>
              </a:solidFill>
            </a:endParaRPr>
          </a:p>
        </p:txBody>
      </p:sp>
      <p:sp>
        <p:nvSpPr>
          <p:cNvPr id="4" name="矩形 3"/>
          <p:cNvSpPr/>
          <p:nvPr/>
        </p:nvSpPr>
        <p:spPr>
          <a:xfrm rot="5400000">
            <a:off x="-2532505" y="2531592"/>
            <a:ext cx="5143501" cy="80325"/>
          </a:xfrm>
          <a:prstGeom prst="rect">
            <a:avLst/>
          </a:prstGeom>
          <a:solidFill>
            <a:srgbClr val="60DA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7" tIns="34289" rIns="68577" bIns="34289" rtlCol="0" anchor="ctr"/>
          <a:lstStyle/>
          <a:p>
            <a:pPr algn="ctr" defTabSz="685800"/>
            <a:endParaRPr lang="zh-CN" altLang="en-US" sz="1400">
              <a:solidFill>
                <a:prstClr val="white"/>
              </a:solidFill>
            </a:endParaRPr>
          </a:p>
        </p:txBody>
      </p:sp>
      <p:sp>
        <p:nvSpPr>
          <p:cNvPr id="5" name="矩形 4"/>
          <p:cNvSpPr/>
          <p:nvPr/>
        </p:nvSpPr>
        <p:spPr>
          <a:xfrm>
            <a:off x="5" y="5049653"/>
            <a:ext cx="9143999" cy="108000"/>
          </a:xfrm>
          <a:prstGeom prst="rect">
            <a:avLst/>
          </a:prstGeom>
          <a:solidFill>
            <a:srgbClr val="60DA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7" tIns="34289" rIns="68577" bIns="34289" rtlCol="0" anchor="ctr"/>
          <a:lstStyle/>
          <a:p>
            <a:pPr algn="ctr" defTabSz="685800"/>
            <a:endParaRPr lang="zh-CN" altLang="en-US" sz="1400">
              <a:solidFill>
                <a:prstClr val="white"/>
              </a:solidFill>
            </a:endParaRPr>
          </a:p>
        </p:txBody>
      </p:sp>
      <p:sp>
        <p:nvSpPr>
          <p:cNvPr id="100" name="文本框 99"/>
          <p:cNvSpPr txBox="1"/>
          <p:nvPr/>
        </p:nvSpPr>
        <p:spPr>
          <a:xfrm>
            <a:off x="1485428" y="2011204"/>
            <a:ext cx="6310313" cy="1177243"/>
          </a:xfrm>
          <a:prstGeom prst="rect">
            <a:avLst/>
          </a:prstGeom>
          <a:noFill/>
          <a:ln w="9525">
            <a:noFill/>
          </a:ln>
        </p:spPr>
        <p:txBody>
          <a:bodyPr wrap="square" lIns="68577" tIns="34289" rIns="68577" bIns="34289">
            <a:spAutoFit/>
          </a:bodyPr>
          <a:lstStyle/>
          <a:p>
            <a:pPr defTabSz="685800"/>
            <a:r>
              <a:rPr lang="en-US" altLang="zh-CN" sz="24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      </a:t>
            </a:r>
            <a:r>
              <a:rPr sz="2400" dirty="0" err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将正方体沿不同的棱展开,会得到不同形状的展开图。一些平面图形经过折叠也可以围成立体图形</a:t>
            </a:r>
            <a:r>
              <a:rPr sz="24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。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5" y="1"/>
            <a:ext cx="9143999" cy="108000"/>
          </a:xfrm>
          <a:prstGeom prst="rect">
            <a:avLst/>
          </a:prstGeom>
          <a:solidFill>
            <a:srgbClr val="60DA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7" tIns="34289" rIns="68577" bIns="34289" rtlCol="0" anchor="ctr"/>
          <a:lstStyle/>
          <a:p>
            <a:pPr algn="ctr" defTabSz="685800"/>
            <a:endParaRPr lang="zh-CN" altLang="en-US" sz="1400">
              <a:solidFill>
                <a:prstClr val="white"/>
              </a:solidFill>
            </a:endParaRPr>
          </a:p>
        </p:txBody>
      </p:sp>
      <p:sp>
        <p:nvSpPr>
          <p:cNvPr id="3" name="矩形 2"/>
          <p:cNvSpPr/>
          <p:nvPr/>
        </p:nvSpPr>
        <p:spPr>
          <a:xfrm rot="5400000">
            <a:off x="6518250" y="2517752"/>
            <a:ext cx="5143500" cy="108000"/>
          </a:xfrm>
          <a:prstGeom prst="rect">
            <a:avLst/>
          </a:prstGeom>
          <a:solidFill>
            <a:srgbClr val="60DA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7" tIns="34289" rIns="68577" bIns="34289" rtlCol="0" anchor="ctr"/>
          <a:lstStyle/>
          <a:p>
            <a:pPr algn="ctr" defTabSz="685800"/>
            <a:endParaRPr lang="zh-CN" altLang="en-US" sz="1400">
              <a:solidFill>
                <a:prstClr val="white"/>
              </a:solidFill>
            </a:endParaRPr>
          </a:p>
        </p:txBody>
      </p:sp>
      <p:sp>
        <p:nvSpPr>
          <p:cNvPr id="4" name="矩形 3"/>
          <p:cNvSpPr/>
          <p:nvPr/>
        </p:nvSpPr>
        <p:spPr>
          <a:xfrm rot="5400000">
            <a:off x="-2532505" y="2531592"/>
            <a:ext cx="5143501" cy="80325"/>
          </a:xfrm>
          <a:prstGeom prst="rect">
            <a:avLst/>
          </a:prstGeom>
          <a:solidFill>
            <a:srgbClr val="60DA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7" tIns="34289" rIns="68577" bIns="34289" rtlCol="0" anchor="ctr"/>
          <a:lstStyle/>
          <a:p>
            <a:pPr algn="ctr" defTabSz="685800"/>
            <a:endParaRPr lang="zh-CN" altLang="en-US" sz="1400">
              <a:solidFill>
                <a:prstClr val="white"/>
              </a:solidFill>
            </a:endParaRPr>
          </a:p>
        </p:txBody>
      </p:sp>
      <p:sp>
        <p:nvSpPr>
          <p:cNvPr id="5" name="矩形 4"/>
          <p:cNvSpPr/>
          <p:nvPr/>
        </p:nvSpPr>
        <p:spPr>
          <a:xfrm>
            <a:off x="5" y="5049653"/>
            <a:ext cx="9143999" cy="108000"/>
          </a:xfrm>
          <a:prstGeom prst="rect">
            <a:avLst/>
          </a:prstGeom>
          <a:solidFill>
            <a:srgbClr val="60DA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7" tIns="34289" rIns="68577" bIns="34289" rtlCol="0" anchor="ctr"/>
          <a:lstStyle/>
          <a:p>
            <a:pPr algn="ctr" defTabSz="685800"/>
            <a:endParaRPr lang="zh-CN" altLang="en-US" sz="1400">
              <a:solidFill>
                <a:prstClr val="white"/>
              </a:solidFill>
            </a:endParaRPr>
          </a:p>
        </p:txBody>
      </p:sp>
      <p:sp>
        <p:nvSpPr>
          <p:cNvPr id="23" name="文本框 14"/>
          <p:cNvSpPr txBox="1"/>
          <p:nvPr/>
        </p:nvSpPr>
        <p:spPr>
          <a:xfrm>
            <a:off x="458674" y="329550"/>
            <a:ext cx="1385409" cy="421270"/>
          </a:xfrm>
          <a:prstGeom prst="rect">
            <a:avLst/>
          </a:prstGeom>
          <a:noFill/>
        </p:spPr>
        <p:txBody>
          <a:bodyPr wrap="square" lIns="51433" tIns="25718" rIns="51433" bIns="25718" rtlCol="0">
            <a:spAutoFit/>
          </a:bodyPr>
          <a:lstStyle/>
          <a:p>
            <a:pPr defTabSz="685800"/>
            <a:r>
              <a:rPr lang="zh-CN" altLang="en-US" sz="2400" dirty="0">
                <a:solidFill>
                  <a:srgbClr val="875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情境导入</a:t>
            </a:r>
          </a:p>
        </p:txBody>
      </p:sp>
      <p:pic>
        <p:nvPicPr>
          <p:cNvPr id="26" name="图片 25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44064" y="369055"/>
            <a:ext cx="275145" cy="342254"/>
          </a:xfrm>
          <a:prstGeom prst="rect">
            <a:avLst/>
          </a:prstGeom>
        </p:spPr>
      </p:pic>
      <p:grpSp>
        <p:nvGrpSpPr>
          <p:cNvPr id="33" name="组合 32"/>
          <p:cNvGrpSpPr/>
          <p:nvPr/>
        </p:nvGrpSpPr>
        <p:grpSpPr>
          <a:xfrm>
            <a:off x="4177426" y="1281589"/>
            <a:ext cx="4368409" cy="2003108"/>
            <a:chOff x="8971" y="1847"/>
            <a:chExt cx="6992" cy="3241"/>
          </a:xfrm>
        </p:grpSpPr>
        <p:sp>
          <p:nvSpPr>
            <p:cNvPr id="45" name="Rectangle 1"/>
            <p:cNvSpPr>
              <a:spLocks noChangeArrowheads="1"/>
            </p:cNvSpPr>
            <p:nvPr/>
          </p:nvSpPr>
          <p:spPr bwMode="auto">
            <a:xfrm>
              <a:off x="9717" y="1944"/>
              <a:ext cx="4061" cy="119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anchor="ctr">
              <a:spAutoFit/>
            </a:bodyPr>
            <a:lstStyle/>
            <a:p>
              <a:pPr defTabSz="685800">
                <a:defRPr/>
              </a:pPr>
              <a:r>
                <a:rPr lang="zh-CN" altLang="en-US" sz="2100" dirty="0">
                  <a:solidFill>
                    <a:prstClr val="black"/>
                  </a:solidFill>
                  <a:latin typeface="楷体" panose="02010609060101010101" pitchFamily="49" charset="-122"/>
                  <a:ea typeface="楷体" panose="02010609060101010101" pitchFamily="49" charset="-122"/>
                  <a:sym typeface="+mn-ea"/>
                </a:rPr>
                <a:t>长方体和正方体又有什么关系？</a:t>
              </a:r>
              <a:endParaRPr lang="zh-CN" altLang="en-US" sz="2100" b="1" dirty="0">
                <a:solidFill>
                  <a:prstClr val="black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charset="0"/>
              </a:endParaRPr>
            </a:p>
          </p:txBody>
        </p:sp>
        <p:pic>
          <p:nvPicPr>
            <p:cNvPr id="39" name="图片 38"/>
            <p:cNvPicPr>
              <a:picLocks noChangeAspect="1"/>
            </p:cNvPicPr>
            <p:nvPr/>
          </p:nvPicPr>
          <p:blipFill>
            <a:blip r:embed="rId3" cstate="email"/>
            <a:stretch>
              <a:fillRect/>
            </a:stretch>
          </p:blipFill>
          <p:spPr>
            <a:xfrm flipH="1">
              <a:off x="13975" y="2062"/>
              <a:ext cx="1988" cy="3026"/>
            </a:xfrm>
            <a:prstGeom prst="rect">
              <a:avLst/>
            </a:prstGeom>
          </p:spPr>
        </p:pic>
        <p:sp>
          <p:nvSpPr>
            <p:cNvPr id="32" name="云形标注 31"/>
            <p:cNvSpPr/>
            <p:nvPr/>
          </p:nvSpPr>
          <p:spPr>
            <a:xfrm>
              <a:off x="8971" y="1847"/>
              <a:ext cx="5193" cy="1464"/>
            </a:xfrm>
            <a:prstGeom prst="cloudCallout">
              <a:avLst>
                <a:gd name="adj1" fmla="val 56897"/>
                <a:gd name="adj2" fmla="val -1529"/>
              </a:avLst>
            </a:prstGeom>
            <a:no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800"/>
              <a:endParaRPr lang="zh-CN" altLang="en-US" sz="1400">
                <a:solidFill>
                  <a:prstClr val="white"/>
                </a:solidFill>
              </a:endParaRPr>
            </a:p>
          </p:txBody>
        </p:sp>
      </p:grpSp>
      <p:grpSp>
        <p:nvGrpSpPr>
          <p:cNvPr id="9" name="组合 8"/>
          <p:cNvGrpSpPr/>
          <p:nvPr/>
        </p:nvGrpSpPr>
        <p:grpSpPr>
          <a:xfrm>
            <a:off x="4889659" y="3416618"/>
            <a:ext cx="2956560" cy="1215390"/>
            <a:chOff x="4025" y="1782"/>
            <a:chExt cx="6208" cy="2552"/>
          </a:xfrm>
        </p:grpSpPr>
        <p:grpSp>
          <p:nvGrpSpPr>
            <p:cNvPr id="7" name="组合 6"/>
            <p:cNvGrpSpPr/>
            <p:nvPr/>
          </p:nvGrpSpPr>
          <p:grpSpPr>
            <a:xfrm>
              <a:off x="4025" y="1782"/>
              <a:ext cx="6208" cy="2553"/>
              <a:chOff x="3344" y="3596"/>
              <a:chExt cx="5528" cy="2213"/>
            </a:xfrm>
            <a:pattFill prst="pct20">
              <a:fgClr>
                <a:schemeClr val="tx2">
                  <a:lumMod val="20000"/>
                  <a:lumOff val="80000"/>
                </a:schemeClr>
              </a:fgClr>
              <a:bgClr>
                <a:schemeClr val="bg1"/>
              </a:bgClr>
            </a:pattFill>
          </p:grpSpPr>
          <p:sp>
            <p:nvSpPr>
              <p:cNvPr id="14339" name="椭圆 14338"/>
              <p:cNvSpPr/>
              <p:nvPr/>
            </p:nvSpPr>
            <p:spPr>
              <a:xfrm flipH="1">
                <a:off x="3344" y="3596"/>
                <a:ext cx="5528" cy="2213"/>
              </a:xfrm>
              <a:prstGeom prst="ellipse">
                <a:avLst/>
              </a:prstGeom>
              <a:grpFill/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pPr defTabSz="685800"/>
                <a:endParaRPr lang="zh-CN" altLang="en-US" sz="800" b="1">
                  <a:solidFill>
                    <a:prstClr val="black"/>
                  </a:solidFill>
                </a:endParaRPr>
              </a:p>
            </p:txBody>
          </p:sp>
          <p:sp>
            <p:nvSpPr>
              <p:cNvPr id="14340" name="文本框 14339"/>
              <p:cNvSpPr txBox="1"/>
              <p:nvPr/>
            </p:nvSpPr>
            <p:spPr>
              <a:xfrm>
                <a:off x="5041" y="3822"/>
                <a:ext cx="2134" cy="756"/>
              </a:xfrm>
              <a:prstGeom prst="rect">
                <a:avLst/>
              </a:prstGeom>
              <a:grpFill/>
              <a:ln w="9525">
                <a:noFill/>
              </a:ln>
            </p:spPr>
            <p:txBody>
              <a:bodyPr>
                <a:spAutoFit/>
              </a:bodyPr>
              <a:lstStyle/>
              <a:p>
                <a:pPr defTabSz="685800"/>
                <a:r>
                  <a:rPr lang="zh-CN" altLang="en-US" sz="2100" b="1" dirty="0">
                    <a:solidFill>
                      <a:prstClr val="black"/>
                    </a:solidFill>
                    <a:latin typeface="楷体" panose="02010609060101010101" pitchFamily="49" charset="-122"/>
                    <a:ea typeface="楷体" panose="02010609060101010101" pitchFamily="49" charset="-122"/>
                  </a:rPr>
                  <a:t>长方体</a:t>
                </a:r>
              </a:p>
            </p:txBody>
          </p:sp>
        </p:grpSp>
        <p:grpSp>
          <p:nvGrpSpPr>
            <p:cNvPr id="8" name="组合 7"/>
            <p:cNvGrpSpPr/>
            <p:nvPr/>
          </p:nvGrpSpPr>
          <p:grpSpPr>
            <a:xfrm>
              <a:off x="5839" y="3077"/>
              <a:ext cx="2611" cy="982"/>
              <a:chOff x="3403428" y="2914884"/>
              <a:chExt cx="1476333" cy="540544"/>
            </a:xfrm>
          </p:grpSpPr>
          <p:sp>
            <p:nvSpPr>
              <p:cNvPr id="14341" name="椭圆 14340"/>
              <p:cNvSpPr/>
              <p:nvPr/>
            </p:nvSpPr>
            <p:spPr>
              <a:xfrm flipH="1">
                <a:off x="3403428" y="2914884"/>
                <a:ext cx="1458516" cy="540544"/>
              </a:xfrm>
              <a:prstGeom prst="ellipse">
                <a:avLst/>
              </a:prstGeom>
              <a:solidFill>
                <a:srgbClr val="FAAAA4"/>
              </a:solidFill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pPr defTabSz="685800"/>
                <a:endParaRPr lang="zh-CN" altLang="en-US" sz="800" b="1">
                  <a:solidFill>
                    <a:prstClr val="black"/>
                  </a:solidFill>
                </a:endParaRPr>
              </a:p>
            </p:txBody>
          </p:sp>
          <p:sp>
            <p:nvSpPr>
              <p:cNvPr id="14342" name="文本框 14341"/>
              <p:cNvSpPr txBox="1"/>
              <p:nvPr/>
            </p:nvSpPr>
            <p:spPr>
              <a:xfrm>
                <a:off x="3497445" y="2914884"/>
                <a:ext cx="1382316" cy="48023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lstStyle/>
              <a:p>
                <a:pPr defTabSz="685800"/>
                <a:r>
                  <a:rPr lang="zh-CN" altLang="en-US" sz="2100" b="1" dirty="0">
                    <a:solidFill>
                      <a:prstClr val="black"/>
                    </a:solidFill>
                    <a:latin typeface="楷体" panose="02010609060101010101" pitchFamily="49" charset="-122"/>
                    <a:ea typeface="楷体" panose="02010609060101010101" pitchFamily="49" charset="-122"/>
                  </a:rPr>
                  <a:t>正方体</a:t>
                </a:r>
              </a:p>
            </p:txBody>
          </p:sp>
        </p:grpSp>
      </p:grpSp>
      <p:grpSp>
        <p:nvGrpSpPr>
          <p:cNvPr id="56" name="组合 55"/>
          <p:cNvGrpSpPr/>
          <p:nvPr/>
        </p:nvGrpSpPr>
        <p:grpSpPr>
          <a:xfrm>
            <a:off x="560548" y="1060136"/>
            <a:ext cx="3303746" cy="2806541"/>
            <a:chOff x="1177" y="2226"/>
            <a:chExt cx="6937" cy="5893"/>
          </a:xfrm>
        </p:grpSpPr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4" cstate="email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0" b="100000" l="0" r="100000">
                          <a14:foregroundMark x1="63920" y1="36889" x2="58352" y2="45778"/>
                          <a14:foregroundMark x1="42094" y1="33111" x2="34744" y2="34000"/>
                        </a14:backgroundRemoval>
                      </a14:imgEffect>
                    </a14:imgLayer>
                  </a14:imgProps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1177" y="5743"/>
              <a:ext cx="2472" cy="23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2" name="云形标注 5"/>
            <p:cNvSpPr>
              <a:spLocks noChangeArrowheads="1"/>
            </p:cNvSpPr>
            <p:nvPr/>
          </p:nvSpPr>
          <p:spPr bwMode="auto">
            <a:xfrm>
              <a:off x="1229" y="2226"/>
              <a:ext cx="6885" cy="2566"/>
            </a:xfrm>
            <a:prstGeom prst="cloudCallout">
              <a:avLst>
                <a:gd name="adj1" fmla="val -14607"/>
                <a:gd name="adj2" fmla="val 69147"/>
              </a:avLst>
            </a:prstGeom>
            <a:noFill/>
            <a:ln w="19050" algn="ctr">
              <a:solidFill>
                <a:srgbClr val="00B0F0"/>
              </a:solidFill>
              <a:round/>
            </a:ln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9pPr>
            </a:lstStyle>
            <a:p>
              <a:pPr defTabSz="685800">
                <a:lnSpc>
                  <a:spcPct val="100000"/>
                </a:lnSpc>
                <a:spcBef>
                  <a:spcPct val="0"/>
                </a:spcBef>
                <a:buNone/>
              </a:pPr>
              <a:endParaRPr lang="zh-CN" altLang="en-US" sz="1400">
                <a:solidFill>
                  <a:prstClr val="black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16" name="矩形 4"/>
            <p:cNvSpPr>
              <a:spLocks noChangeArrowheads="1"/>
            </p:cNvSpPr>
            <p:nvPr/>
          </p:nvSpPr>
          <p:spPr bwMode="auto">
            <a:xfrm>
              <a:off x="1969" y="2419"/>
              <a:ext cx="5494" cy="2133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9pPr>
            </a:lstStyle>
            <a:p>
              <a:pPr defTabSz="685800">
                <a:lnSpc>
                  <a:spcPct val="100000"/>
                </a:lnSpc>
                <a:spcBef>
                  <a:spcPct val="0"/>
                </a:spcBef>
                <a:buNone/>
              </a:pPr>
              <a:r>
                <a:rPr lang="zh-CN" altLang="en-US" sz="2000" dirty="0" smtClean="0">
                  <a:solidFill>
                    <a:prstClr val="black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我们已经认识了长方体和正方体</a:t>
              </a:r>
              <a:r>
                <a:rPr lang="en-US" altLang="zh-CN" sz="2000" dirty="0" smtClean="0">
                  <a:solidFill>
                    <a:prstClr val="black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,</a:t>
              </a:r>
              <a:r>
                <a:rPr lang="zh-CN" altLang="en-US" sz="2000" dirty="0" smtClean="0">
                  <a:solidFill>
                    <a:prstClr val="black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那么它们都有什么特征呢？</a:t>
              </a:r>
              <a:endParaRPr lang="zh-CN" altLang="en-US" sz="2000" dirty="0">
                <a:solidFill>
                  <a:prstClr val="black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</p:grpSp>
      <p:grpSp>
        <p:nvGrpSpPr>
          <p:cNvPr id="29" name="组合 28"/>
          <p:cNvGrpSpPr/>
          <p:nvPr/>
        </p:nvGrpSpPr>
        <p:grpSpPr>
          <a:xfrm>
            <a:off x="2123272" y="2817975"/>
            <a:ext cx="768668" cy="486251"/>
            <a:chOff x="7287" y="3187"/>
            <a:chExt cx="1614" cy="1021"/>
          </a:xfrm>
          <a:noFill/>
        </p:grpSpPr>
        <p:sp>
          <p:nvSpPr>
            <p:cNvPr id="220" name=" 220"/>
            <p:cNvSpPr/>
            <p:nvPr/>
          </p:nvSpPr>
          <p:spPr>
            <a:xfrm>
              <a:off x="7287" y="3187"/>
              <a:ext cx="1587" cy="1021"/>
            </a:xfrm>
            <a:prstGeom prst="homePlate">
              <a:avLst/>
            </a:prstGeom>
            <a:grp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zh-CN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6858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400">
                <a:solidFill>
                  <a:srgbClr val="FFFFFF"/>
                </a:solidFill>
              </a:endParaRPr>
            </a:p>
          </p:txBody>
        </p:sp>
        <p:sp>
          <p:nvSpPr>
            <p:cNvPr id="31" name="文本框 30"/>
            <p:cNvSpPr txBox="1"/>
            <p:nvPr/>
          </p:nvSpPr>
          <p:spPr>
            <a:xfrm>
              <a:off x="7287" y="3256"/>
              <a:ext cx="1614" cy="776"/>
            </a:xfrm>
            <a:prstGeom prst="rect">
              <a:avLst/>
            </a:prstGeom>
            <a:grpFill/>
            <a:ln>
              <a:noFill/>
            </a:ln>
          </p:spPr>
          <p:txBody>
            <a:bodyPr wrap="square" rtlCol="0">
              <a:spAutoFit/>
            </a:bodyPr>
            <a:lstStyle/>
            <a:p>
              <a:pPr defTabSz="685800"/>
              <a:r>
                <a:rPr lang="zh-CN" altLang="en-US" b="1" dirty="0">
                  <a:solidFill>
                    <a:prstClr val="black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顶点：</a:t>
              </a:r>
            </a:p>
          </p:txBody>
        </p:sp>
      </p:grpSp>
      <p:grpSp>
        <p:nvGrpSpPr>
          <p:cNvPr id="34" name="组合 33"/>
          <p:cNvGrpSpPr/>
          <p:nvPr/>
        </p:nvGrpSpPr>
        <p:grpSpPr>
          <a:xfrm>
            <a:off x="2123275" y="3441386"/>
            <a:ext cx="755809" cy="486251"/>
            <a:chOff x="7314" y="4343"/>
            <a:chExt cx="1587" cy="1021"/>
          </a:xfrm>
          <a:noFill/>
        </p:grpSpPr>
        <p:sp>
          <p:nvSpPr>
            <p:cNvPr id="35" name=" 220"/>
            <p:cNvSpPr/>
            <p:nvPr/>
          </p:nvSpPr>
          <p:spPr>
            <a:xfrm>
              <a:off x="7314" y="4343"/>
              <a:ext cx="1587" cy="1021"/>
            </a:xfrm>
            <a:prstGeom prst="homePlate">
              <a:avLst/>
            </a:prstGeom>
            <a:grp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zh-CN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6858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400">
                <a:solidFill>
                  <a:srgbClr val="FFFFFF"/>
                </a:solidFill>
              </a:endParaRPr>
            </a:p>
          </p:txBody>
        </p:sp>
        <p:sp>
          <p:nvSpPr>
            <p:cNvPr id="36" name="文本框 35"/>
            <p:cNvSpPr txBox="1"/>
            <p:nvPr/>
          </p:nvSpPr>
          <p:spPr>
            <a:xfrm>
              <a:off x="7488" y="4417"/>
              <a:ext cx="1213" cy="776"/>
            </a:xfrm>
            <a:prstGeom prst="rect">
              <a:avLst/>
            </a:prstGeom>
            <a:grpFill/>
            <a:ln>
              <a:noFill/>
            </a:ln>
          </p:spPr>
          <p:txBody>
            <a:bodyPr wrap="square" rtlCol="0">
              <a:spAutoFit/>
            </a:bodyPr>
            <a:lstStyle/>
            <a:p>
              <a:pPr defTabSz="685800"/>
              <a:r>
                <a:rPr lang="zh-CN" altLang="en-US" b="1" dirty="0">
                  <a:solidFill>
                    <a:prstClr val="black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棱：</a:t>
              </a:r>
            </a:p>
          </p:txBody>
        </p:sp>
      </p:grpSp>
      <p:grpSp>
        <p:nvGrpSpPr>
          <p:cNvPr id="37" name="组合 36"/>
          <p:cNvGrpSpPr/>
          <p:nvPr/>
        </p:nvGrpSpPr>
        <p:grpSpPr>
          <a:xfrm>
            <a:off x="2136134" y="4092877"/>
            <a:ext cx="755809" cy="486251"/>
            <a:chOff x="7314" y="5995"/>
            <a:chExt cx="1587" cy="1021"/>
          </a:xfrm>
          <a:noFill/>
        </p:grpSpPr>
        <p:sp>
          <p:nvSpPr>
            <p:cNvPr id="41" name=" 220"/>
            <p:cNvSpPr/>
            <p:nvPr/>
          </p:nvSpPr>
          <p:spPr>
            <a:xfrm>
              <a:off x="7314" y="5995"/>
              <a:ext cx="1587" cy="1021"/>
            </a:xfrm>
            <a:prstGeom prst="homePlate">
              <a:avLst/>
            </a:prstGeom>
            <a:grp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zh-CN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6858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400">
                <a:solidFill>
                  <a:srgbClr val="FFFFFF"/>
                </a:solidFill>
              </a:endParaRPr>
            </a:p>
          </p:txBody>
        </p:sp>
        <p:sp>
          <p:nvSpPr>
            <p:cNvPr id="49" name="文本框 48"/>
            <p:cNvSpPr txBox="1"/>
            <p:nvPr/>
          </p:nvSpPr>
          <p:spPr>
            <a:xfrm>
              <a:off x="7474" y="6091"/>
              <a:ext cx="1213" cy="776"/>
            </a:xfrm>
            <a:prstGeom prst="rect">
              <a:avLst/>
            </a:prstGeom>
            <a:grpFill/>
            <a:ln>
              <a:noFill/>
            </a:ln>
          </p:spPr>
          <p:txBody>
            <a:bodyPr wrap="square" rtlCol="0">
              <a:spAutoFit/>
            </a:bodyPr>
            <a:lstStyle/>
            <a:p>
              <a:pPr defTabSz="685800"/>
              <a:r>
                <a:rPr lang="zh-CN" altLang="en-US" b="1" dirty="0">
                  <a:solidFill>
                    <a:prstClr val="black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面：</a:t>
              </a:r>
            </a:p>
          </p:txBody>
        </p:sp>
      </p:grpSp>
      <p:sp>
        <p:nvSpPr>
          <p:cNvPr id="50" name="文本框 49"/>
          <p:cNvSpPr txBox="1"/>
          <p:nvPr/>
        </p:nvSpPr>
        <p:spPr>
          <a:xfrm>
            <a:off x="2992906" y="2888441"/>
            <a:ext cx="1714976" cy="346247"/>
          </a:xfrm>
          <a:prstGeom prst="rect">
            <a:avLst/>
          </a:prstGeom>
          <a:noFill/>
        </p:spPr>
        <p:txBody>
          <a:bodyPr wrap="square" lIns="68577" tIns="34289" rIns="68577" bIns="34289" rtlCol="0">
            <a:spAutoFit/>
          </a:bodyPr>
          <a:lstStyle/>
          <a:p>
            <a:pPr defTabSz="685800"/>
            <a:r>
              <a:rPr lang="en-US" altLang="zh-CN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8</a:t>
            </a:r>
            <a:r>
              <a:rPr lang="zh-CN" altLang="en-US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个顶点</a:t>
            </a:r>
          </a:p>
        </p:txBody>
      </p:sp>
      <p:sp>
        <p:nvSpPr>
          <p:cNvPr id="51" name="文本框 50"/>
          <p:cNvSpPr txBox="1"/>
          <p:nvPr/>
        </p:nvSpPr>
        <p:spPr>
          <a:xfrm>
            <a:off x="2992906" y="3520425"/>
            <a:ext cx="1343025" cy="346247"/>
          </a:xfrm>
          <a:prstGeom prst="rect">
            <a:avLst/>
          </a:prstGeom>
          <a:noFill/>
        </p:spPr>
        <p:txBody>
          <a:bodyPr wrap="square" lIns="68577" tIns="34289" rIns="68577" bIns="34289" rtlCol="0">
            <a:spAutoFit/>
          </a:bodyPr>
          <a:lstStyle/>
          <a:p>
            <a:pPr defTabSz="685800"/>
            <a:r>
              <a:rPr lang="en-US" altLang="zh-CN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12</a:t>
            </a:r>
            <a:r>
              <a:rPr lang="zh-CN" altLang="en-US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条棱</a:t>
            </a:r>
          </a:p>
        </p:txBody>
      </p:sp>
      <p:sp>
        <p:nvSpPr>
          <p:cNvPr id="52" name="文本框 51"/>
          <p:cNvSpPr txBox="1"/>
          <p:nvPr/>
        </p:nvSpPr>
        <p:spPr>
          <a:xfrm>
            <a:off x="3055296" y="4171440"/>
            <a:ext cx="1380173" cy="346247"/>
          </a:xfrm>
          <a:prstGeom prst="rect">
            <a:avLst/>
          </a:prstGeom>
          <a:noFill/>
        </p:spPr>
        <p:txBody>
          <a:bodyPr wrap="square" lIns="68577" tIns="34289" rIns="68577" bIns="34289" rtlCol="0">
            <a:spAutoFit/>
          </a:bodyPr>
          <a:lstStyle/>
          <a:p>
            <a:pPr defTabSz="685800"/>
            <a:r>
              <a:rPr lang="en-US" altLang="zh-CN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6</a:t>
            </a:r>
            <a:r>
              <a:rPr lang="zh-CN" altLang="en-US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个面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/>
      <p:bldP spid="51" grpId="0"/>
      <p:bldP spid="5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5" y="1"/>
            <a:ext cx="9143999" cy="108000"/>
          </a:xfrm>
          <a:prstGeom prst="rect">
            <a:avLst/>
          </a:prstGeom>
          <a:solidFill>
            <a:srgbClr val="60DA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7" tIns="34289" rIns="68577" bIns="34289" rtlCol="0" anchor="ctr"/>
          <a:lstStyle/>
          <a:p>
            <a:pPr algn="ctr" defTabSz="685800"/>
            <a:endParaRPr lang="zh-CN" altLang="en-US" sz="1400">
              <a:solidFill>
                <a:prstClr val="white"/>
              </a:solidFill>
            </a:endParaRPr>
          </a:p>
        </p:txBody>
      </p:sp>
      <p:sp>
        <p:nvSpPr>
          <p:cNvPr id="3" name="矩形 2"/>
          <p:cNvSpPr/>
          <p:nvPr/>
        </p:nvSpPr>
        <p:spPr>
          <a:xfrm rot="5400000">
            <a:off x="6518250" y="2517752"/>
            <a:ext cx="5143500" cy="108000"/>
          </a:xfrm>
          <a:prstGeom prst="rect">
            <a:avLst/>
          </a:prstGeom>
          <a:solidFill>
            <a:srgbClr val="60DA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7" tIns="34289" rIns="68577" bIns="34289" rtlCol="0" anchor="ctr"/>
          <a:lstStyle/>
          <a:p>
            <a:pPr algn="ctr" defTabSz="685800"/>
            <a:endParaRPr lang="zh-CN" altLang="en-US" sz="1400">
              <a:solidFill>
                <a:prstClr val="white"/>
              </a:solidFill>
            </a:endParaRPr>
          </a:p>
        </p:txBody>
      </p:sp>
      <p:sp>
        <p:nvSpPr>
          <p:cNvPr id="4" name="矩形 3"/>
          <p:cNvSpPr/>
          <p:nvPr/>
        </p:nvSpPr>
        <p:spPr>
          <a:xfrm rot="5400000">
            <a:off x="-2532505" y="2531592"/>
            <a:ext cx="5143501" cy="80325"/>
          </a:xfrm>
          <a:prstGeom prst="rect">
            <a:avLst/>
          </a:prstGeom>
          <a:solidFill>
            <a:srgbClr val="60DA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7" tIns="34289" rIns="68577" bIns="34289" rtlCol="0" anchor="ctr"/>
          <a:lstStyle/>
          <a:p>
            <a:pPr algn="ctr" defTabSz="685800"/>
            <a:endParaRPr lang="zh-CN" altLang="en-US" sz="1400">
              <a:solidFill>
                <a:prstClr val="white"/>
              </a:solidFill>
            </a:endParaRPr>
          </a:p>
        </p:txBody>
      </p:sp>
      <p:sp>
        <p:nvSpPr>
          <p:cNvPr id="5" name="矩形 4"/>
          <p:cNvSpPr/>
          <p:nvPr/>
        </p:nvSpPr>
        <p:spPr>
          <a:xfrm>
            <a:off x="5" y="5049653"/>
            <a:ext cx="9143999" cy="108000"/>
          </a:xfrm>
          <a:prstGeom prst="rect">
            <a:avLst/>
          </a:prstGeom>
          <a:solidFill>
            <a:srgbClr val="60DA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7" tIns="34289" rIns="68577" bIns="34289" rtlCol="0" anchor="ctr"/>
          <a:lstStyle/>
          <a:p>
            <a:pPr algn="ctr" defTabSz="685800"/>
            <a:endParaRPr lang="zh-CN" altLang="en-US" sz="1400">
              <a:solidFill>
                <a:prstClr val="white"/>
              </a:solidFill>
            </a:endParaRPr>
          </a:p>
        </p:txBody>
      </p:sp>
      <p:pic>
        <p:nvPicPr>
          <p:cNvPr id="1029" name="Picture 5" descr="C:\Users\lianxiang\Desktop\解读做ppt图标\问题导入1.tif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E"/>
              </a:clrFrom>
              <a:clrTo>
                <a:srgbClr val="FFFF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7702" y="328914"/>
            <a:ext cx="1664271" cy="416068"/>
          </a:xfrm>
          <a:prstGeom prst="rect">
            <a:avLst/>
          </a:prstGeom>
          <a:noFill/>
        </p:spPr>
      </p:pic>
      <p:sp>
        <p:nvSpPr>
          <p:cNvPr id="100" name="文本框 99"/>
          <p:cNvSpPr txBox="1"/>
          <p:nvPr/>
        </p:nvSpPr>
        <p:spPr>
          <a:xfrm>
            <a:off x="1014889" y="872491"/>
            <a:ext cx="6877526" cy="1177243"/>
          </a:xfrm>
          <a:prstGeom prst="rect">
            <a:avLst/>
          </a:prstGeom>
          <a:noFill/>
          <a:ln w="9525">
            <a:noFill/>
          </a:ln>
        </p:spPr>
        <p:txBody>
          <a:bodyPr wrap="square" lIns="68577" tIns="34289" rIns="68577" bIns="34289">
            <a:spAutoFit/>
          </a:bodyPr>
          <a:lstStyle/>
          <a:p>
            <a:pPr defTabSz="685800"/>
            <a:r>
              <a:rPr lang="zh-CN" altLang="en-US" sz="24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方正宋三_GBK" charset="0"/>
              </a:rPr>
              <a:t>把一个长方体纸盒剪开</a:t>
            </a:r>
            <a:r>
              <a:rPr lang="en-US" altLang="zh-CN" sz="24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方正宋三_GBK" charset="0"/>
              </a:rPr>
              <a:t>,</a:t>
            </a:r>
            <a:r>
              <a:rPr lang="zh-CN" altLang="en-US" sz="24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方正宋三_GBK" charset="0"/>
              </a:rPr>
              <a:t>使它铺成一个平面。把你剪开的平面图展示一下。观察自己剪的展开图</a:t>
            </a:r>
            <a:r>
              <a:rPr lang="en-US" altLang="zh-CN" sz="24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方正宋三_GBK" charset="0"/>
              </a:rPr>
              <a:t>,</a:t>
            </a:r>
            <a:r>
              <a:rPr lang="zh-CN" altLang="en-US" sz="24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方正宋三_GBK" charset="0"/>
              </a:rPr>
              <a:t>说一说哪两个面是相对的</a:t>
            </a:r>
            <a:r>
              <a:rPr lang="en-US" altLang="zh-CN" sz="24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方正宋三_GBK" charset="0"/>
              </a:rPr>
              <a:t>,</a:t>
            </a:r>
            <a:r>
              <a:rPr lang="zh-CN" altLang="en-US" sz="24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方正宋三_GBK" charset="0"/>
              </a:rPr>
              <a:t>用不同的符号表示出来。</a:t>
            </a:r>
          </a:p>
        </p:txBody>
      </p:sp>
      <p:pic>
        <p:nvPicPr>
          <p:cNvPr id="752" name="图33.jpg" descr="id:2147505475;FounderCES"/>
          <p:cNvPicPr>
            <a:picLocks noChangeAspect="1"/>
          </p:cNvPicPr>
          <p:nvPr/>
        </p:nvPicPr>
        <p:blipFill>
          <a:blip r:embed="rId3" cstate="email">
            <a:clrChange>
              <a:clrFrom>
                <a:srgbClr val="FFFFFF">
                  <a:alpha val="100000"/>
                </a:srgbClr>
              </a:clrFrom>
              <a:clrTo>
                <a:srgbClr val="FFFFFF">
                  <a:alpha val="100000"/>
                  <a:alpha val="0"/>
                </a:srgbClr>
              </a:clrTo>
            </a:clrChange>
          </a:blip>
          <a:srcRect/>
          <a:stretch>
            <a:fillRect/>
          </a:stretch>
        </p:blipFill>
        <p:spPr>
          <a:xfrm>
            <a:off x="1436370" y="2727487"/>
            <a:ext cx="4549140" cy="1453991"/>
          </a:xfrm>
          <a:prstGeom prst="rect">
            <a:avLst/>
          </a:prstGeom>
        </p:spPr>
      </p:pic>
      <p:grpSp>
        <p:nvGrpSpPr>
          <p:cNvPr id="8" name="组合 7"/>
          <p:cNvGrpSpPr/>
          <p:nvPr/>
        </p:nvGrpSpPr>
        <p:grpSpPr>
          <a:xfrm>
            <a:off x="6269834" y="3085154"/>
            <a:ext cx="2645569" cy="440055"/>
            <a:chOff x="12793" y="4942"/>
            <a:chExt cx="5555" cy="924"/>
          </a:xfrm>
        </p:grpSpPr>
        <p:sp>
          <p:nvSpPr>
            <p:cNvPr id="38" name="圆角矩形标注 37"/>
            <p:cNvSpPr/>
            <p:nvPr/>
          </p:nvSpPr>
          <p:spPr>
            <a:xfrm>
              <a:off x="12817" y="4942"/>
              <a:ext cx="4958" cy="917"/>
            </a:xfrm>
            <a:prstGeom prst="wedgeRoundRectCallout">
              <a:avLst>
                <a:gd name="adj1" fmla="val 19302"/>
                <a:gd name="adj2" fmla="val 79552"/>
                <a:gd name="adj3" fmla="val 16667"/>
              </a:avLst>
            </a:prstGeom>
            <a:solidFill>
              <a:srgbClr val="FFFFE6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800"/>
              <a:endParaRPr lang="zh-CN" altLang="en-US" sz="1400">
                <a:solidFill>
                  <a:prstClr val="white"/>
                </a:solidFill>
              </a:endParaRPr>
            </a:p>
          </p:txBody>
        </p:sp>
        <p:sp>
          <p:nvSpPr>
            <p:cNvPr id="30" name="文本框 29"/>
            <p:cNvSpPr txBox="1"/>
            <p:nvPr/>
          </p:nvSpPr>
          <p:spPr>
            <a:xfrm>
              <a:off x="12793" y="4994"/>
              <a:ext cx="5555" cy="87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685800"/>
              <a:r>
                <a:rPr lang="zh-CN" altLang="en-US" sz="2100" dirty="0">
                  <a:solidFill>
                    <a:prstClr val="black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小心，不要剪散了！</a:t>
              </a:r>
            </a:p>
          </p:txBody>
        </p:sp>
      </p:grpSp>
      <p:grpSp>
        <p:nvGrpSpPr>
          <p:cNvPr id="10" name="组合 9"/>
          <p:cNvGrpSpPr/>
          <p:nvPr/>
        </p:nvGrpSpPr>
        <p:grpSpPr>
          <a:xfrm>
            <a:off x="7263766" y="3721417"/>
            <a:ext cx="959168" cy="1157288"/>
            <a:chOff x="15252" y="7814"/>
            <a:chExt cx="2014" cy="2430"/>
          </a:xfrm>
        </p:grpSpPr>
        <p:pic>
          <p:nvPicPr>
            <p:cNvPr id="6" name="图33.jpg" descr="id:2147505475;FounderCES"/>
            <p:cNvPicPr>
              <a:picLocks noChangeAspect="1"/>
            </p:cNvPicPr>
            <p:nvPr/>
          </p:nvPicPr>
          <p:blipFill>
            <a:blip r:embed="rId4" cstate="email">
              <a:clrChange>
                <a:clrFrom>
                  <a:srgbClr val="FFFFFF">
                    <a:alpha val="100000"/>
                  </a:srgbClr>
                </a:clrFrom>
                <a:clrTo>
                  <a:srgbClr val="FFFFFF">
                    <a:alpha val="100000"/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>
            <a:xfrm>
              <a:off x="15590" y="7814"/>
              <a:ext cx="1676" cy="2430"/>
            </a:xfrm>
            <a:prstGeom prst="rect">
              <a:avLst/>
            </a:prstGeom>
          </p:spPr>
        </p:pic>
        <p:sp>
          <p:nvSpPr>
            <p:cNvPr id="9" name="矩形 8"/>
            <p:cNvSpPr/>
            <p:nvPr/>
          </p:nvSpPr>
          <p:spPr>
            <a:xfrm>
              <a:off x="15252" y="8111"/>
              <a:ext cx="693" cy="669"/>
            </a:xfrm>
            <a:prstGeom prst="rect">
              <a:avLst/>
            </a:prstGeom>
            <a:solidFill>
              <a:srgbClr val="FFFFE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800"/>
              <a:endParaRPr lang="zh-CN" altLang="en-US" sz="1400">
                <a:solidFill>
                  <a:prstClr val="white"/>
                </a:solidFill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7" descr="C:\Users\lianxiang\Desktop\解读做ppt图标\过程解读.tif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E"/>
              </a:clrFrom>
              <a:clrTo>
                <a:srgbClr val="FFFF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0249" y="334704"/>
            <a:ext cx="1421566" cy="416068"/>
          </a:xfrm>
          <a:prstGeom prst="rect">
            <a:avLst/>
          </a:prstGeom>
          <a:noFill/>
        </p:spPr>
      </p:pic>
      <p:sp>
        <p:nvSpPr>
          <p:cNvPr id="2" name="矩形 1"/>
          <p:cNvSpPr/>
          <p:nvPr/>
        </p:nvSpPr>
        <p:spPr>
          <a:xfrm>
            <a:off x="5" y="1"/>
            <a:ext cx="9143999" cy="108000"/>
          </a:xfrm>
          <a:prstGeom prst="rect">
            <a:avLst/>
          </a:prstGeom>
          <a:solidFill>
            <a:srgbClr val="60DA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7" tIns="34289" rIns="68577" bIns="34289" rtlCol="0" anchor="ctr"/>
          <a:lstStyle/>
          <a:p>
            <a:pPr algn="ctr" defTabSz="685800"/>
            <a:endParaRPr lang="zh-CN" altLang="en-US" sz="1400">
              <a:solidFill>
                <a:prstClr val="white"/>
              </a:solidFill>
            </a:endParaRPr>
          </a:p>
        </p:txBody>
      </p:sp>
      <p:sp>
        <p:nvSpPr>
          <p:cNvPr id="4" name="矩形 3"/>
          <p:cNvSpPr/>
          <p:nvPr/>
        </p:nvSpPr>
        <p:spPr>
          <a:xfrm rot="5400000">
            <a:off x="6518250" y="2517752"/>
            <a:ext cx="5143500" cy="108000"/>
          </a:xfrm>
          <a:prstGeom prst="rect">
            <a:avLst/>
          </a:prstGeom>
          <a:solidFill>
            <a:srgbClr val="60DA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7" tIns="34289" rIns="68577" bIns="34289" rtlCol="0" anchor="ctr"/>
          <a:lstStyle/>
          <a:p>
            <a:pPr algn="ctr" defTabSz="685800"/>
            <a:endParaRPr lang="zh-CN" altLang="en-US" sz="1400">
              <a:solidFill>
                <a:prstClr val="white"/>
              </a:solidFill>
            </a:endParaRPr>
          </a:p>
        </p:txBody>
      </p:sp>
      <p:sp>
        <p:nvSpPr>
          <p:cNvPr id="5" name="矩形 4"/>
          <p:cNvSpPr/>
          <p:nvPr/>
        </p:nvSpPr>
        <p:spPr>
          <a:xfrm rot="5400000">
            <a:off x="-2532505" y="2531592"/>
            <a:ext cx="5143501" cy="80325"/>
          </a:xfrm>
          <a:prstGeom prst="rect">
            <a:avLst/>
          </a:prstGeom>
          <a:solidFill>
            <a:srgbClr val="60DA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7" tIns="34289" rIns="68577" bIns="34289" rtlCol="0" anchor="ctr"/>
          <a:lstStyle/>
          <a:p>
            <a:pPr algn="ctr" defTabSz="685800"/>
            <a:endParaRPr lang="zh-CN" altLang="en-US" sz="1400">
              <a:solidFill>
                <a:prstClr val="white"/>
              </a:solidFill>
            </a:endParaRPr>
          </a:p>
        </p:txBody>
      </p:sp>
      <p:sp>
        <p:nvSpPr>
          <p:cNvPr id="6" name="矩形 5"/>
          <p:cNvSpPr/>
          <p:nvPr/>
        </p:nvSpPr>
        <p:spPr>
          <a:xfrm>
            <a:off x="5" y="5049653"/>
            <a:ext cx="9143999" cy="108000"/>
          </a:xfrm>
          <a:prstGeom prst="rect">
            <a:avLst/>
          </a:prstGeom>
          <a:solidFill>
            <a:srgbClr val="60DA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7" tIns="34289" rIns="68577" bIns="34289" rtlCol="0" anchor="ctr"/>
          <a:lstStyle/>
          <a:p>
            <a:pPr algn="ctr" defTabSz="685800"/>
            <a:endParaRPr lang="zh-CN" altLang="en-US" sz="1400">
              <a:solidFill>
                <a:prstClr val="white"/>
              </a:solidFill>
            </a:endParaRPr>
          </a:p>
        </p:txBody>
      </p:sp>
      <p:sp>
        <p:nvSpPr>
          <p:cNvPr id="100" name="文本框 99"/>
          <p:cNvSpPr txBox="1"/>
          <p:nvPr/>
        </p:nvSpPr>
        <p:spPr>
          <a:xfrm>
            <a:off x="1936435" y="751048"/>
            <a:ext cx="5591175" cy="807911"/>
          </a:xfrm>
          <a:prstGeom prst="rect">
            <a:avLst/>
          </a:prstGeom>
          <a:noFill/>
          <a:ln w="9525">
            <a:noFill/>
          </a:ln>
        </p:spPr>
        <p:txBody>
          <a:bodyPr wrap="square" lIns="68577" tIns="34289" rIns="68577" bIns="34289">
            <a:spAutoFit/>
          </a:bodyPr>
          <a:lstStyle/>
          <a:p>
            <a:pPr defTabSz="685800"/>
            <a:r>
              <a:rPr lang="zh-CN" altLang="en-US" sz="24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方正宋三_GBK" charset="0"/>
              </a:rPr>
              <a:t>沿着长方体不同的棱剪开</a:t>
            </a:r>
            <a:r>
              <a:rPr lang="en-US" altLang="zh-CN" sz="24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方正宋三_GBK" charset="0"/>
              </a:rPr>
              <a:t>,</a:t>
            </a:r>
            <a:r>
              <a:rPr lang="zh-CN" altLang="en-US" sz="24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方正宋三_GBK" charset="0"/>
              </a:rPr>
              <a:t>可以得到不同形状的展开图</a:t>
            </a:r>
            <a:r>
              <a:rPr lang="en-US" altLang="zh-CN" sz="24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方正宋三_GBK" charset="0"/>
              </a:rPr>
              <a:t>,</a:t>
            </a:r>
            <a:r>
              <a:rPr lang="zh-CN" altLang="en-US" sz="24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方正宋三_GBK" charset="0"/>
              </a:rPr>
              <a:t>下面是几个展开图的形状。</a:t>
            </a:r>
          </a:p>
        </p:txBody>
      </p:sp>
      <p:pic>
        <p:nvPicPr>
          <p:cNvPr id="757" name="图34.jpg" descr="id:2147505506;FounderCES"/>
          <p:cNvPicPr>
            <a:picLocks noChangeAspect="1"/>
          </p:cNvPicPr>
          <p:nvPr/>
        </p:nvPicPr>
        <p:blipFill>
          <a:blip r:embed="rId3" cstate="email">
            <a:clrChange>
              <a:clrFrom>
                <a:srgbClr val="FFFFFF">
                  <a:alpha val="100000"/>
                </a:srgbClr>
              </a:clrFrom>
              <a:clrTo>
                <a:srgbClr val="FFFFFF">
                  <a:alpha val="100000"/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595438" y="2162176"/>
            <a:ext cx="5932170" cy="211264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5" y="1"/>
            <a:ext cx="9143999" cy="108000"/>
          </a:xfrm>
          <a:prstGeom prst="rect">
            <a:avLst/>
          </a:prstGeom>
          <a:solidFill>
            <a:srgbClr val="60DA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7" tIns="34289" rIns="68577" bIns="34289" rtlCol="0" anchor="ctr"/>
          <a:lstStyle/>
          <a:p>
            <a:pPr algn="ctr" defTabSz="685800"/>
            <a:endParaRPr lang="zh-CN" altLang="en-US" sz="1400">
              <a:solidFill>
                <a:prstClr val="white"/>
              </a:solidFill>
            </a:endParaRPr>
          </a:p>
        </p:txBody>
      </p:sp>
      <p:sp>
        <p:nvSpPr>
          <p:cNvPr id="3" name="矩形 2"/>
          <p:cNvSpPr/>
          <p:nvPr/>
        </p:nvSpPr>
        <p:spPr>
          <a:xfrm rot="5400000">
            <a:off x="6518250" y="2517752"/>
            <a:ext cx="5143500" cy="108000"/>
          </a:xfrm>
          <a:prstGeom prst="rect">
            <a:avLst/>
          </a:prstGeom>
          <a:solidFill>
            <a:srgbClr val="60DA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7" tIns="34289" rIns="68577" bIns="34289" rtlCol="0" anchor="ctr"/>
          <a:lstStyle/>
          <a:p>
            <a:pPr algn="ctr" defTabSz="685800"/>
            <a:endParaRPr lang="zh-CN" altLang="en-US" sz="1400">
              <a:solidFill>
                <a:prstClr val="white"/>
              </a:solidFill>
            </a:endParaRPr>
          </a:p>
        </p:txBody>
      </p:sp>
      <p:sp>
        <p:nvSpPr>
          <p:cNvPr id="4" name="矩形 3"/>
          <p:cNvSpPr/>
          <p:nvPr/>
        </p:nvSpPr>
        <p:spPr>
          <a:xfrm rot="5400000">
            <a:off x="-2532505" y="2531592"/>
            <a:ext cx="5143501" cy="80325"/>
          </a:xfrm>
          <a:prstGeom prst="rect">
            <a:avLst/>
          </a:prstGeom>
          <a:solidFill>
            <a:srgbClr val="60DA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7" tIns="34289" rIns="68577" bIns="34289" rtlCol="0" anchor="ctr"/>
          <a:lstStyle/>
          <a:p>
            <a:pPr algn="ctr" defTabSz="685800"/>
            <a:endParaRPr lang="zh-CN" altLang="en-US" sz="1400">
              <a:solidFill>
                <a:prstClr val="white"/>
              </a:solidFill>
            </a:endParaRPr>
          </a:p>
        </p:txBody>
      </p:sp>
      <p:sp>
        <p:nvSpPr>
          <p:cNvPr id="5" name="矩形 4"/>
          <p:cNvSpPr/>
          <p:nvPr/>
        </p:nvSpPr>
        <p:spPr>
          <a:xfrm>
            <a:off x="5" y="5049653"/>
            <a:ext cx="9143999" cy="108000"/>
          </a:xfrm>
          <a:prstGeom prst="rect">
            <a:avLst/>
          </a:prstGeom>
          <a:solidFill>
            <a:srgbClr val="60DA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7" tIns="34289" rIns="68577" bIns="34289" rtlCol="0" anchor="ctr"/>
          <a:lstStyle/>
          <a:p>
            <a:pPr algn="ctr" defTabSz="685800"/>
            <a:endParaRPr lang="zh-CN" altLang="en-US" sz="1400">
              <a:solidFill>
                <a:prstClr val="white"/>
              </a:solidFill>
            </a:endParaRPr>
          </a:p>
        </p:txBody>
      </p:sp>
      <p:sp>
        <p:nvSpPr>
          <p:cNvPr id="100" name="文本框 99"/>
          <p:cNvSpPr txBox="1"/>
          <p:nvPr/>
        </p:nvSpPr>
        <p:spPr>
          <a:xfrm>
            <a:off x="729619" y="326233"/>
            <a:ext cx="6619399" cy="807911"/>
          </a:xfrm>
          <a:prstGeom prst="rect">
            <a:avLst/>
          </a:prstGeom>
          <a:noFill/>
          <a:ln w="9525">
            <a:noFill/>
          </a:ln>
        </p:spPr>
        <p:txBody>
          <a:bodyPr wrap="square" lIns="68577" tIns="34289" rIns="68577" bIns="34289">
            <a:spAutoFit/>
          </a:bodyPr>
          <a:lstStyle/>
          <a:p>
            <a:pPr defTabSz="685800"/>
            <a:r>
              <a:rPr lang="en-US" altLang="zh-CN" sz="24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楷体" panose="02010609060101010101" pitchFamily="49" charset="-122"/>
                <a:sym typeface="+mn-ea"/>
              </a:rPr>
              <a:t>      </a:t>
            </a:r>
            <a:r>
              <a:rPr lang="zh-CN" altLang="en-US" sz="24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楷体" panose="02010609060101010101" pitchFamily="49" charset="-122"/>
                <a:sym typeface="+mn-ea"/>
              </a:rPr>
              <a:t>观察自己剪的展开图，看看哪两个面是相对的？如何找到相对的面？</a:t>
            </a:r>
            <a:endParaRPr lang="zh-CN" altLang="en-US" sz="240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方正宋三_GBK" charset="0"/>
            </a:endParaRPr>
          </a:p>
        </p:txBody>
      </p:sp>
      <p:pic>
        <p:nvPicPr>
          <p:cNvPr id="86019" name="Picture 4"/>
          <p:cNvPicPr>
            <a:picLocks noChangeAspect="1"/>
          </p:cNvPicPr>
          <p:nvPr/>
        </p:nvPicPr>
        <p:blipFill>
          <a:blip r:embed="rId2" cstate="email">
            <a:clrChange>
              <a:clrFrom>
                <a:srgbClr val="FEFEFE">
                  <a:alpha val="100000"/>
                </a:srgbClr>
              </a:clrFrom>
              <a:clrTo>
                <a:srgbClr val="FEFEFE">
                  <a:alpha val="100000"/>
                  <a:alpha val="0"/>
                </a:srgbClr>
              </a:clrTo>
            </a:clrChange>
          </a:blip>
          <a:srcRect/>
          <a:stretch>
            <a:fillRect/>
          </a:stretch>
        </p:blipFill>
        <p:spPr>
          <a:xfrm>
            <a:off x="867728" y="1575913"/>
            <a:ext cx="3500914" cy="2959418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2" name="流程图: 合并 11"/>
          <p:cNvSpPr/>
          <p:nvPr/>
        </p:nvSpPr>
        <p:spPr>
          <a:xfrm>
            <a:off x="1376365" y="1823087"/>
            <a:ext cx="424815" cy="295275"/>
          </a:xfrm>
          <a:prstGeom prst="flowChartMerge">
            <a:avLst/>
          </a:prstGeom>
          <a:solidFill>
            <a:srgbClr val="FFFFE6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7" tIns="34289" rIns="68577" bIns="34289" rtlCol="0" anchor="ctr"/>
          <a:lstStyle/>
          <a:p>
            <a:pPr algn="ctr" defTabSz="685800"/>
            <a:endParaRPr lang="zh-CN" altLang="en-US" sz="1400">
              <a:solidFill>
                <a:prstClr val="white"/>
              </a:solidFill>
            </a:endParaRPr>
          </a:p>
        </p:txBody>
      </p:sp>
      <p:sp>
        <p:nvSpPr>
          <p:cNvPr id="13" name="流程图: 合并 12"/>
          <p:cNvSpPr/>
          <p:nvPr/>
        </p:nvSpPr>
        <p:spPr>
          <a:xfrm>
            <a:off x="2933704" y="4005740"/>
            <a:ext cx="424815" cy="295275"/>
          </a:xfrm>
          <a:prstGeom prst="flowChartMerge">
            <a:avLst/>
          </a:prstGeom>
          <a:solidFill>
            <a:srgbClr val="FFFFE6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7" tIns="34289" rIns="68577" bIns="34289" rtlCol="0" anchor="ctr"/>
          <a:lstStyle/>
          <a:p>
            <a:pPr algn="ctr" defTabSz="685800"/>
            <a:endParaRPr lang="zh-CN" altLang="en-US" sz="1400">
              <a:solidFill>
                <a:prstClr val="white"/>
              </a:solidFill>
            </a:endParaRPr>
          </a:p>
        </p:txBody>
      </p:sp>
      <p:sp>
        <p:nvSpPr>
          <p:cNvPr id="14" name="椭圆 13"/>
          <p:cNvSpPr/>
          <p:nvPr/>
        </p:nvSpPr>
        <p:spPr>
          <a:xfrm>
            <a:off x="1412082" y="2872740"/>
            <a:ext cx="353854" cy="365760"/>
          </a:xfrm>
          <a:prstGeom prst="ellipse">
            <a:avLst/>
          </a:prstGeom>
          <a:solidFill>
            <a:srgbClr val="FFFFE6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7" tIns="34289" rIns="68577" bIns="34289" rtlCol="0" anchor="ctr"/>
          <a:lstStyle/>
          <a:p>
            <a:pPr algn="ctr" defTabSz="685800"/>
            <a:endParaRPr lang="zh-CN" altLang="en-US" sz="1400">
              <a:solidFill>
                <a:prstClr val="white"/>
              </a:solidFill>
            </a:endParaRPr>
          </a:p>
        </p:txBody>
      </p:sp>
      <p:sp>
        <p:nvSpPr>
          <p:cNvPr id="15" name="椭圆 14"/>
          <p:cNvSpPr/>
          <p:nvPr/>
        </p:nvSpPr>
        <p:spPr>
          <a:xfrm>
            <a:off x="3004662" y="2872740"/>
            <a:ext cx="353854" cy="365760"/>
          </a:xfrm>
          <a:prstGeom prst="ellipse">
            <a:avLst/>
          </a:prstGeom>
          <a:solidFill>
            <a:srgbClr val="FFFFE6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7" tIns="34289" rIns="68577" bIns="34289" rtlCol="0" anchor="ctr"/>
          <a:lstStyle/>
          <a:p>
            <a:pPr algn="ctr" defTabSz="685800"/>
            <a:endParaRPr lang="zh-CN" altLang="en-US" sz="1400">
              <a:solidFill>
                <a:prstClr val="white"/>
              </a:solidFill>
            </a:endParaRPr>
          </a:p>
        </p:txBody>
      </p:sp>
      <p:sp>
        <p:nvSpPr>
          <p:cNvPr id="19" name="乘号 18"/>
          <p:cNvSpPr/>
          <p:nvPr/>
        </p:nvSpPr>
        <p:spPr>
          <a:xfrm>
            <a:off x="2202180" y="2748915"/>
            <a:ext cx="365760" cy="613410"/>
          </a:xfrm>
          <a:prstGeom prst="mathMultiply">
            <a:avLst/>
          </a:prstGeom>
          <a:solidFill>
            <a:srgbClr val="FFFFE6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7" tIns="34289" rIns="68577" bIns="34289" rtlCol="0" anchor="ctr"/>
          <a:lstStyle/>
          <a:p>
            <a:pPr algn="ctr" defTabSz="685800"/>
            <a:endParaRPr lang="zh-CN" altLang="en-US" sz="1400">
              <a:solidFill>
                <a:prstClr val="white"/>
              </a:solidFill>
            </a:endParaRPr>
          </a:p>
        </p:txBody>
      </p:sp>
      <p:sp>
        <p:nvSpPr>
          <p:cNvPr id="20" name="乘号 19"/>
          <p:cNvSpPr/>
          <p:nvPr/>
        </p:nvSpPr>
        <p:spPr>
          <a:xfrm>
            <a:off x="3748088" y="2748915"/>
            <a:ext cx="365760" cy="613410"/>
          </a:xfrm>
          <a:prstGeom prst="mathMultiply">
            <a:avLst/>
          </a:prstGeom>
          <a:solidFill>
            <a:srgbClr val="FFFFE6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7" tIns="34289" rIns="68577" bIns="34289" rtlCol="0" anchor="ctr"/>
          <a:lstStyle/>
          <a:p>
            <a:pPr algn="ctr" defTabSz="685800"/>
            <a:endParaRPr lang="zh-CN" altLang="en-US" sz="1400">
              <a:solidFill>
                <a:prstClr val="white"/>
              </a:solidFill>
            </a:endParaRPr>
          </a:p>
        </p:txBody>
      </p:sp>
      <p:grpSp>
        <p:nvGrpSpPr>
          <p:cNvPr id="23" name="组合 22"/>
          <p:cNvGrpSpPr/>
          <p:nvPr/>
        </p:nvGrpSpPr>
        <p:grpSpPr>
          <a:xfrm>
            <a:off x="5014438" y="1970250"/>
            <a:ext cx="3649028" cy="2354581"/>
            <a:chOff x="10047" y="5286"/>
            <a:chExt cx="7662" cy="4944"/>
          </a:xfrm>
        </p:grpSpPr>
        <p:sp>
          <p:nvSpPr>
            <p:cNvPr id="21" name="缺角矩形 20"/>
            <p:cNvSpPr/>
            <p:nvPr/>
          </p:nvSpPr>
          <p:spPr>
            <a:xfrm>
              <a:off x="10047" y="5286"/>
              <a:ext cx="7662" cy="4857"/>
            </a:xfrm>
            <a:prstGeom prst="plaque">
              <a:avLst/>
            </a:prstGeom>
            <a:solidFill>
              <a:srgbClr val="FFFFE6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800"/>
              <a:endParaRPr lang="zh-CN" altLang="en-US" sz="1400">
                <a:solidFill>
                  <a:prstClr val="white"/>
                </a:solidFill>
              </a:endParaRPr>
            </a:p>
          </p:txBody>
        </p:sp>
        <p:sp>
          <p:nvSpPr>
            <p:cNvPr id="22" name="文本框 21"/>
            <p:cNvSpPr txBox="1"/>
            <p:nvPr/>
          </p:nvSpPr>
          <p:spPr>
            <a:xfrm>
              <a:off x="10704" y="5286"/>
              <a:ext cx="6933" cy="49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685800"/>
              <a:r>
                <a:rPr lang="zh-CN" altLang="en-US" sz="2100" dirty="0">
                  <a:solidFill>
                    <a:prstClr val="black"/>
                  </a:solidFill>
                  <a:latin typeface="楷体" panose="02010609060101010101" pitchFamily="49" charset="-122"/>
                  <a:ea typeface="楷体" panose="02010609060101010101" pitchFamily="49" charset="-122"/>
                  <a:cs typeface="楷体" panose="02010609060101010101" pitchFamily="49" charset="-122"/>
                </a:rPr>
                <a:t>找相对的面的方法有很多种。如:①长方体相对的面完全相同,只要这两个面完全相同,且不相邻它们就是相对的面。</a:t>
              </a:r>
            </a:p>
            <a:p>
              <a:pPr defTabSz="685800"/>
              <a:r>
                <a:rPr lang="zh-CN" altLang="en-US" sz="2100" dirty="0">
                  <a:solidFill>
                    <a:prstClr val="black"/>
                  </a:solidFill>
                  <a:latin typeface="楷体" panose="02010609060101010101" pitchFamily="49" charset="-122"/>
                  <a:ea typeface="楷体" panose="02010609060101010101" pitchFamily="49" charset="-122"/>
                  <a:cs typeface="楷体" panose="02010609060101010101" pitchFamily="49" charset="-122"/>
                </a:rPr>
                <a:t>②把展开图再折成长方体,找到相对的面。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60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60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60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bldLvl="0" animBg="1"/>
      <p:bldP spid="13" grpId="0" bldLvl="0" animBg="1"/>
      <p:bldP spid="14" grpId="0" bldLvl="0" animBg="1"/>
      <p:bldP spid="15" grpId="0" bldLvl="0" animBg="1"/>
      <p:bldP spid="19" grpId="0" bldLvl="0" animBg="1"/>
      <p:bldP spid="20" grpId="0" bldLvl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98612" y="288607"/>
            <a:ext cx="1903095" cy="731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矩形 1"/>
          <p:cNvSpPr/>
          <p:nvPr/>
        </p:nvSpPr>
        <p:spPr>
          <a:xfrm>
            <a:off x="5" y="1"/>
            <a:ext cx="9143999" cy="108000"/>
          </a:xfrm>
          <a:prstGeom prst="rect">
            <a:avLst/>
          </a:prstGeom>
          <a:solidFill>
            <a:srgbClr val="60DA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7" tIns="34289" rIns="68577" bIns="34289" rtlCol="0" anchor="ctr"/>
          <a:lstStyle/>
          <a:p>
            <a:pPr algn="ctr" defTabSz="685800"/>
            <a:endParaRPr lang="zh-CN" altLang="en-US" sz="1400">
              <a:solidFill>
                <a:prstClr val="white"/>
              </a:solidFill>
            </a:endParaRPr>
          </a:p>
        </p:txBody>
      </p:sp>
      <p:sp>
        <p:nvSpPr>
          <p:cNvPr id="3" name="矩形 2"/>
          <p:cNvSpPr/>
          <p:nvPr/>
        </p:nvSpPr>
        <p:spPr>
          <a:xfrm rot="5400000">
            <a:off x="6518250" y="2517752"/>
            <a:ext cx="5143500" cy="108000"/>
          </a:xfrm>
          <a:prstGeom prst="rect">
            <a:avLst/>
          </a:prstGeom>
          <a:solidFill>
            <a:srgbClr val="60DA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7" tIns="34289" rIns="68577" bIns="34289" rtlCol="0" anchor="ctr"/>
          <a:lstStyle/>
          <a:p>
            <a:pPr algn="ctr" defTabSz="685800"/>
            <a:endParaRPr lang="zh-CN" altLang="en-US" sz="1400">
              <a:solidFill>
                <a:prstClr val="white"/>
              </a:solidFill>
            </a:endParaRPr>
          </a:p>
        </p:txBody>
      </p:sp>
      <p:sp>
        <p:nvSpPr>
          <p:cNvPr id="4" name="矩形 3"/>
          <p:cNvSpPr/>
          <p:nvPr/>
        </p:nvSpPr>
        <p:spPr>
          <a:xfrm rot="5400000">
            <a:off x="-2532505" y="2531592"/>
            <a:ext cx="5143501" cy="80325"/>
          </a:xfrm>
          <a:prstGeom prst="rect">
            <a:avLst/>
          </a:prstGeom>
          <a:solidFill>
            <a:srgbClr val="60DA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7" tIns="34289" rIns="68577" bIns="34289" rtlCol="0" anchor="ctr"/>
          <a:lstStyle/>
          <a:p>
            <a:pPr algn="ctr" defTabSz="685800"/>
            <a:endParaRPr lang="zh-CN" altLang="en-US" sz="1400">
              <a:solidFill>
                <a:prstClr val="white"/>
              </a:solidFill>
            </a:endParaRPr>
          </a:p>
        </p:txBody>
      </p:sp>
      <p:sp>
        <p:nvSpPr>
          <p:cNvPr id="5" name="矩形 4"/>
          <p:cNvSpPr/>
          <p:nvPr/>
        </p:nvSpPr>
        <p:spPr>
          <a:xfrm>
            <a:off x="5" y="5049653"/>
            <a:ext cx="9143999" cy="108000"/>
          </a:xfrm>
          <a:prstGeom prst="rect">
            <a:avLst/>
          </a:prstGeom>
          <a:solidFill>
            <a:srgbClr val="60DA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7" tIns="34289" rIns="68577" bIns="34289" rtlCol="0" anchor="ctr"/>
          <a:lstStyle/>
          <a:p>
            <a:pPr algn="ctr" defTabSz="685800"/>
            <a:endParaRPr lang="zh-CN" altLang="en-US" sz="1400">
              <a:solidFill>
                <a:prstClr val="white"/>
              </a:solidFill>
            </a:endParaRPr>
          </a:p>
        </p:txBody>
      </p:sp>
      <p:sp>
        <p:nvSpPr>
          <p:cNvPr id="100" name="文本框 99"/>
          <p:cNvSpPr txBox="1"/>
          <p:nvPr/>
        </p:nvSpPr>
        <p:spPr>
          <a:xfrm>
            <a:off x="1646872" y="1652590"/>
            <a:ext cx="6121718" cy="807911"/>
          </a:xfrm>
          <a:prstGeom prst="rect">
            <a:avLst/>
          </a:prstGeom>
          <a:noFill/>
          <a:ln w="9525">
            <a:noFill/>
          </a:ln>
        </p:spPr>
        <p:txBody>
          <a:bodyPr wrap="square" lIns="68577" tIns="34289" rIns="68577" bIns="34289">
            <a:spAutoFit/>
          </a:bodyPr>
          <a:lstStyle/>
          <a:p>
            <a:pPr defTabSz="685800"/>
            <a:r>
              <a:rPr lang="en-US" altLang="zh-CN" sz="24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      </a:t>
            </a:r>
            <a:r>
              <a:rPr sz="2400" dirty="0" err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长方体沿着不同的棱展开,可以得到不同形状的平面展开图</a:t>
            </a:r>
            <a:r>
              <a:rPr sz="24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。</a:t>
            </a:r>
          </a:p>
        </p:txBody>
      </p:sp>
      <p:pic>
        <p:nvPicPr>
          <p:cNvPr id="753" name="a169.jpg"/>
          <p:cNvPicPr>
            <a:picLocks noChangeAspect="1"/>
          </p:cNvPicPr>
          <p:nvPr/>
        </p:nvPicPr>
        <p:blipFill>
          <a:blip r:embed="rId3" cstate="email">
            <a:clrChange>
              <a:clrFrom>
                <a:srgbClr val="FFFED7">
                  <a:alpha val="100000"/>
                </a:srgbClr>
              </a:clrFrom>
              <a:clrTo>
                <a:srgbClr val="FFFED7">
                  <a:alpha val="100000"/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646877" y="2901795"/>
            <a:ext cx="1979771" cy="1498759"/>
          </a:xfrm>
          <a:prstGeom prst="rect">
            <a:avLst/>
          </a:prstGeom>
        </p:spPr>
      </p:pic>
      <p:grpSp>
        <p:nvGrpSpPr>
          <p:cNvPr id="9" name="组合 8"/>
          <p:cNvGrpSpPr/>
          <p:nvPr/>
        </p:nvGrpSpPr>
        <p:grpSpPr>
          <a:xfrm>
            <a:off x="5211604" y="2680339"/>
            <a:ext cx="2697480" cy="1797367"/>
            <a:chOff x="10794" y="5466"/>
            <a:chExt cx="5664" cy="3774"/>
          </a:xfrm>
        </p:grpSpPr>
        <p:pic>
          <p:nvPicPr>
            <p:cNvPr id="20" name="AutoShape 4"/>
            <p:cNvPicPr>
              <a:picLocks noChangeArrowheads="1"/>
            </p:cNvPicPr>
            <p:nvPr/>
          </p:nvPicPr>
          <p:blipFill>
            <a:blip r:embed="rId4" cstate="email"/>
            <a:srcRect/>
            <a:stretch>
              <a:fillRect/>
            </a:stretch>
          </p:blipFill>
          <p:spPr bwMode="auto">
            <a:xfrm>
              <a:off x="10794" y="5869"/>
              <a:ext cx="5664" cy="33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7" name="组合 6"/>
            <p:cNvGrpSpPr/>
            <p:nvPr/>
          </p:nvGrpSpPr>
          <p:grpSpPr>
            <a:xfrm>
              <a:off x="11262" y="5466"/>
              <a:ext cx="4727" cy="3226"/>
              <a:chOff x="1561448" y="1591051"/>
              <a:chExt cx="2678920" cy="2048655"/>
            </a:xfrm>
          </p:grpSpPr>
          <p:pic>
            <p:nvPicPr>
              <p:cNvPr id="23" name="AutoShape 3"/>
              <p:cNvPicPr>
                <a:picLocks noChangeArrowheads="1"/>
              </p:cNvPicPr>
              <p:nvPr/>
            </p:nvPicPr>
            <p:blipFill>
              <a:blip r:embed="rId5" cstate="email"/>
              <a:srcRect/>
              <a:stretch>
                <a:fillRect/>
              </a:stretch>
            </p:blipFill>
            <p:spPr bwMode="auto">
              <a:xfrm>
                <a:off x="1894684" y="1591051"/>
                <a:ext cx="2103354" cy="9825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8" name="TextBox 22"/>
              <p:cNvSpPr txBox="1">
                <a:spLocks noChangeArrowheads="1"/>
              </p:cNvSpPr>
              <p:nvPr/>
            </p:nvSpPr>
            <p:spPr bwMode="auto">
              <a:xfrm rot="21553635">
                <a:off x="1561448" y="2408623"/>
                <a:ext cx="2678920" cy="1231083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wrap="square">
                <a:spAutoFit/>
              </a:bodyPr>
              <a:lstStyle/>
              <a:p>
                <a:pPr defTabSz="685800" eaLnBrk="0" hangingPunct="0">
                  <a:defRPr/>
                </a:pPr>
                <a:r>
                  <a:rPr b="1" dirty="0">
                    <a:solidFill>
                      <a:prstClr val="black">
                        <a:lumMod val="50000"/>
                      </a:prstClr>
                    </a:solidFill>
                    <a:latin typeface="楷体" panose="02010609060101010101" pitchFamily="49" charset="-122"/>
                    <a:ea typeface="楷体" panose="02010609060101010101" pitchFamily="49" charset="-122"/>
                  </a:rPr>
                  <a:t>长方体的平面展开图,相对的面展开后不相邻,但相等。</a:t>
                </a:r>
              </a:p>
            </p:txBody>
          </p:sp>
          <p:sp>
            <p:nvSpPr>
              <p:cNvPr id="8" name="TextBox 1"/>
              <p:cNvSpPr txBox="1"/>
              <p:nvPr/>
            </p:nvSpPr>
            <p:spPr>
              <a:xfrm>
                <a:off x="2296862" y="1814771"/>
                <a:ext cx="1382881" cy="49247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defTabSz="685800"/>
                <a:r>
                  <a:rPr lang="zh-CN" altLang="en-US" b="1" dirty="0">
                    <a:solidFill>
                      <a:prstClr val="white"/>
                    </a:solidFill>
                    <a:latin typeface="楷体" panose="02010609060101010101" pitchFamily="49" charset="-122"/>
                    <a:ea typeface="楷体" panose="02010609060101010101" pitchFamily="49" charset="-122"/>
                  </a:rPr>
                  <a:t>要点提示</a:t>
                </a:r>
              </a:p>
            </p:txBody>
          </p:sp>
        </p:grp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5" y="1"/>
            <a:ext cx="9143999" cy="108000"/>
          </a:xfrm>
          <a:prstGeom prst="rect">
            <a:avLst/>
          </a:prstGeom>
          <a:solidFill>
            <a:srgbClr val="60DA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7" tIns="34289" rIns="68577" bIns="34289" rtlCol="0" anchor="ctr"/>
          <a:lstStyle/>
          <a:p>
            <a:pPr algn="ctr" defTabSz="685800"/>
            <a:endParaRPr lang="zh-CN" altLang="en-US" sz="1400">
              <a:solidFill>
                <a:prstClr val="white"/>
              </a:solidFill>
            </a:endParaRPr>
          </a:p>
        </p:txBody>
      </p:sp>
      <p:sp>
        <p:nvSpPr>
          <p:cNvPr id="3" name="矩形 2"/>
          <p:cNvSpPr/>
          <p:nvPr/>
        </p:nvSpPr>
        <p:spPr>
          <a:xfrm rot="5400000">
            <a:off x="6518250" y="2517752"/>
            <a:ext cx="5143500" cy="108000"/>
          </a:xfrm>
          <a:prstGeom prst="rect">
            <a:avLst/>
          </a:prstGeom>
          <a:solidFill>
            <a:srgbClr val="60DA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7" tIns="34289" rIns="68577" bIns="34289" rtlCol="0" anchor="ctr"/>
          <a:lstStyle/>
          <a:p>
            <a:pPr algn="ctr" defTabSz="685800"/>
            <a:endParaRPr lang="zh-CN" altLang="en-US" sz="1400">
              <a:solidFill>
                <a:prstClr val="white"/>
              </a:solidFill>
            </a:endParaRPr>
          </a:p>
        </p:txBody>
      </p:sp>
      <p:sp>
        <p:nvSpPr>
          <p:cNvPr id="4" name="矩形 3"/>
          <p:cNvSpPr/>
          <p:nvPr/>
        </p:nvSpPr>
        <p:spPr>
          <a:xfrm rot="5400000">
            <a:off x="-2532505" y="2531592"/>
            <a:ext cx="5143501" cy="80325"/>
          </a:xfrm>
          <a:prstGeom prst="rect">
            <a:avLst/>
          </a:prstGeom>
          <a:solidFill>
            <a:srgbClr val="60DA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7" tIns="34289" rIns="68577" bIns="34289" rtlCol="0" anchor="ctr"/>
          <a:lstStyle/>
          <a:p>
            <a:pPr algn="ctr" defTabSz="685800"/>
            <a:endParaRPr lang="zh-CN" altLang="en-US" sz="1400">
              <a:solidFill>
                <a:prstClr val="white"/>
              </a:solidFill>
            </a:endParaRPr>
          </a:p>
        </p:txBody>
      </p:sp>
      <p:sp>
        <p:nvSpPr>
          <p:cNvPr id="5" name="矩形 4"/>
          <p:cNvSpPr/>
          <p:nvPr/>
        </p:nvSpPr>
        <p:spPr>
          <a:xfrm>
            <a:off x="5" y="5049653"/>
            <a:ext cx="9143999" cy="108000"/>
          </a:xfrm>
          <a:prstGeom prst="rect">
            <a:avLst/>
          </a:prstGeom>
          <a:solidFill>
            <a:srgbClr val="60DA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7" tIns="34289" rIns="68577" bIns="34289" rtlCol="0" anchor="ctr"/>
          <a:lstStyle/>
          <a:p>
            <a:pPr algn="ctr" defTabSz="685800"/>
            <a:endParaRPr lang="zh-CN" altLang="en-US" sz="1400">
              <a:solidFill>
                <a:prstClr val="white"/>
              </a:solidFill>
            </a:endParaRPr>
          </a:p>
        </p:txBody>
      </p:sp>
      <p:pic>
        <p:nvPicPr>
          <p:cNvPr id="1030" name="Picture 6" descr="C:\Users\lianxiang\Desktop\解读做ppt图标\问题导入2.tif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E"/>
              </a:clrFrom>
              <a:clrTo>
                <a:srgbClr val="FFFF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7070" y="273693"/>
            <a:ext cx="1664271" cy="416068"/>
          </a:xfrm>
          <a:prstGeom prst="rect">
            <a:avLst/>
          </a:prstGeom>
          <a:noFill/>
        </p:spPr>
      </p:pic>
      <p:sp>
        <p:nvSpPr>
          <p:cNvPr id="100" name="文本框 99"/>
          <p:cNvSpPr txBox="1"/>
          <p:nvPr/>
        </p:nvSpPr>
        <p:spPr>
          <a:xfrm>
            <a:off x="1514479" y="1061085"/>
            <a:ext cx="5967889" cy="438580"/>
          </a:xfrm>
          <a:prstGeom prst="rect">
            <a:avLst/>
          </a:prstGeom>
          <a:noFill/>
          <a:ln w="9525">
            <a:noFill/>
          </a:ln>
        </p:spPr>
        <p:txBody>
          <a:bodyPr wrap="square" lIns="68577" tIns="34289" rIns="68577" bIns="34289">
            <a:spAutoFit/>
          </a:bodyPr>
          <a:lstStyle/>
          <a:p>
            <a:pPr defTabSz="685800"/>
            <a:r>
              <a:rPr lang="zh-CN" altLang="en-US" sz="240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方正宋三_GBK" charset="0"/>
              </a:rPr>
              <a:t>将一个正方体纸盒剪开</a:t>
            </a:r>
            <a:r>
              <a:rPr lang="en-US" altLang="zh-CN" sz="240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方正宋三_GBK" charset="0"/>
              </a:rPr>
              <a:t>,</a:t>
            </a:r>
            <a:r>
              <a:rPr lang="zh-CN" altLang="en-US" sz="240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方正宋三_GBK" charset="0"/>
              </a:rPr>
              <a:t>看看它的展开图。</a:t>
            </a:r>
          </a:p>
        </p:txBody>
      </p:sp>
      <p:pic>
        <p:nvPicPr>
          <p:cNvPr id="765" name="图35.jpg" descr="id:2147505556;FounderCES"/>
          <p:cNvPicPr>
            <a:picLocks noChangeAspect="1"/>
          </p:cNvPicPr>
          <p:nvPr/>
        </p:nvPicPr>
        <p:blipFill>
          <a:blip r:embed="rId3" cstate="email">
            <a:clrChange>
              <a:clrFrom>
                <a:srgbClr val="FFFFFF">
                  <a:alpha val="100000"/>
                </a:srgbClr>
              </a:clrFrom>
              <a:clrTo>
                <a:srgbClr val="FFFFFF">
                  <a:alpha val="100000"/>
                  <a:alpha val="0"/>
                </a:srgbClr>
              </a:clrTo>
            </a:clrChange>
          </a:blip>
          <a:srcRect/>
          <a:stretch>
            <a:fillRect/>
          </a:stretch>
        </p:blipFill>
        <p:spPr>
          <a:xfrm>
            <a:off x="2060736" y="2222661"/>
            <a:ext cx="1504474" cy="1486853"/>
          </a:xfrm>
          <a:prstGeom prst="rect">
            <a:avLst/>
          </a:prstGeom>
        </p:spPr>
      </p:pic>
      <p:grpSp>
        <p:nvGrpSpPr>
          <p:cNvPr id="13" name="组合 12"/>
          <p:cNvGrpSpPr/>
          <p:nvPr/>
        </p:nvGrpSpPr>
        <p:grpSpPr>
          <a:xfrm>
            <a:off x="6142201" y="2770346"/>
            <a:ext cx="1339691" cy="1443990"/>
            <a:chOff x="12411" y="3369"/>
            <a:chExt cx="2813" cy="3032"/>
          </a:xfrm>
        </p:grpSpPr>
        <p:pic>
          <p:nvPicPr>
            <p:cNvPr id="6" name="图35.jpg" descr="id:2147505556;FounderCES"/>
            <p:cNvPicPr>
              <a:picLocks noChangeAspect="1"/>
            </p:cNvPicPr>
            <p:nvPr/>
          </p:nvPicPr>
          <p:blipFill>
            <a:blip r:embed="rId4" cstate="email">
              <a:clrChange>
                <a:clrFrom>
                  <a:srgbClr val="FFFFFF">
                    <a:alpha val="100000"/>
                  </a:srgbClr>
                </a:clrFrom>
                <a:clrTo>
                  <a:srgbClr val="FFFFFF">
                    <a:alpha val="100000"/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>
            <a:xfrm>
              <a:off x="12696" y="3369"/>
              <a:ext cx="2529" cy="3032"/>
            </a:xfrm>
            <a:prstGeom prst="rect">
              <a:avLst/>
            </a:prstGeom>
          </p:spPr>
        </p:pic>
        <p:sp>
          <p:nvSpPr>
            <p:cNvPr id="12" name="椭圆 11"/>
            <p:cNvSpPr/>
            <p:nvPr/>
          </p:nvSpPr>
          <p:spPr>
            <a:xfrm>
              <a:off x="12411" y="4419"/>
              <a:ext cx="842" cy="768"/>
            </a:xfrm>
            <a:prstGeom prst="ellipse">
              <a:avLst/>
            </a:prstGeom>
            <a:solidFill>
              <a:srgbClr val="FFFFE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800"/>
              <a:endParaRPr lang="zh-CN" altLang="en-US" sz="1400">
                <a:solidFill>
                  <a:prstClr val="white"/>
                </a:solidFill>
              </a:endParaRPr>
            </a:p>
          </p:txBody>
        </p:sp>
      </p:grpSp>
      <p:grpSp>
        <p:nvGrpSpPr>
          <p:cNvPr id="18" name="组合 17"/>
          <p:cNvGrpSpPr/>
          <p:nvPr/>
        </p:nvGrpSpPr>
        <p:grpSpPr>
          <a:xfrm>
            <a:off x="4184334" y="2178371"/>
            <a:ext cx="2825591" cy="1106093"/>
            <a:chOff x="12793" y="4942"/>
            <a:chExt cx="5073" cy="1301"/>
          </a:xfrm>
        </p:grpSpPr>
        <p:sp>
          <p:nvSpPr>
            <p:cNvPr id="19" name="圆角矩形标注 18"/>
            <p:cNvSpPr/>
            <p:nvPr/>
          </p:nvSpPr>
          <p:spPr>
            <a:xfrm>
              <a:off x="12817" y="4942"/>
              <a:ext cx="4958" cy="917"/>
            </a:xfrm>
            <a:prstGeom prst="wedgeRoundRectCallout">
              <a:avLst>
                <a:gd name="adj1" fmla="val 19302"/>
                <a:gd name="adj2" fmla="val 79552"/>
                <a:gd name="adj3" fmla="val 16667"/>
              </a:avLst>
            </a:prstGeom>
            <a:solidFill>
              <a:srgbClr val="FFFFE6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800"/>
              <a:endParaRPr lang="zh-CN" altLang="en-US" sz="1400">
                <a:solidFill>
                  <a:prstClr val="white"/>
                </a:solidFill>
              </a:endParaRPr>
            </a:p>
          </p:txBody>
        </p:sp>
        <p:sp>
          <p:nvSpPr>
            <p:cNvPr id="20" name="文本框 19"/>
            <p:cNvSpPr txBox="1"/>
            <p:nvPr/>
          </p:nvSpPr>
          <p:spPr>
            <a:xfrm>
              <a:off x="12793" y="4994"/>
              <a:ext cx="5073" cy="124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685800"/>
              <a:r>
                <a:rPr lang="zh-CN" altLang="en-US" sz="2100" dirty="0">
                  <a:solidFill>
                    <a:prstClr val="black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在展开图上将原来相对的面涂上相同的颜色。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7" descr="C:\Users\lianxiang\Desktop\解读做ppt图标\过程解读.tif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E"/>
              </a:clrFrom>
              <a:clrTo>
                <a:srgbClr val="FFFF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0249" y="334704"/>
            <a:ext cx="1421566" cy="416068"/>
          </a:xfrm>
          <a:prstGeom prst="rect">
            <a:avLst/>
          </a:prstGeom>
          <a:noFill/>
        </p:spPr>
      </p:pic>
      <p:sp>
        <p:nvSpPr>
          <p:cNvPr id="2" name="矩形 1"/>
          <p:cNvSpPr/>
          <p:nvPr/>
        </p:nvSpPr>
        <p:spPr>
          <a:xfrm>
            <a:off x="5" y="1"/>
            <a:ext cx="9143999" cy="108000"/>
          </a:xfrm>
          <a:prstGeom prst="rect">
            <a:avLst/>
          </a:prstGeom>
          <a:solidFill>
            <a:srgbClr val="60DA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7" tIns="34289" rIns="68577" bIns="34289" rtlCol="0" anchor="ctr"/>
          <a:lstStyle/>
          <a:p>
            <a:pPr algn="ctr" defTabSz="685800"/>
            <a:endParaRPr lang="zh-CN" altLang="en-US" sz="1400">
              <a:solidFill>
                <a:prstClr val="white"/>
              </a:solidFill>
            </a:endParaRPr>
          </a:p>
        </p:txBody>
      </p:sp>
      <p:sp>
        <p:nvSpPr>
          <p:cNvPr id="4" name="矩形 3"/>
          <p:cNvSpPr/>
          <p:nvPr/>
        </p:nvSpPr>
        <p:spPr>
          <a:xfrm rot="5400000">
            <a:off x="6518250" y="2517752"/>
            <a:ext cx="5143500" cy="108000"/>
          </a:xfrm>
          <a:prstGeom prst="rect">
            <a:avLst/>
          </a:prstGeom>
          <a:solidFill>
            <a:srgbClr val="60DA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7" tIns="34289" rIns="68577" bIns="34289" rtlCol="0" anchor="ctr"/>
          <a:lstStyle/>
          <a:p>
            <a:pPr algn="ctr" defTabSz="685800"/>
            <a:endParaRPr lang="zh-CN" altLang="en-US" sz="1400">
              <a:solidFill>
                <a:prstClr val="white"/>
              </a:solidFill>
            </a:endParaRPr>
          </a:p>
        </p:txBody>
      </p:sp>
      <p:sp>
        <p:nvSpPr>
          <p:cNvPr id="5" name="矩形 4"/>
          <p:cNvSpPr/>
          <p:nvPr/>
        </p:nvSpPr>
        <p:spPr>
          <a:xfrm rot="5400000">
            <a:off x="-2532505" y="2531592"/>
            <a:ext cx="5143501" cy="80325"/>
          </a:xfrm>
          <a:prstGeom prst="rect">
            <a:avLst/>
          </a:prstGeom>
          <a:solidFill>
            <a:srgbClr val="60DA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7" tIns="34289" rIns="68577" bIns="34289" rtlCol="0" anchor="ctr"/>
          <a:lstStyle/>
          <a:p>
            <a:pPr algn="ctr" defTabSz="685800"/>
            <a:endParaRPr lang="zh-CN" altLang="en-US" sz="1400">
              <a:solidFill>
                <a:prstClr val="white"/>
              </a:solidFill>
            </a:endParaRPr>
          </a:p>
        </p:txBody>
      </p:sp>
      <p:sp>
        <p:nvSpPr>
          <p:cNvPr id="6" name="矩形 5"/>
          <p:cNvSpPr/>
          <p:nvPr/>
        </p:nvSpPr>
        <p:spPr>
          <a:xfrm>
            <a:off x="5" y="5049653"/>
            <a:ext cx="9143999" cy="108000"/>
          </a:xfrm>
          <a:prstGeom prst="rect">
            <a:avLst/>
          </a:prstGeom>
          <a:solidFill>
            <a:srgbClr val="60DA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7" tIns="34289" rIns="68577" bIns="34289" rtlCol="0" anchor="ctr"/>
          <a:lstStyle/>
          <a:p>
            <a:pPr algn="ctr" defTabSz="685800"/>
            <a:endParaRPr lang="zh-CN" altLang="en-US" sz="1400">
              <a:solidFill>
                <a:prstClr val="white"/>
              </a:solidFill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1383511" y="841537"/>
            <a:ext cx="5999321" cy="807911"/>
          </a:xfrm>
          <a:prstGeom prst="rect">
            <a:avLst/>
          </a:prstGeom>
          <a:noFill/>
          <a:ln w="9525">
            <a:noFill/>
          </a:ln>
        </p:spPr>
        <p:txBody>
          <a:bodyPr wrap="square" lIns="68577" tIns="34289" rIns="68577" bIns="34289">
            <a:spAutoFit/>
          </a:bodyPr>
          <a:lstStyle/>
          <a:p>
            <a:pPr defTabSz="685800"/>
            <a:r>
              <a:rPr sz="240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在展开图上将原来相对的面标上相同的数字</a:t>
            </a:r>
          </a:p>
          <a:p>
            <a:pPr defTabSz="685800"/>
            <a:r>
              <a:rPr sz="240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(用相同的数字代替相同的颜色)。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1372081" y="1867852"/>
            <a:ext cx="5999321" cy="1546575"/>
          </a:xfrm>
          <a:prstGeom prst="rect">
            <a:avLst/>
          </a:prstGeom>
          <a:noFill/>
          <a:ln w="9525">
            <a:noFill/>
          </a:ln>
        </p:spPr>
        <p:txBody>
          <a:bodyPr wrap="square" lIns="68577" tIns="34289" rIns="68577" bIns="34289">
            <a:spAutoFit/>
          </a:bodyPr>
          <a:lstStyle/>
          <a:p>
            <a:pPr defTabSz="685800"/>
            <a:r>
              <a:rPr sz="240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沿着正方体不同的棱剪开,能得到不同形状的展开图,共11种,分为四类:</a:t>
            </a:r>
          </a:p>
          <a:p>
            <a:pPr defTabSz="685800"/>
            <a:r>
              <a:rPr sz="240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①(1,4,1型)中间四个一连串,两边各一随便放,如下图:</a:t>
            </a:r>
          </a:p>
        </p:txBody>
      </p:sp>
      <p:pic>
        <p:nvPicPr>
          <p:cNvPr id="770" name="JJ27.EPS" descr="id:2147505591;FounderCES"/>
          <p:cNvPicPr>
            <a:picLocks noChangeAspect="1"/>
          </p:cNvPicPr>
          <p:nvPr/>
        </p:nvPicPr>
        <p:blipFill>
          <a:blip r:embed="rId3" cstate="email">
            <a:clrChange>
              <a:clrFrom>
                <a:srgbClr val="FFFFFF">
                  <a:alpha val="100000"/>
                </a:srgbClr>
              </a:clrFrom>
              <a:clrTo>
                <a:srgbClr val="FFFFFF">
                  <a:alpha val="100000"/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137285" y="3708085"/>
            <a:ext cx="6492240" cy="759143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5" y="1"/>
            <a:ext cx="9143999" cy="108000"/>
          </a:xfrm>
          <a:prstGeom prst="rect">
            <a:avLst/>
          </a:prstGeom>
          <a:solidFill>
            <a:srgbClr val="60DA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7" tIns="34289" rIns="68577" bIns="34289" rtlCol="0" anchor="ctr"/>
          <a:lstStyle/>
          <a:p>
            <a:pPr algn="ctr" defTabSz="685800"/>
            <a:endParaRPr lang="zh-CN" altLang="en-US" sz="1400">
              <a:solidFill>
                <a:prstClr val="white"/>
              </a:solidFill>
            </a:endParaRPr>
          </a:p>
        </p:txBody>
      </p:sp>
      <p:sp>
        <p:nvSpPr>
          <p:cNvPr id="3" name="矩形 2"/>
          <p:cNvSpPr/>
          <p:nvPr/>
        </p:nvSpPr>
        <p:spPr>
          <a:xfrm rot="5400000">
            <a:off x="6518250" y="2517752"/>
            <a:ext cx="5143500" cy="108000"/>
          </a:xfrm>
          <a:prstGeom prst="rect">
            <a:avLst/>
          </a:prstGeom>
          <a:solidFill>
            <a:srgbClr val="60DA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7" tIns="34289" rIns="68577" bIns="34289" rtlCol="0" anchor="ctr"/>
          <a:lstStyle/>
          <a:p>
            <a:pPr algn="ctr" defTabSz="685800"/>
            <a:endParaRPr lang="zh-CN" altLang="en-US" sz="1400">
              <a:solidFill>
                <a:prstClr val="white"/>
              </a:solidFill>
            </a:endParaRPr>
          </a:p>
        </p:txBody>
      </p:sp>
      <p:sp>
        <p:nvSpPr>
          <p:cNvPr id="4" name="矩形 3"/>
          <p:cNvSpPr/>
          <p:nvPr/>
        </p:nvSpPr>
        <p:spPr>
          <a:xfrm rot="5400000">
            <a:off x="-2532505" y="2531592"/>
            <a:ext cx="5143501" cy="80325"/>
          </a:xfrm>
          <a:prstGeom prst="rect">
            <a:avLst/>
          </a:prstGeom>
          <a:solidFill>
            <a:srgbClr val="60DA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7" tIns="34289" rIns="68577" bIns="34289" rtlCol="0" anchor="ctr"/>
          <a:lstStyle/>
          <a:p>
            <a:pPr algn="ctr" defTabSz="685800"/>
            <a:endParaRPr lang="zh-CN" altLang="en-US" sz="1400">
              <a:solidFill>
                <a:prstClr val="white"/>
              </a:solidFill>
            </a:endParaRPr>
          </a:p>
        </p:txBody>
      </p:sp>
      <p:sp>
        <p:nvSpPr>
          <p:cNvPr id="5" name="矩形 4"/>
          <p:cNvSpPr/>
          <p:nvPr/>
        </p:nvSpPr>
        <p:spPr>
          <a:xfrm>
            <a:off x="5" y="5049653"/>
            <a:ext cx="9143999" cy="108000"/>
          </a:xfrm>
          <a:prstGeom prst="rect">
            <a:avLst/>
          </a:prstGeom>
          <a:solidFill>
            <a:srgbClr val="60DA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7" tIns="34289" rIns="68577" bIns="34289" rtlCol="0" anchor="ctr"/>
          <a:lstStyle/>
          <a:p>
            <a:pPr algn="ctr" defTabSz="685800"/>
            <a:endParaRPr lang="zh-CN" altLang="en-US" sz="1400">
              <a:solidFill>
                <a:prstClr val="white"/>
              </a:solidFill>
            </a:endParaRPr>
          </a:p>
        </p:txBody>
      </p:sp>
      <p:sp>
        <p:nvSpPr>
          <p:cNvPr id="100" name="文本框 99"/>
          <p:cNvSpPr txBox="1"/>
          <p:nvPr/>
        </p:nvSpPr>
        <p:spPr>
          <a:xfrm>
            <a:off x="1380649" y="502921"/>
            <a:ext cx="5509260" cy="807911"/>
          </a:xfrm>
          <a:prstGeom prst="rect">
            <a:avLst/>
          </a:prstGeom>
          <a:noFill/>
          <a:ln w="9525">
            <a:noFill/>
          </a:ln>
        </p:spPr>
        <p:txBody>
          <a:bodyPr wrap="square" lIns="68577" tIns="34289" rIns="68577" bIns="34289">
            <a:spAutoFit/>
          </a:bodyPr>
          <a:lstStyle/>
          <a:p>
            <a:pPr defTabSz="685800"/>
            <a:r>
              <a:rPr lang="en-US" sz="240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②(1,3,2</a:t>
            </a:r>
            <a:r>
              <a:rPr lang="zh-CN" altLang="en-US" sz="240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型</a:t>
            </a:r>
            <a:r>
              <a:rPr lang="en-US" sz="240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)</a:t>
            </a:r>
            <a:r>
              <a:rPr lang="zh-CN" altLang="en-US" sz="240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二、三紧连错一个</a:t>
            </a:r>
            <a:r>
              <a:rPr lang="en-US" sz="240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,</a:t>
            </a:r>
            <a:r>
              <a:rPr lang="zh-CN" altLang="en-US" sz="240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三一相连一随便</a:t>
            </a:r>
            <a:r>
              <a:rPr lang="en-US" sz="240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,</a:t>
            </a:r>
            <a:r>
              <a:rPr lang="zh-CN" altLang="en-US" sz="240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如图</a:t>
            </a:r>
            <a:r>
              <a:rPr lang="en-US" sz="240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(1)</a:t>
            </a:r>
            <a:r>
              <a:rPr lang="zh-CN" altLang="en-US" sz="240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所示。</a:t>
            </a:r>
            <a:endParaRPr lang="zh-CN" altLang="en-US" sz="2400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pic>
        <p:nvPicPr>
          <p:cNvPr id="771" name="JJ28.EPS" descr="id:2147505598;FounderCES"/>
          <p:cNvPicPr>
            <a:picLocks noChangeAspect="1"/>
          </p:cNvPicPr>
          <p:nvPr/>
        </p:nvPicPr>
        <p:blipFill>
          <a:blip r:embed="rId2" cstate="email">
            <a:clrChange>
              <a:clrFrom>
                <a:srgbClr val="FFFFFD">
                  <a:alpha val="100000"/>
                </a:srgbClr>
              </a:clrFrom>
              <a:clrTo>
                <a:srgbClr val="FFFFFD">
                  <a:alpha val="100000"/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380649" y="1887857"/>
            <a:ext cx="3287078" cy="664845"/>
          </a:xfrm>
          <a:prstGeom prst="rect">
            <a:avLst/>
          </a:prstGeom>
        </p:spPr>
      </p:pic>
      <p:pic>
        <p:nvPicPr>
          <p:cNvPr id="772" name="JJ29.EPS" descr="id:2147505605;FounderCES"/>
          <p:cNvPicPr>
            <a:picLocks noChangeAspect="1"/>
          </p:cNvPicPr>
          <p:nvPr/>
        </p:nvPicPr>
        <p:blipFill>
          <a:blip r:embed="rId3" cstate="email">
            <a:clrChange>
              <a:clrFrom>
                <a:srgbClr val="FFFFFF">
                  <a:alpha val="100000"/>
                </a:srgbClr>
              </a:clrFrom>
              <a:clrTo>
                <a:srgbClr val="FFFFFF">
                  <a:alpha val="100000"/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222560" y="1887382"/>
            <a:ext cx="884396" cy="665321"/>
          </a:xfrm>
          <a:prstGeom prst="rect">
            <a:avLst/>
          </a:prstGeom>
        </p:spPr>
      </p:pic>
      <p:pic>
        <p:nvPicPr>
          <p:cNvPr id="773" name="JJ30.EPS" descr="id:2147505612;FounderCES"/>
          <p:cNvPicPr>
            <a:picLocks noChangeAspect="1"/>
          </p:cNvPicPr>
          <p:nvPr/>
        </p:nvPicPr>
        <p:blipFill>
          <a:blip r:embed="rId4" cstate="email">
            <a:clrChange>
              <a:clrFrom>
                <a:srgbClr val="FFFFFF">
                  <a:alpha val="100000"/>
                </a:srgbClr>
              </a:clrFrom>
              <a:clrTo>
                <a:srgbClr val="FFFFFF">
                  <a:alpha val="100000"/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576060" y="2102170"/>
            <a:ext cx="1116330" cy="450533"/>
          </a:xfrm>
          <a:prstGeom prst="rect">
            <a:avLst/>
          </a:prstGeom>
        </p:spPr>
      </p:pic>
      <p:sp>
        <p:nvSpPr>
          <p:cNvPr id="6" name="文本框 5"/>
          <p:cNvSpPr txBox="1"/>
          <p:nvPr/>
        </p:nvSpPr>
        <p:spPr>
          <a:xfrm>
            <a:off x="2207423" y="2676525"/>
            <a:ext cx="1178719" cy="438580"/>
          </a:xfrm>
          <a:prstGeom prst="rect">
            <a:avLst/>
          </a:prstGeom>
          <a:noFill/>
          <a:ln w="9525">
            <a:noFill/>
          </a:ln>
        </p:spPr>
        <p:txBody>
          <a:bodyPr wrap="square" lIns="68577" tIns="34289" rIns="68577" bIns="34289">
            <a:spAutoFit/>
          </a:bodyPr>
          <a:lstStyle/>
          <a:p>
            <a:pPr defTabSz="685800"/>
            <a:r>
              <a:rPr lang="zh-CN" altLang="en-US" sz="240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    </a:t>
            </a:r>
            <a:r>
              <a:rPr lang="en-US" sz="240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(1)</a:t>
            </a:r>
            <a:endParaRPr lang="zh-CN" altLang="en-US" sz="2400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1510665" y="3456624"/>
            <a:ext cx="6487954" cy="438580"/>
          </a:xfrm>
          <a:prstGeom prst="rect">
            <a:avLst/>
          </a:prstGeom>
          <a:noFill/>
          <a:ln w="9525">
            <a:noFill/>
          </a:ln>
        </p:spPr>
        <p:txBody>
          <a:bodyPr wrap="square" lIns="68577" tIns="34289" rIns="68577" bIns="34289">
            <a:spAutoFit/>
          </a:bodyPr>
          <a:lstStyle/>
          <a:p>
            <a:pPr defTabSz="685800"/>
            <a:r>
              <a:rPr lang="en-US" sz="240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③(2,2,2</a:t>
            </a:r>
            <a:r>
              <a:rPr lang="zh-CN" altLang="en-US" sz="240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型</a:t>
            </a:r>
            <a:r>
              <a:rPr lang="en-US" sz="240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)</a:t>
            </a:r>
            <a:r>
              <a:rPr lang="zh-CN" altLang="en-US" sz="240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两两相连各错一</a:t>
            </a:r>
            <a:r>
              <a:rPr lang="en-US" sz="240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,</a:t>
            </a:r>
            <a:r>
              <a:rPr lang="zh-CN" altLang="en-US" sz="240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如图</a:t>
            </a:r>
            <a:r>
              <a:rPr lang="en-US" sz="240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(2)</a:t>
            </a:r>
            <a:r>
              <a:rPr lang="zh-CN" altLang="en-US" sz="240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所示。</a:t>
            </a:r>
            <a:endParaRPr lang="zh-CN" altLang="en-US" sz="2400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1546386" y="4129089"/>
            <a:ext cx="6487954" cy="438580"/>
          </a:xfrm>
          <a:prstGeom prst="rect">
            <a:avLst/>
          </a:prstGeom>
          <a:noFill/>
          <a:ln w="9525">
            <a:noFill/>
          </a:ln>
        </p:spPr>
        <p:txBody>
          <a:bodyPr wrap="square" lIns="68577" tIns="34289" rIns="68577" bIns="34289">
            <a:spAutoFit/>
          </a:bodyPr>
          <a:lstStyle/>
          <a:p>
            <a:pPr defTabSz="685800"/>
            <a:r>
              <a:rPr sz="240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④(3,3型)三个两排一对齐,如图(3)所示。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5286853" y="2676525"/>
            <a:ext cx="588645" cy="438580"/>
          </a:xfrm>
          <a:prstGeom prst="rect">
            <a:avLst/>
          </a:prstGeom>
          <a:noFill/>
          <a:ln w="9525">
            <a:noFill/>
          </a:ln>
        </p:spPr>
        <p:txBody>
          <a:bodyPr wrap="square" lIns="68577" tIns="34289" rIns="68577" bIns="34289">
            <a:spAutoFit/>
          </a:bodyPr>
          <a:lstStyle/>
          <a:p>
            <a:pPr defTabSz="685800"/>
            <a:r>
              <a:rPr lang="en-US" sz="240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(2)</a:t>
            </a:r>
            <a:endParaRPr lang="zh-CN" altLang="en-US" sz="2400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6932299" y="2676525"/>
            <a:ext cx="954405" cy="438580"/>
          </a:xfrm>
          <a:prstGeom prst="rect">
            <a:avLst/>
          </a:prstGeom>
          <a:noFill/>
          <a:ln w="9525">
            <a:noFill/>
          </a:ln>
        </p:spPr>
        <p:txBody>
          <a:bodyPr wrap="square" lIns="68577" tIns="34289" rIns="68577" bIns="34289">
            <a:spAutoFit/>
          </a:bodyPr>
          <a:lstStyle/>
          <a:p>
            <a:pPr defTabSz="685800"/>
            <a:r>
              <a:rPr lang="en-US" sz="240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(3)</a:t>
            </a:r>
            <a:endParaRPr lang="zh-CN" altLang="en-US" sz="2400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7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7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7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" grpId="0"/>
      <p:bldP spid="6" grpId="0"/>
      <p:bldP spid="7" grpId="0"/>
      <p:bldP spid="8" grpId="0"/>
      <p:bldP spid="9" grpId="0"/>
      <p:bldP spid="10" grpId="0"/>
    </p:bld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346</Words>
  <Application>Microsoft Office PowerPoint</Application>
  <PresentationFormat>全屏显示(16:9)</PresentationFormat>
  <Paragraphs>36</Paragraphs>
  <Slides>10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20" baseType="lpstr">
      <vt:lpstr>方正宋三_GBK</vt:lpstr>
      <vt:lpstr>楷体</vt:lpstr>
      <vt:lpstr>楷体_GB2312</vt:lpstr>
      <vt:lpstr>宋体</vt:lpstr>
      <vt:lpstr>微软雅黑</vt:lpstr>
      <vt:lpstr>Arial</vt:lpstr>
      <vt:lpstr>Calibri</vt:lpstr>
      <vt:lpstr>Calibri Light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Lenovo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6</cp:revision>
  <dcterms:created xsi:type="dcterms:W3CDTF">2021-11-05T08:42:00Z</dcterms:created>
  <dcterms:modified xsi:type="dcterms:W3CDTF">2023-01-16T23:25:30Z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C0AC604EBC9049739612756866411856</vt:lpwstr>
  </property>
  <property fmtid="{D5CDD505-2E9C-101B-9397-08002B2CF9AE}" pid="3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