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399" r:id="rId2"/>
    <p:sldId id="405" r:id="rId3"/>
    <p:sldId id="406" r:id="rId4"/>
    <p:sldId id="407" r:id="rId5"/>
    <p:sldId id="408" r:id="rId6"/>
    <p:sldId id="409" r:id="rId7"/>
    <p:sldId id="410" r:id="rId8"/>
    <p:sldId id="411" r:id="rId9"/>
    <p:sldId id="333" r:id="rId10"/>
    <p:sldId id="368" r:id="rId11"/>
    <p:sldId id="365" r:id="rId12"/>
    <p:sldId id="258" r:id="rId13"/>
    <p:sldId id="371" r:id="rId14"/>
    <p:sldId id="403" r:id="rId15"/>
    <p:sldId id="395" r:id="rId16"/>
    <p:sldId id="396" r:id="rId17"/>
    <p:sldId id="397" r:id="rId18"/>
    <p:sldId id="373" r:id="rId19"/>
    <p:sldId id="404" r:id="rId20"/>
    <p:sldId id="398" r:id="rId21"/>
    <p:sldId id="381" r:id="rId22"/>
    <p:sldId id="386" r:id="rId23"/>
    <p:sldId id="382" r:id="rId24"/>
    <p:sldId id="388" r:id="rId25"/>
    <p:sldId id="402" r:id="rId26"/>
    <p:sldId id="383" r:id="rId27"/>
    <p:sldId id="379" r:id="rId28"/>
    <p:sldId id="380" r:id="rId29"/>
    <p:sldId id="384" r:id="rId30"/>
    <p:sldId id="276" r:id="rId31"/>
    <p:sldId id="297" r:id="rId32"/>
    <p:sldId id="298" r:id="rId33"/>
    <p:sldId id="299" r:id="rId34"/>
  </p:sldIdLst>
  <p:sldSz cx="9144000" cy="6858000" type="screen4x3"/>
  <p:notesSz cx="6858000" cy="9144000"/>
  <p:defaultTextStyle>
    <a:defPPr>
      <a:defRPr lang="zh-CN"/>
    </a:defPPr>
    <a:lvl1pPr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3333FF"/>
    <a:srgbClr val="008000"/>
    <a:srgbClr val="FF0066"/>
    <a:srgbClr val="6600FF"/>
    <a:srgbClr val="FF3399"/>
    <a:srgbClr val="00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6050" autoAdjust="0"/>
  </p:normalViewPr>
  <p:slideViewPr>
    <p:cSldViewPr>
      <p:cViewPr>
        <p:scale>
          <a:sx n="100" d="100"/>
          <a:sy n="100" d="100"/>
        </p:scale>
        <p:origin x="-29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b="0">
                <a:latin typeface="Arial" panose="020B0604020202020204" pitchFamily="34" charset="0"/>
              </a:defRPr>
            </a:lvl1pPr>
          </a:lstStyle>
          <a:p>
            <a:pPr>
              <a:defRPr/>
            </a:pPr>
            <a:endParaRPr lang="en-US" altLang="zh-CN"/>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b="0">
                <a:latin typeface="Arial" panose="020B0604020202020204" pitchFamily="34" charset="0"/>
              </a:defRPr>
            </a:lvl1pPr>
          </a:lstStyle>
          <a:p>
            <a:pPr>
              <a:defRPr/>
            </a:pPr>
            <a:endParaRPr lang="en-US" altLang="zh-CN"/>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b="0">
                <a:latin typeface="Arial" panose="020B0604020202020204" pitchFamily="34" charset="0"/>
              </a:defRPr>
            </a:lvl1pPr>
          </a:lstStyle>
          <a:p>
            <a:pPr>
              <a:defRPr/>
            </a:pPr>
            <a:endParaRPr lang="en-US" altLang="zh-CN"/>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b="0">
                <a:latin typeface="Arial" panose="020B0604020202020204" pitchFamily="34" charset="0"/>
              </a:defRPr>
            </a:lvl1pPr>
          </a:lstStyle>
          <a:p>
            <a:pPr>
              <a:defRPr/>
            </a:pPr>
            <a:fld id="{6D856AD1-3029-4C7A-A511-A976935983C9}"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D856AD1-3029-4C7A-A511-A976935983C9}" type="slidenum">
              <a:rPr lang="en-US" altLang="zh-CN" smtClean="0"/>
              <a:t>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fld id="{18C3EE2A-D87B-4BA4-A2A5-BA68F0BAB441}" type="slidenum">
              <a:rPr lang="en-US" altLang="zh-CN" sz="1200" b="0" smtClean="0">
                <a:latin typeface="Arial" panose="020B0604020202020204" pitchFamily="34" charset="0"/>
              </a:rPr>
              <a:t>10</a:t>
            </a:fld>
            <a:endParaRPr lang="en-US" altLang="zh-CN" sz="1200" b="0" smtClean="0">
              <a:latin typeface="Arial" panose="020B0604020202020204" pitchFamily="34" charset="0"/>
            </a:endParaRPr>
          </a:p>
        </p:txBody>
      </p:sp>
      <p:sp>
        <p:nvSpPr>
          <p:cNvPr id="86019" name="Rectangle 2"/>
          <p:cNvSpPr>
            <a:spLocks noGrp="1" noRot="1" noChangeAspect="1" noChangeArrowheads="1" noTextEdit="1"/>
          </p:cNvSpPr>
          <p:nvPr>
            <p:ph type="sldImg"/>
          </p:nvPr>
        </p:nvSpPr>
        <p:spPr/>
      </p:sp>
      <p:sp>
        <p:nvSpPr>
          <p:cNvPr id="860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fld id="{E634D910-64FD-4A3E-8916-FB161BE5FF95}" type="slidenum">
              <a:rPr lang="en-US" altLang="zh-CN" sz="1200" b="0" smtClean="0">
                <a:latin typeface="Arial" panose="020B0604020202020204" pitchFamily="34" charset="0"/>
              </a:rPr>
              <a:t>11</a:t>
            </a:fld>
            <a:endParaRPr lang="en-US" altLang="zh-CN" sz="1200" b="0" smtClean="0">
              <a:latin typeface="Arial" panose="020B0604020202020204" pitchFamily="34" charset="0"/>
            </a:endParaRPr>
          </a:p>
        </p:txBody>
      </p:sp>
      <p:sp>
        <p:nvSpPr>
          <p:cNvPr id="87043" name="Rectangle 2"/>
          <p:cNvSpPr>
            <a:spLocks noGrp="1" noRot="1" noChangeAspect="1" noChangeArrowheads="1" noTextEdit="1"/>
          </p:cNvSpPr>
          <p:nvPr>
            <p:ph type="sldImg"/>
          </p:nvPr>
        </p:nvSpPr>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fld id="{7CD01181-E584-4533-AAA8-C47DEC17309F}" type="slidenum">
              <a:rPr lang="en-US" altLang="zh-CN" sz="1200" b="0" smtClean="0">
                <a:latin typeface="Arial" panose="020B0604020202020204" pitchFamily="34" charset="0"/>
              </a:rPr>
              <a:t>12</a:t>
            </a:fld>
            <a:endParaRPr lang="en-US" altLang="zh-CN" sz="1200" b="0" smtClean="0">
              <a:latin typeface="Arial" panose="020B0604020202020204" pitchFamily="34" charset="0"/>
            </a:endParaRPr>
          </a:p>
        </p:txBody>
      </p:sp>
      <p:sp>
        <p:nvSpPr>
          <p:cNvPr id="88067" name="Rectangle 2"/>
          <p:cNvSpPr>
            <a:spLocks noGrp="1" noRot="1" noChangeAspect="1" noChangeArrowheads="1" noTextEdit="1"/>
          </p:cNvSpPr>
          <p:nvPr>
            <p:ph type="sldImg"/>
          </p:nvPr>
        </p:nvSpPr>
        <p:spPr/>
      </p:sp>
      <p:sp>
        <p:nvSpPr>
          <p:cNvPr id="880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fld id="{0993B39C-2E38-4DF1-B003-78969236CB41}" type="slidenum">
              <a:rPr lang="en-US" altLang="zh-CN" sz="1200" b="0" smtClean="0">
                <a:latin typeface="Arial" panose="020B0604020202020204" pitchFamily="34" charset="0"/>
              </a:rPr>
              <a:t>25</a:t>
            </a:fld>
            <a:endParaRPr lang="en-US" altLang="zh-CN" sz="1200" b="0" smtClean="0">
              <a:latin typeface="Arial" panose="020B0604020202020204" pitchFamily="34" charset="0"/>
            </a:endParaRPr>
          </a:p>
        </p:txBody>
      </p:sp>
      <p:sp>
        <p:nvSpPr>
          <p:cNvPr id="890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r" eaLnBrk="1" hangingPunct="1"/>
            <a:fld id="{CC2107E0-1C01-4688-AF14-44FAF75AF0F8}" type="slidenum">
              <a:rPr lang="en-US" altLang="zh-CN" sz="1200"/>
              <a:t>25</a:t>
            </a:fld>
            <a:endParaRPr lang="en-US" altLang="zh-CN" sz="1200"/>
          </a:p>
        </p:txBody>
      </p:sp>
      <p:sp>
        <p:nvSpPr>
          <p:cNvPr id="89092" name="Rectangle 2"/>
          <p:cNvSpPr>
            <a:spLocks noGrp="1" noRot="1" noChangeAspect="1" noChangeArrowheads="1" noTextEdit="1"/>
          </p:cNvSpPr>
          <p:nvPr>
            <p:ph type="sldImg"/>
          </p:nvPr>
        </p:nvSpPr>
        <p:spPr/>
      </p:sp>
      <p:sp>
        <p:nvSpPr>
          <p:cNvPr id="8909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A665FB1A-BDD2-4CAC-9636-E0B2753751D7}" type="slidenum">
              <a:rPr lang="en-US" altLang="zh-CN"/>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BA635621-FC3E-44AB-B968-00871CA10B4A}" type="slidenum">
              <a:rPr lang="en-US" altLang="zh-CN"/>
              <a:t>‹#›</a:t>
            </a:fld>
            <a:endParaRPr lang="en-US" altLang="zh-CN"/>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56228333-3303-4BE6-8AE9-6678F96DFA19}" type="slidenum">
              <a:rPr lang="en-US" altLang="zh-CN"/>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A0FB7EA-1E31-42B2-85FC-0813B5C2A73C}" type="slidenum">
              <a:rPr lang="en-US" altLang="zh-CN"/>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9718D5F5-281D-4695-A2F4-170FF8EC77A7}" type="slidenum">
              <a:rPr lang="en-US" altLang="zh-CN"/>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F68E815-3682-4B9D-98F2-8C67CF6CA9F4}" type="slidenum">
              <a:rPr lang="en-US" altLang="zh-CN"/>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D632470F-07CE-4516-A595-229133036DB7}" type="slidenum">
              <a:rPr lang="en-US" altLang="zh-CN"/>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B09D2792-310F-4787-BC6C-A4F0F930B4E5}" type="slidenum">
              <a:rPr lang="en-US" altLang="zh-CN"/>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CEF6E9F2-58E7-416E-B70A-F1F3AE4F3EE3}" type="slidenum">
              <a:rPr lang="en-US" altLang="zh-CN"/>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CF7B684E-2989-4284-BCD0-1E1D7E81E91F}" type="slidenum">
              <a:rPr lang="en-US" altLang="zh-CN"/>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D59A9A6-D3FD-4F14-A7FE-E810EA2CF2C7}" type="slidenum">
              <a:rPr lang="en-US" altLang="zh-CN"/>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650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b="0">
                <a:latin typeface="+mn-lt"/>
              </a:defRPr>
            </a:lvl1pPr>
          </a:lstStyle>
          <a:p>
            <a:pPr>
              <a:defRPr/>
            </a:pPr>
            <a:endParaRPr lang="en-US" altLang="zh-CN"/>
          </a:p>
        </p:txBody>
      </p:sp>
      <p:sp>
        <p:nvSpPr>
          <p:cNvPr id="10650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b="0">
                <a:latin typeface="+mn-lt"/>
              </a:defRPr>
            </a:lvl1pPr>
          </a:lstStyle>
          <a:p>
            <a:pPr>
              <a:defRPr/>
            </a:pPr>
            <a:endParaRPr lang="en-US" altLang="zh-CN"/>
          </a:p>
        </p:txBody>
      </p:sp>
      <p:sp>
        <p:nvSpPr>
          <p:cNvPr id="106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b="0">
                <a:latin typeface="+mn-lt"/>
              </a:defRPr>
            </a:lvl1pPr>
          </a:lstStyle>
          <a:p>
            <a:pPr>
              <a:defRPr/>
            </a:pPr>
            <a:fld id="{B9E5B81C-8044-4A33-92F7-020B2D8F9A93}"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20061;&#19979;&#35838;&#20214;/&#20061;&#19979;&#35838;&#20214;/Module3/&#28436;&#31034;&#25991;&#31295;1.pp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hyperlink" Target="Unit%202%20Activity%202.mp3" TargetMode="External"/><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3" Type="http://schemas.openxmlformats.org/officeDocument/2006/relationships/hyperlink" Target="http://tupian.hudong.com/s/%E8%80%81%E5%8C%97%E4%BA%AC/xgtupian/1/10"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hyperlink" Target="Words%20and%20expressions.mp3" TargetMode="External"/><Relationship Id="rId4" Type="http://schemas.openxmlformats.org/officeDocument/2006/relationships/image" Target="../media/image1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304800" y="1851670"/>
            <a:ext cx="863441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endParaRPr kumimoji="1" lang="en-US" altLang="zh-CN" sz="2000" dirty="0">
              <a:solidFill>
                <a:schemeClr val="hlink"/>
              </a:solidFill>
              <a:cs typeface="Times New Roman" panose="02020603050405020304" pitchFamily="18" charset="0"/>
            </a:endParaRPr>
          </a:p>
          <a:p>
            <a:pPr algn="ctr" eaLnBrk="1" hangingPunct="1"/>
            <a:r>
              <a:rPr kumimoji="1" lang="en-US" altLang="zh-CN" sz="5400" dirty="0">
                <a:cs typeface="Times New Roman" panose="02020603050405020304" pitchFamily="18" charset="0"/>
              </a:rPr>
              <a:t>Unit 2  I think life is better today.</a:t>
            </a:r>
          </a:p>
        </p:txBody>
      </p:sp>
      <p:sp>
        <p:nvSpPr>
          <p:cNvPr id="51204" name="Rectangle 4"/>
          <p:cNvSpPr>
            <a:spLocks noChangeArrowheads="1"/>
          </p:cNvSpPr>
          <p:nvPr/>
        </p:nvSpPr>
        <p:spPr bwMode="auto">
          <a:xfrm>
            <a:off x="710106" y="782637"/>
            <a:ext cx="72009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en-US" altLang="zh-CN" dirty="0">
                <a:cs typeface="Times New Roman" panose="02020603050405020304" pitchFamily="18" charset="0"/>
              </a:rPr>
              <a:t>Module </a:t>
            </a:r>
            <a:r>
              <a:rPr kumimoji="1" lang="en-US" altLang="zh-CN" dirty="0" smtClean="0">
                <a:cs typeface="Times New Roman" panose="02020603050405020304" pitchFamily="18" charset="0"/>
              </a:rPr>
              <a:t>3 </a:t>
            </a:r>
            <a:r>
              <a:rPr lang="en-US" altLang="zh-CN" dirty="0" smtClean="0">
                <a:cs typeface="Times New Roman" panose="02020603050405020304" pitchFamily="18" charset="0"/>
              </a:rPr>
              <a:t>Life </a:t>
            </a:r>
            <a:r>
              <a:rPr lang="en-US" altLang="zh-CN" dirty="0">
                <a:cs typeface="Times New Roman" panose="02020603050405020304" pitchFamily="18" charset="0"/>
              </a:rPr>
              <a:t>now and </a:t>
            </a:r>
            <a:r>
              <a:rPr lang="en-US" altLang="zh-CN" dirty="0" smtClean="0">
                <a:cs typeface="Times New Roman" panose="02020603050405020304" pitchFamily="18" charset="0"/>
              </a:rPr>
              <a:t>then</a:t>
            </a:r>
            <a:endParaRPr lang="en-US" altLang="zh-CN" dirty="0">
              <a:cs typeface="Times New Roman" panose="02020603050405020304" pitchFamily="18" charset="0"/>
            </a:endParaRPr>
          </a:p>
        </p:txBody>
      </p:sp>
      <p:pic>
        <p:nvPicPr>
          <p:cNvPr id="51205" name="Picture 7" descr="GIF002">
            <a:hlinkClick r:id="rId2" action="ppaction://hlinkpres?slideindex=1&amp;slidetitle="/>
          </p:cNvPr>
          <p:cNvPicPr>
            <a:picLocks noChangeAspect="1" noChangeArrowheads="1" noCrop="1"/>
          </p:cNvPicPr>
          <p:nvPr/>
        </p:nvPicPr>
        <p:blipFill>
          <a:blip r:embed="rId3"/>
          <a:srcRect/>
          <a:stretch>
            <a:fillRect/>
          </a:stretch>
        </p:blipFill>
        <p:spPr bwMode="auto">
          <a:xfrm>
            <a:off x="7524750" y="333375"/>
            <a:ext cx="10795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2777721" y="5486400"/>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156677" name="Text Box 5"/>
          <p:cNvSpPr txBox="1">
            <a:spLocks noChangeArrowheads="1"/>
          </p:cNvSpPr>
          <p:nvPr/>
        </p:nvSpPr>
        <p:spPr bwMode="auto">
          <a:xfrm>
            <a:off x="609600" y="1828800"/>
            <a:ext cx="28194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r" eaLnBrk="1" hangingPunct="1">
              <a:spcBef>
                <a:spcPct val="30000"/>
              </a:spcBef>
            </a:pPr>
            <a:r>
              <a:rPr lang="en-US" altLang="zh-CN" dirty="0">
                <a:solidFill>
                  <a:schemeClr val="accent2"/>
                </a:solidFill>
              </a:rPr>
              <a:t> tiny</a:t>
            </a:r>
          </a:p>
          <a:p>
            <a:pPr algn="r" eaLnBrk="1" hangingPunct="1">
              <a:spcBef>
                <a:spcPct val="30000"/>
              </a:spcBef>
            </a:pPr>
            <a:r>
              <a:rPr lang="en-US" altLang="zh-CN" dirty="0">
                <a:solidFill>
                  <a:schemeClr val="accent2"/>
                </a:solidFill>
              </a:rPr>
              <a:t> electric</a:t>
            </a:r>
          </a:p>
          <a:p>
            <a:pPr algn="r" eaLnBrk="1" hangingPunct="1">
              <a:spcBef>
                <a:spcPct val="30000"/>
              </a:spcBef>
            </a:pPr>
            <a:r>
              <a:rPr lang="en-US" altLang="zh-CN" dirty="0">
                <a:solidFill>
                  <a:schemeClr val="accent2"/>
                </a:solidFill>
              </a:rPr>
              <a:t> light</a:t>
            </a:r>
          </a:p>
          <a:p>
            <a:pPr algn="r" eaLnBrk="1" hangingPunct="1">
              <a:spcBef>
                <a:spcPct val="30000"/>
              </a:spcBef>
            </a:pPr>
            <a:r>
              <a:rPr lang="en-US" altLang="zh-CN" dirty="0">
                <a:solidFill>
                  <a:schemeClr val="accent2"/>
                </a:solidFill>
              </a:rPr>
              <a:t> candle</a:t>
            </a:r>
          </a:p>
          <a:p>
            <a:pPr algn="r" eaLnBrk="1" hangingPunct="1">
              <a:spcBef>
                <a:spcPct val="30000"/>
              </a:spcBef>
            </a:pPr>
            <a:r>
              <a:rPr lang="en-US" altLang="zh-CN" dirty="0">
                <a:solidFill>
                  <a:schemeClr val="accent2"/>
                </a:solidFill>
              </a:rPr>
              <a:t> postman</a:t>
            </a:r>
          </a:p>
          <a:p>
            <a:pPr algn="r" eaLnBrk="1" hangingPunct="1">
              <a:spcBef>
                <a:spcPct val="30000"/>
              </a:spcBef>
            </a:pPr>
            <a:r>
              <a:rPr lang="en-US" altLang="zh-CN" dirty="0">
                <a:solidFill>
                  <a:schemeClr val="accent2"/>
                </a:solidFill>
              </a:rPr>
              <a:t> cold</a:t>
            </a:r>
          </a:p>
        </p:txBody>
      </p:sp>
      <p:sp>
        <p:nvSpPr>
          <p:cNvPr id="156678" name="Text Box 6"/>
          <p:cNvSpPr txBox="1">
            <a:spLocks noChangeArrowheads="1"/>
          </p:cNvSpPr>
          <p:nvPr/>
        </p:nvSpPr>
        <p:spPr bwMode="auto">
          <a:xfrm>
            <a:off x="3505200" y="1828800"/>
            <a:ext cx="48768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pPr>
            <a:r>
              <a:rPr lang="en-US" altLang="zh-CN" i="1" dirty="0">
                <a:solidFill>
                  <a:srgbClr val="FF0000"/>
                </a:solidFill>
              </a:rPr>
              <a:t> adj.</a:t>
            </a:r>
            <a:r>
              <a:rPr lang="en-US" altLang="zh-CN" dirty="0">
                <a:latin typeface="Arial" panose="020B0604020202020204" pitchFamily="34" charset="0"/>
              </a:rPr>
              <a:t> </a:t>
            </a:r>
            <a:r>
              <a:rPr lang="zh-CN" altLang="en-US" dirty="0">
                <a:latin typeface="Arial" panose="020B0604020202020204" pitchFamily="34" charset="0"/>
              </a:rPr>
              <a:t>微小的；极小的   </a:t>
            </a:r>
          </a:p>
          <a:p>
            <a:pPr eaLnBrk="1" hangingPunct="1">
              <a:spcBef>
                <a:spcPct val="30000"/>
              </a:spcBef>
            </a:pPr>
            <a:r>
              <a:rPr lang="zh-CN" altLang="en-US" dirty="0">
                <a:latin typeface="Arial" panose="020B0604020202020204" pitchFamily="34" charset="0"/>
              </a:rPr>
              <a:t> </a:t>
            </a:r>
            <a:r>
              <a:rPr lang="en-US" altLang="zh-CN" i="1" dirty="0">
                <a:solidFill>
                  <a:srgbClr val="FF0000"/>
                </a:solidFill>
              </a:rPr>
              <a:t>adj.</a:t>
            </a:r>
            <a:r>
              <a:rPr lang="en-US" altLang="zh-CN" dirty="0">
                <a:latin typeface="Arial" panose="020B0604020202020204" pitchFamily="34" charset="0"/>
              </a:rPr>
              <a:t> </a:t>
            </a:r>
            <a:r>
              <a:rPr lang="zh-CN" altLang="en-US" dirty="0">
                <a:latin typeface="Arial" panose="020B0604020202020204" pitchFamily="34" charset="0"/>
              </a:rPr>
              <a:t>用电的；电动的</a:t>
            </a:r>
          </a:p>
          <a:p>
            <a:pPr eaLnBrk="1" hangingPunct="1">
              <a:spcBef>
                <a:spcPct val="30000"/>
              </a:spcBef>
            </a:pPr>
            <a:r>
              <a:rPr lang="zh-CN" altLang="en-US" dirty="0">
                <a:latin typeface="Arial" panose="020B0604020202020204" pitchFamily="34" charset="0"/>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电灯</a:t>
            </a:r>
          </a:p>
          <a:p>
            <a:pPr eaLnBrk="1" hangingPunct="1">
              <a:spcBef>
                <a:spcPct val="30000"/>
              </a:spcBef>
            </a:pPr>
            <a:r>
              <a:rPr lang="zh-CN" altLang="en-US" i="1" dirty="0">
                <a:solidFill>
                  <a:srgbClr val="FF0000"/>
                </a:solidFill>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蜡烛</a:t>
            </a:r>
          </a:p>
          <a:p>
            <a:pPr eaLnBrk="1" hangingPunct="1">
              <a:spcBef>
                <a:spcPct val="30000"/>
              </a:spcBef>
            </a:pPr>
            <a:r>
              <a:rPr lang="zh-CN" altLang="en-US" i="1" dirty="0">
                <a:solidFill>
                  <a:srgbClr val="FF0000"/>
                </a:solidFill>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邮递员</a:t>
            </a:r>
          </a:p>
          <a:p>
            <a:pPr eaLnBrk="1" hangingPunct="1">
              <a:spcBef>
                <a:spcPct val="30000"/>
              </a:spcBef>
            </a:pPr>
            <a:r>
              <a:rPr lang="zh-CN" altLang="en-US" dirty="0">
                <a:latin typeface="Arial" panose="020B0604020202020204" pitchFamily="34" charset="0"/>
              </a:rPr>
              <a:t>  </a:t>
            </a:r>
            <a:r>
              <a:rPr lang="en-US" altLang="zh-CN" i="1" dirty="0">
                <a:solidFill>
                  <a:srgbClr val="FF0000"/>
                </a:solidFill>
              </a:rPr>
              <a:t>n.  </a:t>
            </a:r>
            <a:r>
              <a:rPr lang="zh-CN" altLang="en-US" dirty="0">
                <a:latin typeface="Arial" panose="020B0604020202020204" pitchFamily="34" charset="0"/>
              </a:rPr>
              <a:t>寒冷；冷空气</a:t>
            </a:r>
          </a:p>
        </p:txBody>
      </p:sp>
      <p:grpSp>
        <p:nvGrpSpPr>
          <p:cNvPr id="60420" name="Group 7"/>
          <p:cNvGrpSpPr/>
          <p:nvPr/>
        </p:nvGrpSpPr>
        <p:grpSpPr bwMode="auto">
          <a:xfrm>
            <a:off x="1752600" y="609600"/>
            <a:ext cx="5113338" cy="925513"/>
            <a:chOff x="748" y="300"/>
            <a:chExt cx="3221" cy="583"/>
          </a:xfrm>
        </p:grpSpPr>
        <p:grpSp>
          <p:nvGrpSpPr>
            <p:cNvPr id="60421" name="Group 8"/>
            <p:cNvGrpSpPr/>
            <p:nvPr/>
          </p:nvGrpSpPr>
          <p:grpSpPr bwMode="auto">
            <a:xfrm>
              <a:off x="748" y="300"/>
              <a:ext cx="3221" cy="583"/>
              <a:chOff x="930" y="73"/>
              <a:chExt cx="3444" cy="810"/>
            </a:xfrm>
          </p:grpSpPr>
          <p:sp>
            <p:nvSpPr>
              <p:cNvPr id="60423" name="Oval 9"/>
              <p:cNvSpPr>
                <a:spLocks noChangeArrowheads="1"/>
              </p:cNvSpPr>
              <p:nvPr/>
            </p:nvSpPr>
            <p:spPr bwMode="auto">
              <a:xfrm>
                <a:off x="1565" y="164"/>
                <a:ext cx="2809" cy="716"/>
              </a:xfrm>
              <a:prstGeom prst="ellipse">
                <a:avLst/>
              </a:prstGeom>
              <a:solidFill>
                <a:srgbClr val="3366FF"/>
              </a:solidFill>
              <a:ln w="9525">
                <a:solidFill>
                  <a:srgbClr val="0000FF"/>
                </a:solidFill>
                <a:round/>
              </a:ln>
            </p:spPr>
            <p:txBody>
              <a:bodyPr wrap="none" anchor="ctr"/>
              <a:lstStyle/>
              <a:p>
                <a:endParaRPr lang="zh-CN" altLang="en-US"/>
              </a:p>
            </p:txBody>
          </p:sp>
          <p:pic>
            <p:nvPicPr>
              <p:cNvPr id="60424" name="Picture 10" descr="135"/>
              <p:cNvPicPr>
                <a:picLocks noChangeAspect="1" noChangeArrowheads="1" noCrop="1"/>
              </p:cNvPicPr>
              <p:nvPr/>
            </p:nvPicPr>
            <p:blipFill>
              <a:blip r:embed="rId4" cstate="email"/>
              <a:srcRect/>
              <a:stretch>
                <a:fillRect/>
              </a:stretch>
            </p:blipFill>
            <p:spPr bwMode="auto">
              <a:xfrm>
                <a:off x="930" y="73"/>
                <a:ext cx="861"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0422" name="Rectangle 11"/>
            <p:cNvSpPr>
              <a:spLocks noChangeArrowheads="1"/>
            </p:cNvSpPr>
            <p:nvPr/>
          </p:nvSpPr>
          <p:spPr bwMode="auto">
            <a:xfrm>
              <a:off x="1701" y="395"/>
              <a:ext cx="202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dirty="0">
                  <a:solidFill>
                    <a:schemeClr val="bg1"/>
                  </a:solidFill>
                </a:rPr>
                <a:t>Words review</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56677"/>
                                        </p:tgtEl>
                                        <p:attrNameLst>
                                          <p:attrName>style.visibility</p:attrName>
                                        </p:attrNameLst>
                                      </p:cBhvr>
                                      <p:to>
                                        <p:strVal val="visible"/>
                                      </p:to>
                                    </p:set>
                                    <p:animEffect transition="in" filter="checkerboard(across)">
                                      <p:cBhvr>
                                        <p:cTn id="7" dur="500"/>
                                        <p:tgtEl>
                                          <p:spTgt spid="15667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6678">
                                            <p:txEl>
                                              <p:pRg st="0" end="0"/>
                                            </p:txEl>
                                          </p:spTgt>
                                        </p:tgtEl>
                                        <p:attrNameLst>
                                          <p:attrName>style.visibility</p:attrName>
                                        </p:attrNameLst>
                                      </p:cBhvr>
                                      <p:to>
                                        <p:strVal val="visible"/>
                                      </p:to>
                                    </p:set>
                                    <p:animEffect transition="in" filter="checkerboard(across)">
                                      <p:cBhvr>
                                        <p:cTn id="12" dur="500"/>
                                        <p:tgtEl>
                                          <p:spTgt spid="15667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6678">
                                            <p:txEl>
                                              <p:pRg st="1" end="1"/>
                                            </p:txEl>
                                          </p:spTgt>
                                        </p:tgtEl>
                                        <p:attrNameLst>
                                          <p:attrName>style.visibility</p:attrName>
                                        </p:attrNameLst>
                                      </p:cBhvr>
                                      <p:to>
                                        <p:strVal val="visible"/>
                                      </p:to>
                                    </p:set>
                                    <p:animEffect transition="in" filter="checkerboard(across)">
                                      <p:cBhvr>
                                        <p:cTn id="17" dur="500"/>
                                        <p:tgtEl>
                                          <p:spTgt spid="15667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6678">
                                            <p:txEl>
                                              <p:pRg st="2" end="2"/>
                                            </p:txEl>
                                          </p:spTgt>
                                        </p:tgtEl>
                                        <p:attrNameLst>
                                          <p:attrName>style.visibility</p:attrName>
                                        </p:attrNameLst>
                                      </p:cBhvr>
                                      <p:to>
                                        <p:strVal val="visible"/>
                                      </p:to>
                                    </p:set>
                                    <p:animEffect transition="in" filter="checkerboard(across)">
                                      <p:cBhvr>
                                        <p:cTn id="22" dur="500"/>
                                        <p:tgtEl>
                                          <p:spTgt spid="15667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6678">
                                            <p:txEl>
                                              <p:pRg st="3" end="3"/>
                                            </p:txEl>
                                          </p:spTgt>
                                        </p:tgtEl>
                                        <p:attrNameLst>
                                          <p:attrName>style.visibility</p:attrName>
                                        </p:attrNameLst>
                                      </p:cBhvr>
                                      <p:to>
                                        <p:strVal val="visible"/>
                                      </p:to>
                                    </p:set>
                                    <p:animEffect transition="in" filter="checkerboard(across)">
                                      <p:cBhvr>
                                        <p:cTn id="27" dur="500"/>
                                        <p:tgtEl>
                                          <p:spTgt spid="15667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56678">
                                            <p:txEl>
                                              <p:pRg st="4" end="4"/>
                                            </p:txEl>
                                          </p:spTgt>
                                        </p:tgtEl>
                                        <p:attrNameLst>
                                          <p:attrName>style.visibility</p:attrName>
                                        </p:attrNameLst>
                                      </p:cBhvr>
                                      <p:to>
                                        <p:strVal val="visible"/>
                                      </p:to>
                                    </p:set>
                                    <p:animEffect transition="in" filter="checkerboard(across)">
                                      <p:cBhvr>
                                        <p:cTn id="32" dur="500"/>
                                        <p:tgtEl>
                                          <p:spTgt spid="15667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56678">
                                            <p:txEl>
                                              <p:pRg st="5" end="5"/>
                                            </p:txEl>
                                          </p:spTgt>
                                        </p:tgtEl>
                                        <p:attrNameLst>
                                          <p:attrName>style.visibility</p:attrName>
                                        </p:attrNameLst>
                                      </p:cBhvr>
                                      <p:to>
                                        <p:strVal val="visible"/>
                                      </p:to>
                                    </p:set>
                                    <p:animEffect transition="in" filter="checkerboard(across)">
                                      <p:cBhvr>
                                        <p:cTn id="37" dur="500"/>
                                        <p:tgtEl>
                                          <p:spTgt spid="1566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7" grpId="0"/>
      <p:bldP spid="15667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146443" name="Text Box 11"/>
          <p:cNvSpPr txBox="1">
            <a:spLocks noChangeArrowheads="1"/>
          </p:cNvSpPr>
          <p:nvPr/>
        </p:nvSpPr>
        <p:spPr bwMode="auto">
          <a:xfrm>
            <a:off x="609600" y="1828800"/>
            <a:ext cx="28194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r" eaLnBrk="1" hangingPunct="1">
              <a:spcBef>
                <a:spcPct val="30000"/>
              </a:spcBef>
            </a:pPr>
            <a:r>
              <a:rPr lang="en-US" altLang="zh-CN" dirty="0">
                <a:solidFill>
                  <a:schemeClr val="accent2"/>
                </a:solidFill>
              </a:rPr>
              <a:t> heat </a:t>
            </a:r>
          </a:p>
          <a:p>
            <a:pPr algn="r" eaLnBrk="1" hangingPunct="1">
              <a:spcBef>
                <a:spcPct val="30000"/>
              </a:spcBef>
            </a:pPr>
            <a:r>
              <a:rPr lang="en-US" altLang="zh-CN" dirty="0">
                <a:solidFill>
                  <a:schemeClr val="accent2"/>
                </a:solidFill>
              </a:rPr>
              <a:t> full-time</a:t>
            </a:r>
          </a:p>
          <a:p>
            <a:pPr algn="r" eaLnBrk="1" hangingPunct="1">
              <a:spcBef>
                <a:spcPct val="30000"/>
              </a:spcBef>
            </a:pPr>
            <a:r>
              <a:rPr lang="en-US" altLang="zh-CN" dirty="0">
                <a:solidFill>
                  <a:schemeClr val="accent2"/>
                </a:solidFill>
              </a:rPr>
              <a:t> role</a:t>
            </a:r>
          </a:p>
          <a:p>
            <a:pPr algn="r" eaLnBrk="1" hangingPunct="1">
              <a:spcBef>
                <a:spcPct val="30000"/>
              </a:spcBef>
            </a:pPr>
            <a:r>
              <a:rPr lang="en-US" altLang="zh-CN" dirty="0">
                <a:solidFill>
                  <a:schemeClr val="accent2"/>
                </a:solidFill>
              </a:rPr>
              <a:t> education</a:t>
            </a:r>
          </a:p>
          <a:p>
            <a:pPr algn="r" eaLnBrk="1" hangingPunct="1">
              <a:spcBef>
                <a:spcPct val="30000"/>
              </a:spcBef>
            </a:pPr>
            <a:endParaRPr lang="en-US" altLang="zh-CN" dirty="0">
              <a:solidFill>
                <a:schemeClr val="accent2"/>
              </a:solidFill>
            </a:endParaRPr>
          </a:p>
          <a:p>
            <a:pPr algn="r" eaLnBrk="1" hangingPunct="1">
              <a:spcBef>
                <a:spcPct val="30000"/>
              </a:spcBef>
            </a:pPr>
            <a:r>
              <a:rPr lang="en-US" altLang="zh-CN" dirty="0">
                <a:solidFill>
                  <a:schemeClr val="accent2"/>
                </a:solidFill>
              </a:rPr>
              <a:t> transport</a:t>
            </a:r>
          </a:p>
        </p:txBody>
      </p:sp>
      <p:sp>
        <p:nvSpPr>
          <p:cNvPr id="146444" name="Text Box 12"/>
          <p:cNvSpPr txBox="1">
            <a:spLocks noChangeArrowheads="1"/>
          </p:cNvSpPr>
          <p:nvPr/>
        </p:nvSpPr>
        <p:spPr bwMode="auto">
          <a:xfrm>
            <a:off x="3429000" y="1819275"/>
            <a:ext cx="4953000"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30000"/>
              </a:spcBef>
            </a:pPr>
            <a:r>
              <a:rPr lang="en-US" altLang="zh-CN" i="1" dirty="0">
                <a:solidFill>
                  <a:srgbClr val="FF0000"/>
                </a:solidFill>
              </a:rPr>
              <a:t>   n.</a:t>
            </a:r>
            <a:r>
              <a:rPr lang="en-US" altLang="zh-CN" dirty="0">
                <a:latin typeface="Arial" panose="020B0604020202020204" pitchFamily="34" charset="0"/>
              </a:rPr>
              <a:t> </a:t>
            </a:r>
            <a:r>
              <a:rPr lang="zh-CN" altLang="en-US" dirty="0">
                <a:latin typeface="Arial" panose="020B0604020202020204" pitchFamily="34" charset="0"/>
              </a:rPr>
              <a:t>高温；热度</a:t>
            </a:r>
          </a:p>
          <a:p>
            <a:pPr eaLnBrk="1" hangingPunct="1">
              <a:spcBef>
                <a:spcPct val="30000"/>
              </a:spcBef>
            </a:pPr>
            <a:r>
              <a:rPr lang="zh-CN" altLang="en-US" dirty="0">
                <a:latin typeface="Arial" panose="020B0604020202020204" pitchFamily="34" charset="0"/>
              </a:rPr>
              <a:t> </a:t>
            </a:r>
            <a:r>
              <a:rPr lang="en-US" altLang="zh-CN" i="1" dirty="0">
                <a:solidFill>
                  <a:srgbClr val="FF0000"/>
                </a:solidFill>
              </a:rPr>
              <a:t>adj.</a:t>
            </a:r>
            <a:r>
              <a:rPr lang="zh-CN" altLang="en-US" dirty="0">
                <a:latin typeface="Arial" panose="020B0604020202020204" pitchFamily="34" charset="0"/>
              </a:rPr>
              <a:t>专职的；全日制的</a:t>
            </a:r>
          </a:p>
          <a:p>
            <a:pPr eaLnBrk="1" hangingPunct="1">
              <a:spcBef>
                <a:spcPct val="30000"/>
              </a:spcBef>
            </a:pPr>
            <a:r>
              <a:rPr lang="zh-CN" altLang="en-US" dirty="0">
                <a:latin typeface="Arial" panose="020B0604020202020204" pitchFamily="34" charset="0"/>
              </a:rPr>
              <a:t> </a:t>
            </a:r>
            <a:r>
              <a:rPr lang="zh-CN" altLang="en-US" i="1" dirty="0">
                <a:solidFill>
                  <a:srgbClr val="FF0000"/>
                </a:solidFill>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作用；职责；角色</a:t>
            </a:r>
          </a:p>
          <a:p>
            <a:pPr eaLnBrk="1" hangingPunct="1">
              <a:spcBef>
                <a:spcPct val="30000"/>
              </a:spcBef>
            </a:pPr>
            <a:r>
              <a:rPr lang="zh-CN" altLang="en-US" i="1" dirty="0">
                <a:solidFill>
                  <a:srgbClr val="FF0000"/>
                </a:solidFill>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个人的</a:t>
            </a:r>
            <a:r>
              <a:rPr lang="en-US" altLang="zh-CN" dirty="0">
                <a:latin typeface="Arial" panose="020B0604020202020204" pitchFamily="34" charset="0"/>
              </a:rPr>
              <a:t>)</a:t>
            </a:r>
            <a:r>
              <a:rPr lang="zh-CN" altLang="en-US" dirty="0">
                <a:latin typeface="Arial" panose="020B0604020202020204" pitchFamily="34" charset="0"/>
              </a:rPr>
              <a:t>教育；学</a:t>
            </a:r>
          </a:p>
          <a:p>
            <a:pPr eaLnBrk="1" hangingPunct="1">
              <a:spcBef>
                <a:spcPct val="30000"/>
              </a:spcBef>
            </a:pPr>
            <a:r>
              <a:rPr lang="zh-CN" altLang="en-US" dirty="0">
                <a:latin typeface="Arial" panose="020B0604020202020204" pitchFamily="34" charset="0"/>
              </a:rPr>
              <a:t>       业</a:t>
            </a:r>
          </a:p>
          <a:p>
            <a:pPr eaLnBrk="1" hangingPunct="1">
              <a:spcBef>
                <a:spcPct val="30000"/>
              </a:spcBef>
            </a:pPr>
            <a:r>
              <a:rPr lang="zh-CN" altLang="en-US" dirty="0">
                <a:latin typeface="Arial" panose="020B0604020202020204" pitchFamily="34" charset="0"/>
              </a:rPr>
              <a:t>  </a:t>
            </a:r>
            <a:r>
              <a:rPr lang="en-US" altLang="zh-CN" i="1" dirty="0">
                <a:solidFill>
                  <a:srgbClr val="FF0000"/>
                </a:solidFill>
              </a:rPr>
              <a:t>n.</a:t>
            </a:r>
            <a:r>
              <a:rPr lang="en-US" altLang="zh-CN" dirty="0">
                <a:latin typeface="Arial" panose="020B0604020202020204" pitchFamily="34" charset="0"/>
              </a:rPr>
              <a:t>  </a:t>
            </a:r>
            <a:r>
              <a:rPr lang="zh-CN" altLang="en-US" dirty="0">
                <a:latin typeface="Arial" panose="020B0604020202020204" pitchFamily="34" charset="0"/>
              </a:rPr>
              <a:t>运输业；交通</a:t>
            </a:r>
          </a:p>
        </p:txBody>
      </p:sp>
      <p:grpSp>
        <p:nvGrpSpPr>
          <p:cNvPr id="61444" name="Group 13"/>
          <p:cNvGrpSpPr/>
          <p:nvPr/>
        </p:nvGrpSpPr>
        <p:grpSpPr bwMode="auto">
          <a:xfrm>
            <a:off x="1752600" y="533400"/>
            <a:ext cx="5113338" cy="925513"/>
            <a:chOff x="748" y="300"/>
            <a:chExt cx="3221" cy="583"/>
          </a:xfrm>
        </p:grpSpPr>
        <p:grpSp>
          <p:nvGrpSpPr>
            <p:cNvPr id="61445" name="Group 14"/>
            <p:cNvGrpSpPr/>
            <p:nvPr/>
          </p:nvGrpSpPr>
          <p:grpSpPr bwMode="auto">
            <a:xfrm>
              <a:off x="748" y="300"/>
              <a:ext cx="3221" cy="583"/>
              <a:chOff x="930" y="73"/>
              <a:chExt cx="3444" cy="810"/>
            </a:xfrm>
          </p:grpSpPr>
          <p:sp>
            <p:nvSpPr>
              <p:cNvPr id="61447" name="Oval 15"/>
              <p:cNvSpPr>
                <a:spLocks noChangeArrowheads="1"/>
              </p:cNvSpPr>
              <p:nvPr/>
            </p:nvSpPr>
            <p:spPr bwMode="auto">
              <a:xfrm>
                <a:off x="1565" y="164"/>
                <a:ext cx="2809" cy="716"/>
              </a:xfrm>
              <a:prstGeom prst="ellipse">
                <a:avLst/>
              </a:prstGeom>
              <a:solidFill>
                <a:srgbClr val="3366FF"/>
              </a:solidFill>
              <a:ln w="9525">
                <a:solidFill>
                  <a:srgbClr val="0000FF"/>
                </a:solidFill>
                <a:round/>
              </a:ln>
            </p:spPr>
            <p:txBody>
              <a:bodyPr wrap="none" anchor="ctr"/>
              <a:lstStyle/>
              <a:p>
                <a:endParaRPr lang="zh-CN" altLang="en-US"/>
              </a:p>
            </p:txBody>
          </p:sp>
          <p:pic>
            <p:nvPicPr>
              <p:cNvPr id="61448" name="Picture 16" descr="135"/>
              <p:cNvPicPr>
                <a:picLocks noChangeAspect="1" noChangeArrowheads="1" noCrop="1"/>
              </p:cNvPicPr>
              <p:nvPr/>
            </p:nvPicPr>
            <p:blipFill>
              <a:blip r:embed="rId4" cstate="email"/>
              <a:srcRect/>
              <a:stretch>
                <a:fillRect/>
              </a:stretch>
            </p:blipFill>
            <p:spPr bwMode="auto">
              <a:xfrm>
                <a:off x="930" y="73"/>
                <a:ext cx="861"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46" name="Rectangle 17"/>
            <p:cNvSpPr>
              <a:spLocks noChangeArrowheads="1"/>
            </p:cNvSpPr>
            <p:nvPr/>
          </p:nvSpPr>
          <p:spPr bwMode="auto">
            <a:xfrm>
              <a:off x="1701" y="395"/>
              <a:ext cx="202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a:solidFill>
                    <a:schemeClr val="bg1"/>
                  </a:solidFill>
                </a:rPr>
                <a:t>Words review</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46443"/>
                                        </p:tgtEl>
                                        <p:attrNameLst>
                                          <p:attrName>style.visibility</p:attrName>
                                        </p:attrNameLst>
                                      </p:cBhvr>
                                      <p:to>
                                        <p:strVal val="visible"/>
                                      </p:to>
                                    </p:set>
                                    <p:animEffect transition="in" filter="checkerboard(across)">
                                      <p:cBhvr>
                                        <p:cTn id="7" dur="500"/>
                                        <p:tgtEl>
                                          <p:spTgt spid="14644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6444">
                                            <p:txEl>
                                              <p:pRg st="0" end="0"/>
                                            </p:txEl>
                                          </p:spTgt>
                                        </p:tgtEl>
                                        <p:attrNameLst>
                                          <p:attrName>style.visibility</p:attrName>
                                        </p:attrNameLst>
                                      </p:cBhvr>
                                      <p:to>
                                        <p:strVal val="visible"/>
                                      </p:to>
                                    </p:set>
                                    <p:animEffect transition="in" filter="checkerboard(across)">
                                      <p:cBhvr>
                                        <p:cTn id="12" dur="500"/>
                                        <p:tgtEl>
                                          <p:spTgt spid="1464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6444">
                                            <p:txEl>
                                              <p:pRg st="1" end="1"/>
                                            </p:txEl>
                                          </p:spTgt>
                                        </p:tgtEl>
                                        <p:attrNameLst>
                                          <p:attrName>style.visibility</p:attrName>
                                        </p:attrNameLst>
                                      </p:cBhvr>
                                      <p:to>
                                        <p:strVal val="visible"/>
                                      </p:to>
                                    </p:set>
                                    <p:animEffect transition="in" filter="checkerboard(across)">
                                      <p:cBhvr>
                                        <p:cTn id="17" dur="500"/>
                                        <p:tgtEl>
                                          <p:spTgt spid="1464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6444">
                                            <p:txEl>
                                              <p:pRg st="2" end="2"/>
                                            </p:txEl>
                                          </p:spTgt>
                                        </p:tgtEl>
                                        <p:attrNameLst>
                                          <p:attrName>style.visibility</p:attrName>
                                        </p:attrNameLst>
                                      </p:cBhvr>
                                      <p:to>
                                        <p:strVal val="visible"/>
                                      </p:to>
                                    </p:set>
                                    <p:animEffect transition="in" filter="checkerboard(across)">
                                      <p:cBhvr>
                                        <p:cTn id="22" dur="500"/>
                                        <p:tgtEl>
                                          <p:spTgt spid="14644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6444">
                                            <p:txEl>
                                              <p:pRg st="3" end="3"/>
                                            </p:txEl>
                                          </p:spTgt>
                                        </p:tgtEl>
                                        <p:attrNameLst>
                                          <p:attrName>style.visibility</p:attrName>
                                        </p:attrNameLst>
                                      </p:cBhvr>
                                      <p:to>
                                        <p:strVal val="visible"/>
                                      </p:to>
                                    </p:set>
                                    <p:animEffect transition="in" filter="checkerboard(across)">
                                      <p:cBhvr>
                                        <p:cTn id="27" dur="500"/>
                                        <p:tgtEl>
                                          <p:spTgt spid="146444">
                                            <p:txEl>
                                              <p:pRg st="3" end="3"/>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46444">
                                            <p:txEl>
                                              <p:pRg st="4" end="4"/>
                                            </p:txEl>
                                          </p:spTgt>
                                        </p:tgtEl>
                                        <p:attrNameLst>
                                          <p:attrName>style.visibility</p:attrName>
                                        </p:attrNameLst>
                                      </p:cBhvr>
                                      <p:to>
                                        <p:strVal val="visible"/>
                                      </p:to>
                                    </p:set>
                                    <p:animEffect transition="in" filter="checkerboard(across)">
                                      <p:cBhvr>
                                        <p:cTn id="30" dur="500"/>
                                        <p:tgtEl>
                                          <p:spTgt spid="14644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46444">
                                            <p:txEl>
                                              <p:pRg st="5" end="5"/>
                                            </p:txEl>
                                          </p:spTgt>
                                        </p:tgtEl>
                                        <p:attrNameLst>
                                          <p:attrName>style.visibility</p:attrName>
                                        </p:attrNameLst>
                                      </p:cBhvr>
                                      <p:to>
                                        <p:strVal val="visible"/>
                                      </p:to>
                                    </p:set>
                                    <p:animEffect transition="in" filter="checkerboard(across)">
                                      <p:cBhvr>
                                        <p:cTn id="35" dur="500"/>
                                        <p:tgtEl>
                                          <p:spTgt spid="1464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43" grpId="0"/>
      <p:bldP spid="14644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pic>
        <p:nvPicPr>
          <p:cNvPr id="7175" name="Picture 7" descr="File0001"/>
          <p:cNvPicPr>
            <a:picLocks noChangeAspect="1" noChangeArrowheads="1"/>
          </p:cNvPicPr>
          <p:nvPr/>
        </p:nvPicPr>
        <p:blipFill>
          <a:blip r:embed="rId4" cstate="email"/>
          <a:srcRect/>
          <a:stretch>
            <a:fillRect/>
          </a:stretch>
        </p:blipFill>
        <p:spPr bwMode="auto">
          <a:xfrm>
            <a:off x="5029200" y="2362200"/>
            <a:ext cx="3505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Text Box 13"/>
          <p:cNvSpPr txBox="1">
            <a:spLocks noChangeArrowheads="1"/>
          </p:cNvSpPr>
          <p:nvPr/>
        </p:nvSpPr>
        <p:spPr bwMode="auto">
          <a:xfrm>
            <a:off x="468313" y="692150"/>
            <a:ext cx="50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altLang="zh-CN">
                <a:solidFill>
                  <a:srgbClr val="FF0000"/>
                </a:solidFill>
                <a:latin typeface="Arial" panose="020B0604020202020204" pitchFamily="34" charset="0"/>
                <a:ea typeface="华文细黑" panose="02010600040101010101" pitchFamily="2" charset="-122"/>
              </a:rPr>
              <a:t>1</a:t>
            </a:r>
          </a:p>
        </p:txBody>
      </p:sp>
      <p:sp>
        <p:nvSpPr>
          <p:cNvPr id="62468" name="Oval 14"/>
          <p:cNvSpPr>
            <a:spLocks noChangeArrowheads="1"/>
          </p:cNvSpPr>
          <p:nvPr/>
        </p:nvSpPr>
        <p:spPr bwMode="auto">
          <a:xfrm>
            <a:off x="277813" y="87313"/>
            <a:ext cx="1017587" cy="533400"/>
          </a:xfrm>
          <a:prstGeom prst="ellipse">
            <a:avLst/>
          </a:prstGeom>
          <a:solidFill>
            <a:srgbClr val="CCFFFF"/>
          </a:solidFill>
          <a:ln w="9525">
            <a:solidFill>
              <a:schemeClr val="tx1"/>
            </a:solidFill>
            <a:round/>
          </a:ln>
        </p:spPr>
        <p:txBody>
          <a:bodyPr wrap="none" anchor="ctr"/>
          <a:lstStyle/>
          <a:p>
            <a:pPr algn="ctr"/>
            <a:r>
              <a:rPr lang="en-US" altLang="zh-CN">
                <a:solidFill>
                  <a:srgbClr val="6600CC"/>
                </a:solidFill>
              </a:rPr>
              <a:t>P20</a:t>
            </a:r>
          </a:p>
        </p:txBody>
      </p:sp>
      <p:sp>
        <p:nvSpPr>
          <p:cNvPr id="7183" name="Text Box 15"/>
          <p:cNvSpPr txBox="1">
            <a:spLocks noChangeArrowheads="1"/>
          </p:cNvSpPr>
          <p:nvPr/>
        </p:nvSpPr>
        <p:spPr bwMode="auto">
          <a:xfrm>
            <a:off x="1042988" y="654050"/>
            <a:ext cx="756126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chemeClr val="accent2"/>
                </a:solidFill>
                <a:latin typeface="Arial Narrow" panose="020B0606020202030204" pitchFamily="34" charset="0"/>
              </a:rPr>
              <a:t>Look at he woman in the photo. How do you think she feels? Think about what she will talk about:</a:t>
            </a:r>
          </a:p>
        </p:txBody>
      </p:sp>
      <p:sp>
        <p:nvSpPr>
          <p:cNvPr id="7184" name="Text Box 16"/>
          <p:cNvSpPr txBox="1">
            <a:spLocks noChangeArrowheads="1"/>
          </p:cNvSpPr>
          <p:nvPr/>
        </p:nvSpPr>
        <p:spPr bwMode="auto">
          <a:xfrm>
            <a:off x="990600" y="2514600"/>
            <a:ext cx="3962400" cy="6130925"/>
          </a:xfrm>
          <a:prstGeom prst="rect">
            <a:avLst/>
          </a:prstGeom>
          <a:noFill/>
          <a:ln w="9525">
            <a:solidFill>
              <a:srgbClr val="00CCFF"/>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10000"/>
              </a:spcBef>
            </a:pPr>
            <a:r>
              <a:rPr lang="en-US" altLang="zh-CN"/>
              <a:t>family</a:t>
            </a:r>
          </a:p>
          <a:p>
            <a:pPr eaLnBrk="1" hangingPunct="1">
              <a:spcBef>
                <a:spcPct val="10000"/>
              </a:spcBef>
            </a:pPr>
            <a:r>
              <a:rPr lang="en-US" altLang="zh-CN"/>
              <a:t>work</a:t>
            </a:r>
          </a:p>
          <a:p>
            <a:pPr eaLnBrk="1" hangingPunct="1">
              <a:spcBef>
                <a:spcPct val="10000"/>
              </a:spcBef>
            </a:pPr>
            <a:r>
              <a:rPr lang="en-US" altLang="zh-CN"/>
              <a:t>health</a:t>
            </a:r>
          </a:p>
          <a:p>
            <a:pPr eaLnBrk="1" hangingPunct="1">
              <a:spcBef>
                <a:spcPct val="10000"/>
              </a:spcBef>
            </a:pPr>
            <a:r>
              <a:rPr lang="en-US" altLang="zh-CN"/>
              <a:t>education</a:t>
            </a:r>
          </a:p>
          <a:p>
            <a:pPr eaLnBrk="1" hangingPunct="1">
              <a:spcBef>
                <a:spcPct val="10000"/>
              </a:spcBef>
            </a:pPr>
            <a:endParaRPr lang="en-US" altLang="zh-CN"/>
          </a:p>
          <a:p>
            <a:pPr eaLnBrk="1" hangingPunct="1">
              <a:spcBef>
                <a:spcPct val="10000"/>
              </a:spcBef>
            </a:pPr>
            <a:endParaRPr lang="en-US" altLang="zh-CN"/>
          </a:p>
          <a:p>
            <a:pPr eaLnBrk="1" hangingPunct="1">
              <a:spcBef>
                <a:spcPct val="10000"/>
              </a:spcBef>
            </a:pPr>
            <a:endParaRPr lang="en-US" altLang="zh-CN"/>
          </a:p>
          <a:p>
            <a:pPr eaLnBrk="1" hangingPunct="1">
              <a:spcBef>
                <a:spcPct val="10000"/>
              </a:spcBef>
            </a:pPr>
            <a:r>
              <a:rPr lang="en-US" altLang="zh-CN"/>
              <a:t> </a:t>
            </a:r>
          </a:p>
          <a:p>
            <a:pPr eaLnBrk="1" hangingPunct="1">
              <a:spcBef>
                <a:spcPct val="10000"/>
              </a:spcBef>
            </a:pPr>
            <a:r>
              <a:rPr lang="en-US" altLang="zh-CN">
                <a:solidFill>
                  <a:srgbClr val="FF3399"/>
                </a:solidFill>
                <a:cs typeface="Times New Roman" panose="02020603050405020304" pitchFamily="18" charset="0"/>
              </a:rPr>
              <a:t> </a:t>
            </a:r>
          </a:p>
          <a:p>
            <a:pPr eaLnBrk="1" hangingPunct="1">
              <a:spcBef>
                <a:spcPct val="10000"/>
              </a:spcBef>
            </a:pPr>
            <a:endParaRPr lang="en-US" altLang="zh-CN"/>
          </a:p>
        </p:txBody>
      </p:sp>
      <p:sp>
        <p:nvSpPr>
          <p:cNvPr id="62471" name="AutoShape 25"/>
          <p:cNvSpPr>
            <a:spLocks noChangeArrowheads="1"/>
          </p:cNvSpPr>
          <p:nvPr/>
        </p:nvSpPr>
        <p:spPr bwMode="auto">
          <a:xfrm>
            <a:off x="2514600" y="228600"/>
            <a:ext cx="3352800" cy="457200"/>
          </a:xfrm>
          <a:prstGeom prst="ribbon">
            <a:avLst>
              <a:gd name="adj1" fmla="val 12500"/>
              <a:gd name="adj2" fmla="val 50000"/>
            </a:avLst>
          </a:prstGeom>
          <a:solidFill>
            <a:srgbClr val="FFFF99"/>
          </a:solidFill>
          <a:ln w="9525">
            <a:solidFill>
              <a:schemeClr val="tx1"/>
            </a:solidFill>
            <a:round/>
          </a:ln>
        </p:spPr>
        <p:txBody>
          <a:bodyPr wrap="none" anchor="ctr"/>
          <a:lstStyle/>
          <a:p>
            <a:pPr algn="ctr"/>
            <a:r>
              <a:rPr lang="en-US" altLang="zh-CN" sz="3200"/>
              <a:t>Task 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7183"/>
                                        </p:tgtEl>
                                        <p:attrNameLst>
                                          <p:attrName>style.visibility</p:attrName>
                                        </p:attrNameLst>
                                      </p:cBhvr>
                                      <p:to>
                                        <p:strVal val="visible"/>
                                      </p:to>
                                    </p:set>
                                    <p:animEffect transition="in" filter="slide(fromBottom)">
                                      <p:cBhvr>
                                        <p:cTn id="7" dur="500"/>
                                        <p:tgtEl>
                                          <p:spTgt spid="7183"/>
                                        </p:tgtEl>
                                      </p:cBhvr>
                                    </p:animEffect>
                                  </p:childTnLst>
                                </p:cTn>
                              </p:par>
                              <p:par>
                                <p:cTn id="8" presetID="18" presetClass="entr" presetSubtype="6" fill="hold" nodeType="withEffect">
                                  <p:stCondLst>
                                    <p:cond delay="0"/>
                                  </p:stCondLst>
                                  <p:childTnLst>
                                    <p:set>
                                      <p:cBhvr>
                                        <p:cTn id="9" dur="1" fill="hold">
                                          <p:stCondLst>
                                            <p:cond delay="0"/>
                                          </p:stCondLst>
                                        </p:cTn>
                                        <p:tgtEl>
                                          <p:spTgt spid="7175"/>
                                        </p:tgtEl>
                                        <p:attrNameLst>
                                          <p:attrName>style.visibility</p:attrName>
                                        </p:attrNameLst>
                                      </p:cBhvr>
                                      <p:to>
                                        <p:strVal val="visible"/>
                                      </p:to>
                                    </p:set>
                                    <p:animEffect transition="in" filter="strips(downRight)">
                                      <p:cBhvr>
                                        <p:cTn id="10" dur="500"/>
                                        <p:tgtEl>
                                          <p:spTgt spid="717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184"/>
                                        </p:tgtEl>
                                        <p:attrNameLst>
                                          <p:attrName>style.visibility</p:attrName>
                                        </p:attrNameLst>
                                      </p:cBhvr>
                                      <p:to>
                                        <p:strVal val="visible"/>
                                      </p:to>
                                    </p:set>
                                    <p:animEffect transition="in" filter="dissolve">
                                      <p:cBhvr>
                                        <p:cTn id="15" dur="500"/>
                                        <p:tgtEl>
                                          <p:spTgt spid="7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3" grpId="0"/>
      <p:bldP spid="718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63490" name="AutoShape 20"/>
          <p:cNvSpPr>
            <a:spLocks noChangeArrowheads="1"/>
          </p:cNvSpPr>
          <p:nvPr/>
        </p:nvSpPr>
        <p:spPr bwMode="auto">
          <a:xfrm>
            <a:off x="107950" y="1557338"/>
            <a:ext cx="8748713" cy="2252662"/>
          </a:xfrm>
          <a:prstGeom prst="cloudCallout">
            <a:avLst>
              <a:gd name="adj1" fmla="val -41852"/>
              <a:gd name="adj2" fmla="val 105319"/>
            </a:avLst>
          </a:prstGeom>
          <a:gradFill rotWithShape="1">
            <a:gsLst>
              <a:gs pos="0">
                <a:srgbClr val="CCFFFF"/>
              </a:gs>
              <a:gs pos="100000">
                <a:schemeClr val="bg1"/>
              </a:gs>
            </a:gsLst>
            <a:lin ang="5400000" scaled="1"/>
          </a:gradFill>
          <a:ln w="9525">
            <a:solidFill>
              <a:schemeClr val="tx1"/>
            </a:solidFill>
            <a:round/>
          </a:ln>
        </p:spPr>
        <p:txBody>
          <a:bodyPr/>
          <a:lstStyle/>
          <a:p>
            <a:pPr algn="ctr"/>
            <a:endParaRPr lang="zh-CN" altLang="zh-CN"/>
          </a:p>
        </p:txBody>
      </p:sp>
      <p:sp>
        <p:nvSpPr>
          <p:cNvPr id="63491" name="Text Box 4"/>
          <p:cNvSpPr txBox="1">
            <a:spLocks noChangeArrowheads="1"/>
          </p:cNvSpPr>
          <p:nvPr/>
        </p:nvSpPr>
        <p:spPr bwMode="auto">
          <a:xfrm>
            <a:off x="304800" y="1600200"/>
            <a:ext cx="50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altLang="zh-CN">
                <a:solidFill>
                  <a:srgbClr val="FF0000"/>
                </a:solidFill>
                <a:latin typeface="Arial" panose="020B0604020202020204" pitchFamily="34" charset="0"/>
                <a:ea typeface="华文细黑" panose="02010600040101010101" pitchFamily="2" charset="-122"/>
              </a:rPr>
              <a:t>2</a:t>
            </a:r>
          </a:p>
        </p:txBody>
      </p:sp>
      <p:sp>
        <p:nvSpPr>
          <p:cNvPr id="63492" name="Oval 5"/>
          <p:cNvSpPr>
            <a:spLocks noChangeArrowheads="1"/>
          </p:cNvSpPr>
          <p:nvPr/>
        </p:nvSpPr>
        <p:spPr bwMode="auto">
          <a:xfrm>
            <a:off x="0" y="914400"/>
            <a:ext cx="1017588" cy="533400"/>
          </a:xfrm>
          <a:prstGeom prst="ellipse">
            <a:avLst/>
          </a:prstGeom>
          <a:solidFill>
            <a:srgbClr val="CCFFFF"/>
          </a:solidFill>
          <a:ln w="9525">
            <a:solidFill>
              <a:schemeClr val="tx1"/>
            </a:solidFill>
            <a:round/>
          </a:ln>
        </p:spPr>
        <p:txBody>
          <a:bodyPr wrap="none" anchor="ctr"/>
          <a:lstStyle/>
          <a:p>
            <a:pPr algn="ctr"/>
            <a:r>
              <a:rPr lang="en-US" altLang="zh-CN">
                <a:solidFill>
                  <a:srgbClr val="6600CC"/>
                </a:solidFill>
              </a:rPr>
              <a:t>P20</a:t>
            </a:r>
          </a:p>
        </p:txBody>
      </p:sp>
      <p:sp>
        <p:nvSpPr>
          <p:cNvPr id="162822" name="Text Box 6"/>
          <p:cNvSpPr txBox="1">
            <a:spLocks noChangeArrowheads="1"/>
          </p:cNvSpPr>
          <p:nvPr/>
        </p:nvSpPr>
        <p:spPr bwMode="auto">
          <a:xfrm>
            <a:off x="890588" y="2009775"/>
            <a:ext cx="772001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chemeClr val="accent2"/>
                </a:solidFill>
                <a:latin typeface="Arial Narrow" panose="020B0606020202030204" pitchFamily="34" charset="0"/>
              </a:rPr>
              <a:t>Listen to the passage and take notes on what Mrs Li says about the points in Activity 1.</a:t>
            </a:r>
          </a:p>
        </p:txBody>
      </p:sp>
      <p:pic>
        <p:nvPicPr>
          <p:cNvPr id="63494" name="Picture 7" descr="MC900441506[1]">
            <a:hlinkClick r:id="rId3" action="ppaction://hlinkfile"/>
          </p:cNvPr>
          <p:cNvPicPr>
            <a:picLocks noChangeAspect="1" noChangeArrowheads="1"/>
          </p:cNvPicPr>
          <p:nvPr/>
        </p:nvPicPr>
        <p:blipFill>
          <a:blip r:embed="rId4" cstate="email"/>
          <a:srcRect/>
          <a:stretch>
            <a:fillRect/>
          </a:stretch>
        </p:blipFill>
        <p:spPr bwMode="auto">
          <a:xfrm>
            <a:off x="8077200" y="3276600"/>
            <a:ext cx="762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5" name="AutoShape 19"/>
          <p:cNvSpPr>
            <a:spLocks noChangeArrowheads="1"/>
          </p:cNvSpPr>
          <p:nvPr/>
        </p:nvSpPr>
        <p:spPr bwMode="auto">
          <a:xfrm>
            <a:off x="2514600" y="533400"/>
            <a:ext cx="3352800" cy="457200"/>
          </a:xfrm>
          <a:prstGeom prst="ribbon">
            <a:avLst>
              <a:gd name="adj1" fmla="val 12500"/>
              <a:gd name="adj2" fmla="val 50000"/>
            </a:avLst>
          </a:prstGeom>
          <a:solidFill>
            <a:srgbClr val="FFFF99"/>
          </a:solidFill>
          <a:ln w="9525">
            <a:solidFill>
              <a:schemeClr val="tx1"/>
            </a:solidFill>
            <a:round/>
          </a:ln>
        </p:spPr>
        <p:txBody>
          <a:bodyPr wrap="none" anchor="ctr"/>
          <a:lstStyle/>
          <a:p>
            <a:pPr algn="ctr"/>
            <a:r>
              <a:rPr lang="en-US" altLang="zh-CN" sz="3200"/>
              <a:t>Task 2</a:t>
            </a:r>
          </a:p>
        </p:txBody>
      </p:sp>
      <p:sp>
        <p:nvSpPr>
          <p:cNvPr id="63496" name="TextBox 7"/>
          <p:cNvSpPr txBox="1">
            <a:spLocks noChangeArrowheads="1"/>
          </p:cNvSpPr>
          <p:nvPr/>
        </p:nvSpPr>
        <p:spPr bwMode="auto">
          <a:xfrm>
            <a:off x="1066800" y="4724400"/>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zh-CN" altLang="zh-CN"/>
              <a:t> </a:t>
            </a:r>
            <a:r>
              <a:rPr lang="en-US" altLang="zh-CN" i="1"/>
              <a:t>family   work   health  education</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62822"/>
                                        </p:tgtEl>
                                        <p:attrNameLst>
                                          <p:attrName>style.visibility</p:attrName>
                                        </p:attrNameLst>
                                      </p:cBhvr>
                                      <p:to>
                                        <p:strVal val="visible"/>
                                      </p:to>
                                    </p:set>
                                    <p:animEffect transition="in" filter="slide(fromBottom)">
                                      <p:cBhvr>
                                        <p:cTn id="7" dur="500"/>
                                        <p:tgtEl>
                                          <p:spTgt spid="162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4"/>
          <p:cNvSpPr txBox="1">
            <a:spLocks noChangeArrowheads="1"/>
          </p:cNvSpPr>
          <p:nvPr/>
        </p:nvSpPr>
        <p:spPr bwMode="auto">
          <a:xfrm>
            <a:off x="228600" y="220663"/>
            <a:ext cx="4267200" cy="6499225"/>
          </a:xfrm>
          <a:prstGeom prst="rect">
            <a:avLst/>
          </a:prstGeom>
          <a:noFill/>
          <a:ln w="9525">
            <a:solidFill>
              <a:srgbClr val="FFCC00"/>
            </a:solidFill>
            <a:miter lim="800000"/>
          </a:ln>
          <a:extLst>
            <a:ext uri="{909E8E84-426E-40DD-AFC4-6F175D3DCCD1}">
              <a14:hiddenFill xmlns:a14="http://schemas.microsoft.com/office/drawing/2010/main">
                <a:solidFill>
                  <a:srgbClr val="FFFFFF"/>
                </a:solidFill>
              </a14:hiddenFill>
            </a:ext>
          </a:extLst>
        </p:spPr>
        <p:txBody>
          <a:bodyPr>
            <a:spAutoFit/>
          </a:bodyPr>
          <a:lstStyle>
            <a:lvl1pPr marL="342900" indent="-342900"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a:solidFill>
                  <a:srgbClr val="3333FF"/>
                </a:solidFill>
                <a:latin typeface="Arial Narrow" panose="020B0606020202030204" pitchFamily="34" charset="0"/>
              </a:rPr>
              <a:t>Life in the past</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a:t>
            </a:r>
          </a:p>
          <a:p>
            <a:pPr algn="ctr" eaLnBrk="1" hangingPunct="1"/>
            <a:r>
              <a:rPr lang="en-US" altLang="zh-CN" sz="3200"/>
              <a:t>____________________</a:t>
            </a:r>
          </a:p>
          <a:p>
            <a:pPr algn="ctr" eaLnBrk="1" hangingPunct="1"/>
            <a:r>
              <a:rPr lang="en-US" altLang="zh-CN" sz="3200"/>
              <a:t>____________________</a:t>
            </a:r>
          </a:p>
          <a:p>
            <a:pPr algn="ctr" eaLnBrk="1" hangingPunct="1"/>
            <a:r>
              <a:rPr lang="en-US" altLang="zh-CN" sz="3200"/>
              <a:t>____________________</a:t>
            </a:r>
          </a:p>
          <a:p>
            <a:pPr algn="ctr" eaLnBrk="1" hangingPunct="1"/>
            <a:r>
              <a:rPr lang="en-US" altLang="zh-CN" sz="3200"/>
              <a:t>____________________</a:t>
            </a:r>
          </a:p>
        </p:txBody>
      </p:sp>
      <p:sp>
        <p:nvSpPr>
          <p:cNvPr id="64515" name="Text Box 5"/>
          <p:cNvSpPr txBox="1">
            <a:spLocks noChangeArrowheads="1"/>
          </p:cNvSpPr>
          <p:nvPr/>
        </p:nvSpPr>
        <p:spPr bwMode="auto">
          <a:xfrm>
            <a:off x="4648200" y="228600"/>
            <a:ext cx="4267200" cy="6499225"/>
          </a:xfrm>
          <a:prstGeom prst="rect">
            <a:avLst/>
          </a:prstGeom>
          <a:noFill/>
          <a:ln w="9525">
            <a:solidFill>
              <a:srgbClr val="FFCC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a:solidFill>
                  <a:srgbClr val="3333FF"/>
                </a:solidFill>
                <a:latin typeface="Arial Narrow" panose="020B0606020202030204" pitchFamily="34" charset="0"/>
              </a:rPr>
              <a:t>Life now</a:t>
            </a:r>
          </a:p>
          <a:p>
            <a:pPr algn="ctr" eaLnBrk="1" hangingPunct="1"/>
            <a:r>
              <a:rPr lang="en-US" altLang="zh-CN" sz="3200"/>
              <a:t>____________________</a:t>
            </a:r>
          </a:p>
          <a:p>
            <a:pPr algn="ctr" eaLnBrk="1" hangingPunct="1"/>
            <a:r>
              <a:rPr lang="en-US" altLang="zh-CN" sz="3200"/>
              <a:t>____________________</a:t>
            </a:r>
          </a:p>
          <a:p>
            <a:pPr algn="ctr" eaLnBrk="1" hangingPunct="1"/>
            <a:r>
              <a:rPr lang="en-US" altLang="zh-CN" sz="3200"/>
              <a:t>________________________________________________________________________________________________________________________________________________________________________________________________________</a:t>
            </a:r>
          </a:p>
        </p:txBody>
      </p:sp>
      <p:sp>
        <p:nvSpPr>
          <p:cNvPr id="64516" name="Text Box 6"/>
          <p:cNvSpPr txBox="1">
            <a:spLocks noChangeArrowheads="1"/>
          </p:cNvSpPr>
          <p:nvPr/>
        </p:nvSpPr>
        <p:spPr bwMode="auto">
          <a:xfrm>
            <a:off x="304800" y="754063"/>
            <a:ext cx="39624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a:t>1 Family: </a:t>
            </a:r>
            <a:r>
              <a:rPr lang="en-US" altLang="zh-CN" sz="3200" i="1">
                <a:solidFill>
                  <a:srgbClr val="FF0066"/>
                </a:solidFill>
              </a:rPr>
              <a:t>bigger; five children</a:t>
            </a:r>
          </a:p>
          <a:p>
            <a:pPr eaLnBrk="1" hangingPunct="1"/>
            <a:r>
              <a:rPr lang="en-US" altLang="zh-CN" sz="3200"/>
              <a:t>2 Food:</a:t>
            </a:r>
          </a:p>
          <a:p>
            <a:pPr eaLnBrk="1" hangingPunct="1"/>
            <a:endParaRPr lang="en-US" altLang="zh-CN" sz="3200"/>
          </a:p>
          <a:p>
            <a:pPr eaLnBrk="1" hangingPunct="1"/>
            <a:r>
              <a:rPr lang="en-US" altLang="zh-CN" sz="3200"/>
              <a:t>3 Work:</a:t>
            </a:r>
          </a:p>
          <a:p>
            <a:pPr eaLnBrk="1" hangingPunct="1"/>
            <a:endParaRPr lang="en-US" altLang="zh-CN" sz="3200"/>
          </a:p>
          <a:p>
            <a:pPr eaLnBrk="1" hangingPunct="1"/>
            <a:r>
              <a:rPr lang="en-US" altLang="zh-CN" sz="3200"/>
              <a:t>4 Education:</a:t>
            </a:r>
          </a:p>
        </p:txBody>
      </p:sp>
      <p:sp>
        <p:nvSpPr>
          <p:cNvPr id="64517" name="Text Box 7"/>
          <p:cNvSpPr txBox="1">
            <a:spLocks noChangeArrowheads="1"/>
          </p:cNvSpPr>
          <p:nvPr/>
        </p:nvSpPr>
        <p:spPr bwMode="auto">
          <a:xfrm>
            <a:off x="4724400" y="754063"/>
            <a:ext cx="38862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3200"/>
              <a:t>1 Family: </a:t>
            </a:r>
            <a:r>
              <a:rPr lang="en-US" altLang="zh-CN" sz="3200" i="1">
                <a:solidFill>
                  <a:srgbClr val="FF0066"/>
                </a:solidFill>
              </a:rPr>
              <a:t>smaller; one child</a:t>
            </a:r>
          </a:p>
          <a:p>
            <a:pPr eaLnBrk="1" hangingPunct="1"/>
            <a:r>
              <a:rPr lang="en-US" altLang="zh-CN" sz="3200"/>
              <a:t>2</a:t>
            </a:r>
          </a:p>
          <a:p>
            <a:pPr eaLnBrk="1" hangingPunct="1"/>
            <a:endParaRPr lang="en-US" altLang="zh-CN" sz="3200"/>
          </a:p>
          <a:p>
            <a:pPr eaLnBrk="1" hangingPunct="1"/>
            <a:r>
              <a:rPr lang="en-US" altLang="zh-CN" sz="3200"/>
              <a:t>3 </a:t>
            </a:r>
          </a:p>
          <a:p>
            <a:pPr eaLnBrk="1" hangingPunct="1"/>
            <a:endParaRPr lang="en-US" altLang="zh-CN" sz="3200"/>
          </a:p>
          <a:p>
            <a:pPr eaLnBrk="1" hangingPunct="1"/>
            <a:r>
              <a:rPr lang="en-US" altLang="zh-CN" sz="3200"/>
              <a:t>4</a:t>
            </a:r>
          </a:p>
        </p:txBody>
      </p:sp>
      <p:sp>
        <p:nvSpPr>
          <p:cNvPr id="165896" name="Text Box 8"/>
          <p:cNvSpPr txBox="1">
            <a:spLocks noChangeArrowheads="1"/>
          </p:cNvSpPr>
          <p:nvPr/>
        </p:nvSpPr>
        <p:spPr bwMode="auto">
          <a:xfrm>
            <a:off x="533400" y="1822450"/>
            <a:ext cx="41148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spcBef>
                <a:spcPct val="50000"/>
              </a:spcBef>
            </a:pPr>
            <a:r>
              <a:rPr lang="en-US" altLang="zh-CN" sz="3200" i="1">
                <a:solidFill>
                  <a:srgbClr val="FF0066"/>
                </a:solidFill>
              </a:rPr>
              <a:t>            simple, eat meat once or twice a year</a:t>
            </a:r>
          </a:p>
        </p:txBody>
      </p:sp>
      <p:sp>
        <p:nvSpPr>
          <p:cNvPr id="165897" name="Text Box 9"/>
          <p:cNvSpPr txBox="1">
            <a:spLocks noChangeArrowheads="1"/>
          </p:cNvSpPr>
          <p:nvPr/>
        </p:nvSpPr>
        <p:spPr bwMode="auto">
          <a:xfrm>
            <a:off x="5105400" y="1744663"/>
            <a:ext cx="3581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chemeClr val="tx2"/>
                </a:solidFill>
              </a:rPr>
              <a:t>Food:</a:t>
            </a:r>
            <a:r>
              <a:rPr lang="en-US" altLang="zh-CN" sz="3200" i="1">
                <a:solidFill>
                  <a:srgbClr val="FF0000"/>
                </a:solidFill>
              </a:rPr>
              <a:t> </a:t>
            </a:r>
            <a:r>
              <a:rPr lang="en-US" altLang="zh-CN" sz="3200" i="1">
                <a:solidFill>
                  <a:srgbClr val="FF0066"/>
                </a:solidFill>
              </a:rPr>
              <a:t>more meat</a:t>
            </a:r>
          </a:p>
        </p:txBody>
      </p:sp>
      <p:sp>
        <p:nvSpPr>
          <p:cNvPr id="165898" name="Text Box 10"/>
          <p:cNvSpPr txBox="1">
            <a:spLocks noChangeArrowheads="1"/>
          </p:cNvSpPr>
          <p:nvPr/>
        </p:nvSpPr>
        <p:spPr bwMode="auto">
          <a:xfrm>
            <a:off x="533400" y="2667000"/>
            <a:ext cx="46482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115000"/>
              </a:lnSpc>
              <a:spcBef>
                <a:spcPct val="50000"/>
              </a:spcBef>
            </a:pPr>
            <a:r>
              <a:rPr lang="en-US" altLang="zh-CN" sz="2800" i="1">
                <a:solidFill>
                  <a:srgbClr val="FF0000"/>
                </a:solidFill>
              </a:rPr>
              <a:t>              </a:t>
            </a:r>
            <a:r>
              <a:rPr lang="en-US" altLang="zh-CN" sz="2800" i="1">
                <a:solidFill>
                  <a:srgbClr val="FF0066"/>
                </a:solidFill>
              </a:rPr>
              <a:t>father goes to work and mother stays at home</a:t>
            </a:r>
          </a:p>
        </p:txBody>
      </p:sp>
      <p:sp>
        <p:nvSpPr>
          <p:cNvPr id="165899" name="Text Box 11"/>
          <p:cNvSpPr txBox="1">
            <a:spLocks noChangeArrowheads="1"/>
          </p:cNvSpPr>
          <p:nvPr/>
        </p:nvSpPr>
        <p:spPr bwMode="auto">
          <a:xfrm>
            <a:off x="4953000" y="2667000"/>
            <a:ext cx="441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chemeClr val="tx2"/>
                </a:solidFill>
              </a:rPr>
              <a:t>Work:</a:t>
            </a:r>
            <a:r>
              <a:rPr lang="en-US" altLang="zh-CN" sz="3200" i="1">
                <a:solidFill>
                  <a:srgbClr val="FF0000"/>
                </a:solidFill>
              </a:rPr>
              <a:t>  </a:t>
            </a:r>
            <a:r>
              <a:rPr lang="en-US" altLang="zh-CN" sz="3200" i="1">
                <a:solidFill>
                  <a:srgbClr val="FF0066"/>
                </a:solidFill>
              </a:rPr>
              <a:t>both men and women can go to work</a:t>
            </a:r>
          </a:p>
        </p:txBody>
      </p:sp>
      <p:sp>
        <p:nvSpPr>
          <p:cNvPr id="165900" name="Text Box 12"/>
          <p:cNvSpPr txBox="1">
            <a:spLocks noChangeArrowheads="1"/>
          </p:cNvSpPr>
          <p:nvPr/>
        </p:nvSpPr>
        <p:spPr bwMode="auto">
          <a:xfrm>
            <a:off x="381000" y="3679825"/>
            <a:ext cx="44196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110000"/>
              </a:lnSpc>
              <a:spcBef>
                <a:spcPct val="50000"/>
              </a:spcBef>
            </a:pPr>
            <a:r>
              <a:rPr lang="en-US" altLang="zh-CN" sz="2800" i="1">
                <a:solidFill>
                  <a:srgbClr val="FF0000"/>
                </a:solidFill>
              </a:rPr>
              <a:t>                        </a:t>
            </a:r>
            <a:r>
              <a:rPr lang="en-US" altLang="zh-CN" sz="2800" i="1">
                <a:solidFill>
                  <a:srgbClr val="FF0066"/>
                </a:solidFill>
              </a:rPr>
              <a:t>boys can go to school and most girls have no chance to go to school</a:t>
            </a:r>
          </a:p>
        </p:txBody>
      </p:sp>
      <p:sp>
        <p:nvSpPr>
          <p:cNvPr id="165901" name="Text Box 13"/>
          <p:cNvSpPr txBox="1">
            <a:spLocks noChangeArrowheads="1"/>
          </p:cNvSpPr>
          <p:nvPr/>
        </p:nvSpPr>
        <p:spPr bwMode="auto">
          <a:xfrm>
            <a:off x="4953000" y="3657600"/>
            <a:ext cx="37338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chemeClr val="tx2"/>
                </a:solidFill>
              </a:rPr>
              <a:t>Education:</a:t>
            </a:r>
            <a:r>
              <a:rPr lang="en-US" altLang="zh-CN" sz="3200" i="1">
                <a:solidFill>
                  <a:srgbClr val="FF0000"/>
                </a:solidFill>
              </a:rPr>
              <a:t> </a:t>
            </a:r>
            <a:r>
              <a:rPr lang="en-US" altLang="zh-CN" sz="3200" i="1">
                <a:solidFill>
                  <a:srgbClr val="FF0066"/>
                </a:solidFill>
              </a:rPr>
              <a:t>both boys and girls can get good education</a:t>
            </a:r>
          </a:p>
        </p:txBody>
      </p:sp>
      <p:sp>
        <p:nvSpPr>
          <p:cNvPr id="165902" name="Text Box 14"/>
          <p:cNvSpPr txBox="1">
            <a:spLocks noChangeArrowheads="1"/>
          </p:cNvSpPr>
          <p:nvPr/>
        </p:nvSpPr>
        <p:spPr bwMode="auto">
          <a:xfrm>
            <a:off x="381000" y="5362575"/>
            <a:ext cx="8305800" cy="1190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chemeClr val="accent2"/>
                </a:solidFill>
                <a:latin typeface="Arial Narrow" panose="020B0606020202030204" pitchFamily="34" charset="0"/>
              </a:rPr>
              <a:t>Now complete the notes and add more points of your own.</a:t>
            </a:r>
          </a:p>
        </p:txBody>
      </p:sp>
      <p:sp>
        <p:nvSpPr>
          <p:cNvPr id="165903" name="Text Box 15"/>
          <p:cNvSpPr txBox="1">
            <a:spLocks noChangeArrowheads="1"/>
          </p:cNvSpPr>
          <p:nvPr/>
        </p:nvSpPr>
        <p:spPr bwMode="auto">
          <a:xfrm>
            <a:off x="304800" y="5181600"/>
            <a:ext cx="419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chemeClr val="tx2"/>
                </a:solidFill>
              </a:rPr>
              <a:t>5 Transport:</a:t>
            </a:r>
            <a:r>
              <a:rPr lang="en-US" altLang="zh-CN" sz="3200" i="1">
                <a:solidFill>
                  <a:srgbClr val="FF0000"/>
                </a:solidFill>
              </a:rPr>
              <a:t> </a:t>
            </a:r>
            <a:r>
              <a:rPr lang="en-US" altLang="zh-CN" sz="3200" i="1">
                <a:solidFill>
                  <a:srgbClr val="FF0066"/>
                </a:solidFill>
              </a:rPr>
              <a:t>on foot; by bike</a:t>
            </a:r>
          </a:p>
        </p:txBody>
      </p:sp>
      <p:sp>
        <p:nvSpPr>
          <p:cNvPr id="165904" name="Text Box 16"/>
          <p:cNvSpPr txBox="1">
            <a:spLocks noChangeArrowheads="1"/>
          </p:cNvSpPr>
          <p:nvPr/>
        </p:nvSpPr>
        <p:spPr bwMode="auto">
          <a:xfrm>
            <a:off x="4648200" y="5181600"/>
            <a:ext cx="4343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chemeClr val="tx2"/>
                </a:solidFill>
              </a:rPr>
              <a:t>5 Transport:</a:t>
            </a:r>
            <a:r>
              <a:rPr lang="en-US" altLang="zh-CN" sz="3200" i="1">
                <a:solidFill>
                  <a:srgbClr val="FF0000"/>
                </a:solidFill>
              </a:rPr>
              <a:t> </a:t>
            </a:r>
            <a:r>
              <a:rPr lang="en-US" altLang="zh-CN" sz="3200" i="1">
                <a:solidFill>
                  <a:srgbClr val="FF0066"/>
                </a:solidFill>
              </a:rPr>
              <a:t>take the bus/ underground/ plane</a:t>
            </a:r>
          </a:p>
        </p:txBody>
      </p:sp>
      <p:sp>
        <p:nvSpPr>
          <p:cNvPr id="165905" name="Text Box 17"/>
          <p:cNvSpPr txBox="1">
            <a:spLocks noChangeArrowheads="1"/>
          </p:cNvSpPr>
          <p:nvPr/>
        </p:nvSpPr>
        <p:spPr bwMode="auto">
          <a:xfrm>
            <a:off x="228600" y="6096000"/>
            <a:ext cx="43434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50000"/>
              </a:spcBef>
            </a:pPr>
            <a:r>
              <a:rPr lang="en-US" altLang="zh-CN" sz="2800">
                <a:solidFill>
                  <a:schemeClr val="tx2"/>
                </a:solidFill>
              </a:rPr>
              <a:t>6 Entertainment: </a:t>
            </a:r>
            <a:r>
              <a:rPr lang="en-US" altLang="zh-CN" sz="2800" i="1">
                <a:solidFill>
                  <a:srgbClr val="FF0066"/>
                </a:solidFill>
              </a:rPr>
              <a:t>nearly no entertainment</a:t>
            </a:r>
          </a:p>
        </p:txBody>
      </p:sp>
      <p:sp>
        <p:nvSpPr>
          <p:cNvPr id="165906" name="Text Box 18"/>
          <p:cNvSpPr txBox="1">
            <a:spLocks noChangeArrowheads="1"/>
          </p:cNvSpPr>
          <p:nvPr/>
        </p:nvSpPr>
        <p:spPr bwMode="auto">
          <a:xfrm>
            <a:off x="4648200" y="6186488"/>
            <a:ext cx="4876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2800">
                <a:solidFill>
                  <a:schemeClr val="tx2"/>
                </a:solidFill>
              </a:rPr>
              <a:t>6 Entertainment: </a:t>
            </a:r>
            <a:r>
              <a:rPr lang="en-US" altLang="zh-CN" sz="2800" i="1">
                <a:solidFill>
                  <a:srgbClr val="FF0066"/>
                </a:solidFill>
              </a:rPr>
              <a:t>watch TV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5896">
                                            <p:txEl>
                                              <p:pRg st="0" end="0"/>
                                            </p:txEl>
                                          </p:spTgt>
                                        </p:tgtEl>
                                        <p:attrNameLst>
                                          <p:attrName>style.visibility</p:attrName>
                                        </p:attrNameLst>
                                      </p:cBhvr>
                                      <p:to>
                                        <p:strVal val="visible"/>
                                      </p:to>
                                    </p:set>
                                    <p:animEffect transition="in" filter="box(in)">
                                      <p:cBhvr>
                                        <p:cTn id="7" dur="500"/>
                                        <p:tgtEl>
                                          <p:spTgt spid="1658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5897">
                                            <p:txEl>
                                              <p:pRg st="0" end="0"/>
                                            </p:txEl>
                                          </p:spTgt>
                                        </p:tgtEl>
                                        <p:attrNameLst>
                                          <p:attrName>style.visibility</p:attrName>
                                        </p:attrNameLst>
                                      </p:cBhvr>
                                      <p:to>
                                        <p:strVal val="visible"/>
                                      </p:to>
                                    </p:set>
                                    <p:animEffect transition="in" filter="box(in)">
                                      <p:cBhvr>
                                        <p:cTn id="12" dur="500"/>
                                        <p:tgtEl>
                                          <p:spTgt spid="1658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65898">
                                            <p:txEl>
                                              <p:pRg st="0" end="0"/>
                                            </p:txEl>
                                          </p:spTgt>
                                        </p:tgtEl>
                                        <p:attrNameLst>
                                          <p:attrName>style.visibility</p:attrName>
                                        </p:attrNameLst>
                                      </p:cBhvr>
                                      <p:to>
                                        <p:strVal val="visible"/>
                                      </p:to>
                                    </p:set>
                                    <p:animEffect transition="in" filter="box(in)">
                                      <p:cBhvr>
                                        <p:cTn id="17" dur="500"/>
                                        <p:tgtEl>
                                          <p:spTgt spid="16589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5899">
                                            <p:txEl>
                                              <p:pRg st="0" end="0"/>
                                            </p:txEl>
                                          </p:spTgt>
                                        </p:tgtEl>
                                        <p:attrNameLst>
                                          <p:attrName>style.visibility</p:attrName>
                                        </p:attrNameLst>
                                      </p:cBhvr>
                                      <p:to>
                                        <p:strVal val="visible"/>
                                      </p:to>
                                    </p:set>
                                    <p:animEffect transition="in" filter="box(in)">
                                      <p:cBhvr>
                                        <p:cTn id="22" dur="500"/>
                                        <p:tgtEl>
                                          <p:spTgt spid="16589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65900">
                                            <p:txEl>
                                              <p:pRg st="0" end="0"/>
                                            </p:txEl>
                                          </p:spTgt>
                                        </p:tgtEl>
                                        <p:attrNameLst>
                                          <p:attrName>style.visibility</p:attrName>
                                        </p:attrNameLst>
                                      </p:cBhvr>
                                      <p:to>
                                        <p:strVal val="visible"/>
                                      </p:to>
                                    </p:set>
                                    <p:animEffect transition="in" filter="box(in)">
                                      <p:cBhvr>
                                        <p:cTn id="27" dur="500"/>
                                        <p:tgtEl>
                                          <p:spTgt spid="1659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65901">
                                            <p:txEl>
                                              <p:pRg st="0" end="0"/>
                                            </p:txEl>
                                          </p:spTgt>
                                        </p:tgtEl>
                                        <p:attrNameLst>
                                          <p:attrName>style.visibility</p:attrName>
                                        </p:attrNameLst>
                                      </p:cBhvr>
                                      <p:to>
                                        <p:strVal val="visible"/>
                                      </p:to>
                                    </p:set>
                                    <p:animEffect transition="in" filter="box(in)">
                                      <p:cBhvr>
                                        <p:cTn id="32" dur="500"/>
                                        <p:tgtEl>
                                          <p:spTgt spid="16590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5902"/>
                                        </p:tgtEl>
                                        <p:attrNameLst>
                                          <p:attrName>style.visibility</p:attrName>
                                        </p:attrNameLst>
                                      </p:cBhvr>
                                      <p:to>
                                        <p:strVal val="visible"/>
                                      </p:to>
                                    </p:set>
                                    <p:animEffect transition="in" filter="dissolve">
                                      <p:cBhvr>
                                        <p:cTn id="37" dur="500"/>
                                        <p:tgtEl>
                                          <p:spTgt spid="165902"/>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6590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165903">
                                            <p:txEl>
                                              <p:pRg st="0" end="0"/>
                                            </p:txEl>
                                          </p:spTgt>
                                        </p:tgtEl>
                                        <p:attrNameLst>
                                          <p:attrName>style.visibility</p:attrName>
                                        </p:attrNameLst>
                                      </p:cBhvr>
                                      <p:to>
                                        <p:strVal val="visible"/>
                                      </p:to>
                                    </p:set>
                                    <p:animEffect transition="in" filter="box(in)">
                                      <p:cBhvr>
                                        <p:cTn id="46" dur="500"/>
                                        <p:tgtEl>
                                          <p:spTgt spid="165903">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165904">
                                            <p:txEl>
                                              <p:pRg st="0" end="0"/>
                                            </p:txEl>
                                          </p:spTgt>
                                        </p:tgtEl>
                                        <p:attrNameLst>
                                          <p:attrName>style.visibility</p:attrName>
                                        </p:attrNameLst>
                                      </p:cBhvr>
                                      <p:to>
                                        <p:strVal val="visible"/>
                                      </p:to>
                                    </p:set>
                                    <p:animEffect transition="in" filter="box(in)">
                                      <p:cBhvr>
                                        <p:cTn id="51" dur="500"/>
                                        <p:tgtEl>
                                          <p:spTgt spid="16590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nodeType="clickEffect">
                                  <p:stCondLst>
                                    <p:cond delay="0"/>
                                  </p:stCondLst>
                                  <p:childTnLst>
                                    <p:set>
                                      <p:cBhvr>
                                        <p:cTn id="55" dur="1" fill="hold">
                                          <p:stCondLst>
                                            <p:cond delay="0"/>
                                          </p:stCondLst>
                                        </p:cTn>
                                        <p:tgtEl>
                                          <p:spTgt spid="165905">
                                            <p:txEl>
                                              <p:pRg st="0" end="0"/>
                                            </p:txEl>
                                          </p:spTgt>
                                        </p:tgtEl>
                                        <p:attrNameLst>
                                          <p:attrName>style.visibility</p:attrName>
                                        </p:attrNameLst>
                                      </p:cBhvr>
                                      <p:to>
                                        <p:strVal val="visible"/>
                                      </p:to>
                                    </p:set>
                                    <p:animEffect transition="in" filter="box(in)">
                                      <p:cBhvr>
                                        <p:cTn id="56" dur="500"/>
                                        <p:tgtEl>
                                          <p:spTgt spid="16590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165906">
                                            <p:txEl>
                                              <p:pRg st="0" end="0"/>
                                            </p:txEl>
                                          </p:spTgt>
                                        </p:tgtEl>
                                        <p:attrNameLst>
                                          <p:attrName>style.visibility</p:attrName>
                                        </p:attrNameLst>
                                      </p:cBhvr>
                                      <p:to>
                                        <p:strVal val="visible"/>
                                      </p:to>
                                    </p:set>
                                    <p:animEffect transition="in" filter="box(in)">
                                      <p:cBhvr>
                                        <p:cTn id="61" dur="500"/>
                                        <p:tgtEl>
                                          <p:spTgt spid="1659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02" grpId="0" animBg="1"/>
      <p:bldP spid="16590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4"/>
          <p:cNvSpPr txBox="1">
            <a:spLocks noChangeArrowheads="1"/>
          </p:cNvSpPr>
          <p:nvPr/>
        </p:nvSpPr>
        <p:spPr bwMode="auto">
          <a:xfrm>
            <a:off x="381000" y="0"/>
            <a:ext cx="86106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110000"/>
              </a:lnSpc>
            </a:pPr>
            <a:r>
              <a:rPr lang="en-US" altLang="zh-CN" sz="3200" dirty="0">
                <a:solidFill>
                  <a:srgbClr val="3366FF"/>
                </a:solidFill>
              </a:rPr>
              <a:t>Read the second and third paragraph and answer the following  questions. </a:t>
            </a:r>
          </a:p>
        </p:txBody>
      </p:sp>
      <p:sp>
        <p:nvSpPr>
          <p:cNvPr id="65539" name="Text Box 5"/>
          <p:cNvSpPr txBox="1">
            <a:spLocks noChangeArrowheads="1"/>
          </p:cNvSpPr>
          <p:nvPr/>
        </p:nvSpPr>
        <p:spPr bwMode="auto">
          <a:xfrm>
            <a:off x="381000" y="1036638"/>
            <a:ext cx="8439150"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spAutoFit/>
          </a:bodyPr>
          <a:lstStyle>
            <a:lvl1pPr marL="342900" indent="-342900"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110000"/>
              </a:lnSpc>
              <a:buFontTx/>
              <a:buAutoNum type="arabicPeriod"/>
            </a:pPr>
            <a:r>
              <a:rPr lang="en-US" altLang="zh-CN" sz="3200" dirty="0"/>
              <a:t>Where did Mrs. Li’s family live?</a:t>
            </a:r>
          </a:p>
          <a:p>
            <a:pPr eaLnBrk="1" hangingPunct="1">
              <a:lnSpc>
                <a:spcPct val="110000"/>
              </a:lnSpc>
            </a:pPr>
            <a:endParaRPr lang="en-US" altLang="zh-CN" sz="3200" dirty="0"/>
          </a:p>
          <a:p>
            <a:pPr eaLnBrk="1" hangingPunct="1">
              <a:lnSpc>
                <a:spcPct val="110000"/>
              </a:lnSpc>
            </a:pPr>
            <a:r>
              <a:rPr lang="en-US" altLang="zh-CN" sz="3200" dirty="0"/>
              <a:t>2. What was her father? </a:t>
            </a:r>
          </a:p>
          <a:p>
            <a:pPr eaLnBrk="1" hangingPunct="1">
              <a:lnSpc>
                <a:spcPct val="110000"/>
              </a:lnSpc>
            </a:pPr>
            <a:endParaRPr lang="en-US" altLang="zh-CN" sz="3200" dirty="0"/>
          </a:p>
          <a:p>
            <a:pPr eaLnBrk="1" hangingPunct="1">
              <a:lnSpc>
                <a:spcPct val="110000"/>
              </a:lnSpc>
            </a:pPr>
            <a:r>
              <a:rPr lang="en-US" altLang="zh-CN" sz="3200" dirty="0"/>
              <a:t>3. How long did her father work a day? </a:t>
            </a:r>
          </a:p>
          <a:p>
            <a:pPr eaLnBrk="1" hangingPunct="1"/>
            <a:endParaRPr lang="en-US" altLang="zh-CN" sz="3200" dirty="0"/>
          </a:p>
          <a:p>
            <a:pPr eaLnBrk="1" hangingPunct="1"/>
            <a:r>
              <a:rPr lang="en-US" altLang="zh-CN" sz="3200" dirty="0"/>
              <a:t>4. Why didn’t she go to school? </a:t>
            </a:r>
          </a:p>
          <a:p>
            <a:pPr eaLnBrk="1" hangingPunct="1">
              <a:lnSpc>
                <a:spcPct val="115000"/>
              </a:lnSpc>
            </a:pPr>
            <a:endParaRPr lang="en-US" altLang="zh-CN" sz="3200" dirty="0"/>
          </a:p>
          <a:p>
            <a:pPr eaLnBrk="1" hangingPunct="1">
              <a:lnSpc>
                <a:spcPct val="110000"/>
              </a:lnSpc>
            </a:pPr>
            <a:endParaRPr lang="en-US" altLang="zh-CN" sz="3200" dirty="0"/>
          </a:p>
        </p:txBody>
      </p:sp>
      <p:sp>
        <p:nvSpPr>
          <p:cNvPr id="32774" name="Rectangle 6"/>
          <p:cNvSpPr>
            <a:spLocks noChangeArrowheads="1"/>
          </p:cNvSpPr>
          <p:nvPr/>
        </p:nvSpPr>
        <p:spPr bwMode="auto">
          <a:xfrm>
            <a:off x="609600" y="1676400"/>
            <a:ext cx="3165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04" tIns="45704" rIns="91404" bIns="45704" anchor="ctr">
            <a:spAutoFit/>
          </a:bodyPr>
          <a:lstStyle/>
          <a:p>
            <a:r>
              <a:rPr lang="en-US" altLang="zh-CN" dirty="0">
                <a:solidFill>
                  <a:srgbClr val="FF0000"/>
                </a:solidFill>
              </a:rPr>
              <a:t> </a:t>
            </a:r>
            <a:r>
              <a:rPr lang="en-US" altLang="zh-CN" sz="3200" dirty="0">
                <a:solidFill>
                  <a:srgbClr val="FF0000"/>
                </a:solidFill>
              </a:rPr>
              <a:t>In a tiny house . </a:t>
            </a:r>
          </a:p>
        </p:txBody>
      </p:sp>
      <p:sp>
        <p:nvSpPr>
          <p:cNvPr id="32775" name="Rectangle 7"/>
          <p:cNvSpPr>
            <a:spLocks noChangeArrowheads="1"/>
          </p:cNvSpPr>
          <p:nvPr/>
        </p:nvSpPr>
        <p:spPr bwMode="auto">
          <a:xfrm>
            <a:off x="685800" y="2667000"/>
            <a:ext cx="79248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nchor="ctr">
            <a:spAutoFit/>
          </a:bodyPr>
          <a:lstStyle/>
          <a:p>
            <a:pPr>
              <a:lnSpc>
                <a:spcPct val="110000"/>
              </a:lnSpc>
            </a:pPr>
            <a:r>
              <a:rPr lang="en-US" altLang="zh-CN" sz="3200" dirty="0">
                <a:solidFill>
                  <a:srgbClr val="FF0000"/>
                </a:solidFill>
              </a:rPr>
              <a:t>He was a postman.</a:t>
            </a:r>
            <a:r>
              <a:rPr lang="en-US" altLang="zh-CN" dirty="0">
                <a:solidFill>
                  <a:srgbClr val="FF0000"/>
                </a:solidFill>
              </a:rPr>
              <a:t> </a:t>
            </a:r>
          </a:p>
        </p:txBody>
      </p:sp>
      <p:sp>
        <p:nvSpPr>
          <p:cNvPr id="32776" name="Text Box 8"/>
          <p:cNvSpPr txBox="1">
            <a:spLocks noChangeArrowheads="1"/>
          </p:cNvSpPr>
          <p:nvPr/>
        </p:nvSpPr>
        <p:spPr bwMode="auto">
          <a:xfrm>
            <a:off x="900113" y="3716338"/>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dirty="0">
                <a:solidFill>
                  <a:srgbClr val="FF0000"/>
                </a:solidFill>
              </a:rPr>
              <a:t>12 hours a day. </a:t>
            </a:r>
          </a:p>
        </p:txBody>
      </p:sp>
      <p:sp>
        <p:nvSpPr>
          <p:cNvPr id="147463" name="Rectangle 7"/>
          <p:cNvSpPr>
            <a:spLocks noChangeArrowheads="1"/>
          </p:cNvSpPr>
          <p:nvPr/>
        </p:nvSpPr>
        <p:spPr bwMode="auto">
          <a:xfrm>
            <a:off x="755650" y="4797425"/>
            <a:ext cx="7848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spAutoFit/>
          </a:bodyPr>
          <a:lstStyle/>
          <a:p>
            <a:r>
              <a:rPr lang="en-US" altLang="zh-CN" sz="3200" dirty="0">
                <a:solidFill>
                  <a:srgbClr val="FF0000"/>
                </a:solidFill>
              </a:rPr>
              <a:t>Because her family was too poor. What’s more, she was a girl.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blinds(horizontal)">
                                      <p:cBhvr>
                                        <p:cTn id="7" dur="500"/>
                                        <p:tgtEl>
                                          <p:spTgt spid="327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5"/>
                                        </p:tgtEl>
                                        <p:attrNameLst>
                                          <p:attrName>style.visibility</p:attrName>
                                        </p:attrNameLst>
                                      </p:cBhvr>
                                      <p:to>
                                        <p:strVal val="visible"/>
                                      </p:to>
                                    </p:set>
                                    <p:animEffect transition="in" filter="blinds(horizontal)">
                                      <p:cBhvr>
                                        <p:cTn id="12" dur="500"/>
                                        <p:tgtEl>
                                          <p:spTgt spid="327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6"/>
                                        </p:tgtEl>
                                        <p:attrNameLst>
                                          <p:attrName>style.visibility</p:attrName>
                                        </p:attrNameLst>
                                      </p:cBhvr>
                                      <p:to>
                                        <p:strVal val="visible"/>
                                      </p:to>
                                    </p:set>
                                    <p:animEffect transition="in" filter="blinds(horizontal)">
                                      <p:cBhvr>
                                        <p:cTn id="17" dur="500"/>
                                        <p:tgtEl>
                                          <p:spTgt spid="327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7463"/>
                                        </p:tgtEl>
                                        <p:attrNameLst>
                                          <p:attrName>style.visibility</p:attrName>
                                        </p:attrNameLst>
                                      </p:cBhvr>
                                      <p:to>
                                        <p:strVal val="visible"/>
                                      </p:to>
                                    </p:set>
                                    <p:animEffect transition="in" filter="blinds(horizontal)">
                                      <p:cBhvr>
                                        <p:cTn id="22" dur="500"/>
                                        <p:tgtEl>
                                          <p:spTgt spid="14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P spid="32776" grpId="0"/>
      <p:bldP spid="1474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4"/>
          <p:cNvSpPr txBox="1">
            <a:spLocks noChangeArrowheads="1"/>
          </p:cNvSpPr>
          <p:nvPr/>
        </p:nvSpPr>
        <p:spPr bwMode="auto">
          <a:xfrm>
            <a:off x="323850" y="260350"/>
            <a:ext cx="6696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dirty="0"/>
              <a:t>paragraph 4: read and fill in:</a:t>
            </a:r>
          </a:p>
        </p:txBody>
      </p:sp>
      <p:sp>
        <p:nvSpPr>
          <p:cNvPr id="66563" name="Text Box 5"/>
          <p:cNvSpPr txBox="1">
            <a:spLocks noChangeArrowheads="1"/>
          </p:cNvSpPr>
          <p:nvPr/>
        </p:nvSpPr>
        <p:spPr bwMode="auto">
          <a:xfrm>
            <a:off x="250825" y="981075"/>
            <a:ext cx="8497888"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110000"/>
              </a:lnSpc>
              <a:spcBef>
                <a:spcPct val="50000"/>
              </a:spcBef>
            </a:pPr>
            <a:r>
              <a:rPr lang="en-US" altLang="zh-CN" sz="3200" dirty="0">
                <a:solidFill>
                  <a:srgbClr val="0000FF"/>
                </a:solidFill>
              </a:rPr>
              <a:t>Families have got ________than they were in the past. Today people only have one______! The role of women has _________,too. My daughter is really lucky. She has a good __________, and she goes to work even after getting married. I’m happy to see she’s busy __________every day, but sometimes I feel lonely because she can’t come to see me often.</a:t>
            </a:r>
          </a:p>
        </p:txBody>
      </p:sp>
      <p:sp>
        <p:nvSpPr>
          <p:cNvPr id="148486" name="Text Box 6"/>
          <p:cNvSpPr txBox="1">
            <a:spLocks noChangeArrowheads="1"/>
          </p:cNvSpPr>
          <p:nvPr/>
        </p:nvSpPr>
        <p:spPr bwMode="auto">
          <a:xfrm>
            <a:off x="3563938" y="981075"/>
            <a:ext cx="1944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smaller</a:t>
            </a:r>
          </a:p>
        </p:txBody>
      </p:sp>
      <p:sp>
        <p:nvSpPr>
          <p:cNvPr id="148487" name="Text Box 7"/>
          <p:cNvSpPr txBox="1">
            <a:spLocks noChangeArrowheads="1"/>
          </p:cNvSpPr>
          <p:nvPr/>
        </p:nvSpPr>
        <p:spPr bwMode="auto">
          <a:xfrm>
            <a:off x="7092950" y="1557338"/>
            <a:ext cx="13684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child</a:t>
            </a:r>
          </a:p>
        </p:txBody>
      </p:sp>
      <p:sp>
        <p:nvSpPr>
          <p:cNvPr id="148488" name="Text Box 8"/>
          <p:cNvSpPr txBox="1">
            <a:spLocks noChangeArrowheads="1"/>
          </p:cNvSpPr>
          <p:nvPr/>
        </p:nvSpPr>
        <p:spPr bwMode="auto">
          <a:xfrm>
            <a:off x="4643438" y="2060575"/>
            <a:ext cx="1944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changed</a:t>
            </a:r>
          </a:p>
        </p:txBody>
      </p:sp>
      <p:sp>
        <p:nvSpPr>
          <p:cNvPr id="148489" name="Text Box 9"/>
          <p:cNvSpPr txBox="1">
            <a:spLocks noChangeArrowheads="1"/>
          </p:cNvSpPr>
          <p:nvPr/>
        </p:nvSpPr>
        <p:spPr bwMode="auto">
          <a:xfrm>
            <a:off x="395288" y="3141663"/>
            <a:ext cx="2160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education</a:t>
            </a:r>
          </a:p>
        </p:txBody>
      </p:sp>
      <p:sp>
        <p:nvSpPr>
          <p:cNvPr id="148490" name="Text Box 10"/>
          <p:cNvSpPr txBox="1">
            <a:spLocks noChangeArrowheads="1"/>
          </p:cNvSpPr>
          <p:nvPr/>
        </p:nvSpPr>
        <p:spPr bwMode="auto">
          <a:xfrm>
            <a:off x="468313" y="4292600"/>
            <a:ext cx="1944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working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8486"/>
                                        </p:tgtEl>
                                        <p:attrNameLst>
                                          <p:attrName>style.visibility</p:attrName>
                                        </p:attrNameLst>
                                      </p:cBhvr>
                                      <p:to>
                                        <p:strVal val="visible"/>
                                      </p:to>
                                    </p:set>
                                    <p:animEffect transition="in" filter="blinds(horizontal)">
                                      <p:cBhvr>
                                        <p:cTn id="7" dur="500"/>
                                        <p:tgtEl>
                                          <p:spTgt spid="1484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8487"/>
                                        </p:tgtEl>
                                        <p:attrNameLst>
                                          <p:attrName>style.visibility</p:attrName>
                                        </p:attrNameLst>
                                      </p:cBhvr>
                                      <p:to>
                                        <p:strVal val="visible"/>
                                      </p:to>
                                    </p:set>
                                    <p:animEffect transition="in" filter="blinds(horizontal)">
                                      <p:cBhvr>
                                        <p:cTn id="12" dur="500"/>
                                        <p:tgtEl>
                                          <p:spTgt spid="14848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8488"/>
                                        </p:tgtEl>
                                        <p:attrNameLst>
                                          <p:attrName>style.visibility</p:attrName>
                                        </p:attrNameLst>
                                      </p:cBhvr>
                                      <p:to>
                                        <p:strVal val="visible"/>
                                      </p:to>
                                    </p:set>
                                    <p:animEffect transition="in" filter="blinds(horizontal)">
                                      <p:cBhvr>
                                        <p:cTn id="17" dur="500"/>
                                        <p:tgtEl>
                                          <p:spTgt spid="14848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8489"/>
                                        </p:tgtEl>
                                        <p:attrNameLst>
                                          <p:attrName>style.visibility</p:attrName>
                                        </p:attrNameLst>
                                      </p:cBhvr>
                                      <p:to>
                                        <p:strVal val="visible"/>
                                      </p:to>
                                    </p:set>
                                    <p:animEffect transition="in" filter="blinds(horizontal)">
                                      <p:cBhvr>
                                        <p:cTn id="22" dur="500"/>
                                        <p:tgtEl>
                                          <p:spTgt spid="14848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8490"/>
                                        </p:tgtEl>
                                        <p:attrNameLst>
                                          <p:attrName>style.visibility</p:attrName>
                                        </p:attrNameLst>
                                      </p:cBhvr>
                                      <p:to>
                                        <p:strVal val="visible"/>
                                      </p:to>
                                    </p:set>
                                    <p:animEffect transition="in" filter="blinds(horizontal)">
                                      <p:cBhvr>
                                        <p:cTn id="27" dur="500"/>
                                        <p:tgtEl>
                                          <p:spTgt spid="148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6" grpId="0"/>
      <p:bldP spid="148487" grpId="0"/>
      <p:bldP spid="148488" grpId="0"/>
      <p:bldP spid="148489" grpId="0"/>
      <p:bldP spid="14849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4"/>
          <p:cNvSpPr txBox="1">
            <a:spLocks noChangeArrowheads="1"/>
          </p:cNvSpPr>
          <p:nvPr/>
        </p:nvSpPr>
        <p:spPr bwMode="auto">
          <a:xfrm>
            <a:off x="250825" y="333375"/>
            <a:ext cx="7777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dirty="0"/>
              <a:t>Read paragraph 5-7and say T or F:</a:t>
            </a:r>
          </a:p>
        </p:txBody>
      </p:sp>
      <p:sp>
        <p:nvSpPr>
          <p:cNvPr id="67587" name="Text Box 5"/>
          <p:cNvSpPr txBox="1">
            <a:spLocks noChangeArrowheads="1"/>
          </p:cNvSpPr>
          <p:nvPr/>
        </p:nvSpPr>
        <p:spPr bwMode="auto">
          <a:xfrm>
            <a:off x="323850" y="1268413"/>
            <a:ext cx="84963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dirty="0"/>
              <a:t>1. Transport and travel are easier today than in the past.</a:t>
            </a:r>
          </a:p>
          <a:p>
            <a:pPr eaLnBrk="1" hangingPunct="1">
              <a:spcBef>
                <a:spcPct val="50000"/>
              </a:spcBef>
            </a:pPr>
            <a:r>
              <a:rPr lang="en-US" altLang="zh-CN" sz="3200" dirty="0"/>
              <a:t>2. Now people go to everywhere on foot or by bike.</a:t>
            </a:r>
          </a:p>
          <a:p>
            <a:pPr eaLnBrk="1" hangingPunct="1">
              <a:spcBef>
                <a:spcPct val="50000"/>
              </a:spcBef>
            </a:pPr>
            <a:r>
              <a:rPr lang="en-US" altLang="zh-CN" sz="3200" dirty="0"/>
              <a:t>3. There’s less traffic on the road .</a:t>
            </a:r>
          </a:p>
          <a:p>
            <a:pPr eaLnBrk="1" hangingPunct="1">
              <a:spcBef>
                <a:spcPct val="50000"/>
              </a:spcBef>
            </a:pPr>
            <a:r>
              <a:rPr lang="en-US" altLang="zh-CN" sz="3200" dirty="0"/>
              <a:t>4. </a:t>
            </a:r>
            <a:r>
              <a:rPr lang="en-US" altLang="zh-CN" sz="3200" dirty="0" err="1"/>
              <a:t>Mrs</a:t>
            </a:r>
            <a:r>
              <a:rPr lang="en-US" altLang="zh-CN" sz="3200" dirty="0"/>
              <a:t> Li likes watching Beijing Opera and old films.</a:t>
            </a:r>
          </a:p>
          <a:p>
            <a:pPr eaLnBrk="1" hangingPunct="1">
              <a:spcBef>
                <a:spcPct val="50000"/>
              </a:spcBef>
            </a:pPr>
            <a:r>
              <a:rPr lang="en-US" altLang="zh-CN" sz="3200" dirty="0"/>
              <a:t>5. Life is better today than in the past.</a:t>
            </a:r>
          </a:p>
        </p:txBody>
      </p:sp>
      <p:sp>
        <p:nvSpPr>
          <p:cNvPr id="149510" name="Text Box 6"/>
          <p:cNvSpPr txBox="1">
            <a:spLocks noChangeArrowheads="1"/>
          </p:cNvSpPr>
          <p:nvPr/>
        </p:nvSpPr>
        <p:spPr bwMode="auto">
          <a:xfrm>
            <a:off x="1981200" y="18288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T</a:t>
            </a:r>
          </a:p>
        </p:txBody>
      </p:sp>
      <p:sp>
        <p:nvSpPr>
          <p:cNvPr id="149511" name="Text Box 7"/>
          <p:cNvSpPr txBox="1">
            <a:spLocks noChangeArrowheads="1"/>
          </p:cNvSpPr>
          <p:nvPr/>
        </p:nvSpPr>
        <p:spPr bwMode="auto">
          <a:xfrm>
            <a:off x="1447800" y="2971800"/>
            <a:ext cx="720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F</a:t>
            </a:r>
          </a:p>
        </p:txBody>
      </p:sp>
      <p:sp>
        <p:nvSpPr>
          <p:cNvPr id="149512" name="Text Box 8"/>
          <p:cNvSpPr txBox="1">
            <a:spLocks noChangeArrowheads="1"/>
          </p:cNvSpPr>
          <p:nvPr/>
        </p:nvSpPr>
        <p:spPr bwMode="auto">
          <a:xfrm>
            <a:off x="6443663" y="3716338"/>
            <a:ext cx="719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F</a:t>
            </a:r>
          </a:p>
        </p:txBody>
      </p:sp>
      <p:sp>
        <p:nvSpPr>
          <p:cNvPr id="149513" name="Text Box 9"/>
          <p:cNvSpPr txBox="1">
            <a:spLocks noChangeArrowheads="1"/>
          </p:cNvSpPr>
          <p:nvPr/>
        </p:nvSpPr>
        <p:spPr bwMode="auto">
          <a:xfrm>
            <a:off x="1403350" y="4941888"/>
            <a:ext cx="936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T</a:t>
            </a:r>
          </a:p>
        </p:txBody>
      </p:sp>
      <p:sp>
        <p:nvSpPr>
          <p:cNvPr id="149514" name="Text Box 10"/>
          <p:cNvSpPr txBox="1">
            <a:spLocks noChangeArrowheads="1"/>
          </p:cNvSpPr>
          <p:nvPr/>
        </p:nvSpPr>
        <p:spPr bwMode="auto">
          <a:xfrm>
            <a:off x="7164388" y="5589588"/>
            <a:ext cx="720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a:solidFill>
                  <a:srgbClr val="FF0000"/>
                </a:solidFill>
              </a:rPr>
              <a: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9510"/>
                                        </p:tgtEl>
                                        <p:attrNameLst>
                                          <p:attrName>style.visibility</p:attrName>
                                        </p:attrNameLst>
                                      </p:cBhvr>
                                      <p:to>
                                        <p:strVal val="visible"/>
                                      </p:to>
                                    </p:set>
                                    <p:animEffect transition="in" filter="blinds(horizontal)">
                                      <p:cBhvr>
                                        <p:cTn id="7" dur="500"/>
                                        <p:tgtEl>
                                          <p:spTgt spid="1495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9511"/>
                                        </p:tgtEl>
                                        <p:attrNameLst>
                                          <p:attrName>style.visibility</p:attrName>
                                        </p:attrNameLst>
                                      </p:cBhvr>
                                      <p:to>
                                        <p:strVal val="visible"/>
                                      </p:to>
                                    </p:set>
                                    <p:animEffect transition="in" filter="blinds(horizontal)">
                                      <p:cBhvr>
                                        <p:cTn id="12" dur="500"/>
                                        <p:tgtEl>
                                          <p:spTgt spid="1495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9512"/>
                                        </p:tgtEl>
                                        <p:attrNameLst>
                                          <p:attrName>style.visibility</p:attrName>
                                        </p:attrNameLst>
                                      </p:cBhvr>
                                      <p:to>
                                        <p:strVal val="visible"/>
                                      </p:to>
                                    </p:set>
                                    <p:animEffect transition="in" filter="blinds(horizontal)">
                                      <p:cBhvr>
                                        <p:cTn id="17" dur="500"/>
                                        <p:tgtEl>
                                          <p:spTgt spid="1495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9513"/>
                                        </p:tgtEl>
                                        <p:attrNameLst>
                                          <p:attrName>style.visibility</p:attrName>
                                        </p:attrNameLst>
                                      </p:cBhvr>
                                      <p:to>
                                        <p:strVal val="visible"/>
                                      </p:to>
                                    </p:set>
                                    <p:animEffect transition="in" filter="blinds(horizontal)">
                                      <p:cBhvr>
                                        <p:cTn id="22" dur="500"/>
                                        <p:tgtEl>
                                          <p:spTgt spid="1495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9514"/>
                                        </p:tgtEl>
                                        <p:attrNameLst>
                                          <p:attrName>style.visibility</p:attrName>
                                        </p:attrNameLst>
                                      </p:cBhvr>
                                      <p:to>
                                        <p:strVal val="visible"/>
                                      </p:to>
                                    </p:set>
                                    <p:animEffect transition="in" filter="blinds(horizontal)">
                                      <p:cBhvr>
                                        <p:cTn id="27" dur="500"/>
                                        <p:tgtEl>
                                          <p:spTgt spid="149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1" grpId="0"/>
      <p:bldP spid="149512" grpId="0"/>
      <p:bldP spid="149513" grpId="0"/>
      <p:bldP spid="14951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64870" name="AutoShape 6"/>
          <p:cNvSpPr>
            <a:spLocks noChangeArrowheads="1"/>
          </p:cNvSpPr>
          <p:nvPr/>
        </p:nvSpPr>
        <p:spPr bwMode="auto">
          <a:xfrm>
            <a:off x="457200" y="228600"/>
            <a:ext cx="7924800" cy="1219200"/>
          </a:xfrm>
          <a:prstGeom prst="roundRect">
            <a:avLst>
              <a:gd name="adj" fmla="val 16667"/>
            </a:avLst>
          </a:prstGeom>
          <a:solidFill>
            <a:srgbClr val="FFFF99">
              <a:alpha val="50980"/>
            </a:srgbClr>
          </a:solidFill>
          <a:ln w="9525">
            <a:solidFill>
              <a:schemeClr val="tx1"/>
            </a:solidFill>
            <a:round/>
          </a:ln>
        </p:spPr>
        <p:txBody>
          <a:bodyPr wrap="none" anchor="ctr"/>
          <a:lstStyle/>
          <a:p>
            <a:endParaRPr lang="zh-CN" altLang="en-US"/>
          </a:p>
        </p:txBody>
      </p:sp>
      <p:sp>
        <p:nvSpPr>
          <p:cNvPr id="164868" name="Text Box 4"/>
          <p:cNvSpPr txBox="1">
            <a:spLocks noChangeArrowheads="1"/>
          </p:cNvSpPr>
          <p:nvPr/>
        </p:nvSpPr>
        <p:spPr bwMode="auto">
          <a:xfrm>
            <a:off x="76200" y="1524000"/>
            <a:ext cx="89154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dirty="0"/>
              <a:t>    </a:t>
            </a:r>
            <a:r>
              <a:rPr lang="en-US" altLang="zh-CN" dirty="0" err="1"/>
              <a:t>Mrs</a:t>
            </a:r>
            <a:r>
              <a:rPr lang="en-US" altLang="zh-CN" dirty="0"/>
              <a:t> Li’s father was a (1) _________ . He often worked outside for twelve hours a day in the summer heat or in the winter (2) _________. They lived in a (3) ___________ house and used (4) __________ for light. </a:t>
            </a:r>
            <a:r>
              <a:rPr lang="en-US" altLang="zh-CN" dirty="0" err="1"/>
              <a:t>Mrs</a:t>
            </a:r>
            <a:r>
              <a:rPr lang="en-US" altLang="zh-CN" dirty="0"/>
              <a:t> Li says that (5) ___________, life is better today. But not everything is satisfying. There are some thing that she is not happy with, for example, the (6) ___________.</a:t>
            </a:r>
          </a:p>
        </p:txBody>
      </p:sp>
      <p:sp>
        <p:nvSpPr>
          <p:cNvPr id="164869" name="Text Box 5"/>
          <p:cNvSpPr txBox="1">
            <a:spLocks noChangeArrowheads="1"/>
          </p:cNvSpPr>
          <p:nvPr/>
        </p:nvSpPr>
        <p:spPr bwMode="auto">
          <a:xfrm>
            <a:off x="457200" y="228600"/>
            <a:ext cx="7848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dirty="0">
                <a:solidFill>
                  <a:schemeClr val="accent2"/>
                </a:solidFill>
                <a:latin typeface="Arial Narrow" panose="020B0606020202030204" pitchFamily="34" charset="0"/>
              </a:rPr>
              <a:t>  candles    cold     generally speaking    postman     tiny   traffic</a:t>
            </a:r>
          </a:p>
        </p:txBody>
      </p:sp>
      <p:sp>
        <p:nvSpPr>
          <p:cNvPr id="164871" name="Text Box 7"/>
          <p:cNvSpPr txBox="1">
            <a:spLocks noChangeArrowheads="1"/>
          </p:cNvSpPr>
          <p:nvPr/>
        </p:nvSpPr>
        <p:spPr bwMode="auto">
          <a:xfrm>
            <a:off x="5486400" y="15240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i="1">
                <a:solidFill>
                  <a:srgbClr val="FF0066"/>
                </a:solidFill>
              </a:rPr>
              <a:t>postman</a:t>
            </a:r>
          </a:p>
        </p:txBody>
      </p:sp>
      <p:sp>
        <p:nvSpPr>
          <p:cNvPr id="164872" name="Text Box 8"/>
          <p:cNvSpPr txBox="1">
            <a:spLocks noChangeArrowheads="1"/>
          </p:cNvSpPr>
          <p:nvPr/>
        </p:nvSpPr>
        <p:spPr bwMode="auto">
          <a:xfrm>
            <a:off x="609600" y="31242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i="1">
                <a:solidFill>
                  <a:srgbClr val="FF0066"/>
                </a:solidFill>
              </a:rPr>
              <a:t>cold</a:t>
            </a:r>
          </a:p>
        </p:txBody>
      </p:sp>
      <p:sp>
        <p:nvSpPr>
          <p:cNvPr id="164873" name="Text Box 9"/>
          <p:cNvSpPr txBox="1">
            <a:spLocks noChangeArrowheads="1"/>
          </p:cNvSpPr>
          <p:nvPr/>
        </p:nvSpPr>
        <p:spPr bwMode="auto">
          <a:xfrm>
            <a:off x="6248400" y="31242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i="1">
                <a:solidFill>
                  <a:srgbClr val="FF0066"/>
                </a:solidFill>
              </a:rPr>
              <a:t>tiny</a:t>
            </a:r>
          </a:p>
        </p:txBody>
      </p:sp>
      <p:sp>
        <p:nvSpPr>
          <p:cNvPr id="164874" name="Text Box 10"/>
          <p:cNvSpPr txBox="1">
            <a:spLocks noChangeArrowheads="1"/>
          </p:cNvSpPr>
          <p:nvPr/>
        </p:nvSpPr>
        <p:spPr bwMode="auto">
          <a:xfrm>
            <a:off x="4191000" y="36576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i="1">
                <a:solidFill>
                  <a:srgbClr val="FF0066"/>
                </a:solidFill>
              </a:rPr>
              <a:t>candles</a:t>
            </a:r>
          </a:p>
        </p:txBody>
      </p:sp>
      <p:sp>
        <p:nvSpPr>
          <p:cNvPr id="164875" name="Text Box 11"/>
          <p:cNvSpPr txBox="1">
            <a:spLocks noChangeArrowheads="1"/>
          </p:cNvSpPr>
          <p:nvPr/>
        </p:nvSpPr>
        <p:spPr bwMode="auto">
          <a:xfrm>
            <a:off x="3581400" y="4343400"/>
            <a:ext cx="3505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lnSpc>
                <a:spcPct val="90000"/>
              </a:lnSpc>
              <a:spcBef>
                <a:spcPct val="50000"/>
              </a:spcBef>
            </a:pPr>
            <a:r>
              <a:rPr lang="en-US" altLang="zh-CN" sz="2800" i="1">
                <a:solidFill>
                  <a:srgbClr val="FF0066"/>
                </a:solidFill>
                <a:latin typeface="Arial Narrow" panose="020B0606020202030204" pitchFamily="34" charset="0"/>
              </a:rPr>
              <a:t> generally speaking</a:t>
            </a:r>
          </a:p>
        </p:txBody>
      </p:sp>
      <p:sp>
        <p:nvSpPr>
          <p:cNvPr id="164876" name="Text Box 12"/>
          <p:cNvSpPr txBox="1">
            <a:spLocks noChangeArrowheads="1"/>
          </p:cNvSpPr>
          <p:nvPr/>
        </p:nvSpPr>
        <p:spPr bwMode="auto">
          <a:xfrm>
            <a:off x="5486400" y="58674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i="1">
                <a:solidFill>
                  <a:srgbClr val="FF0066"/>
                </a:solidFill>
              </a:rPr>
              <a:t>traffic</a:t>
            </a:r>
          </a:p>
        </p:txBody>
      </p:sp>
      <p:sp>
        <p:nvSpPr>
          <p:cNvPr id="164877" name="AutoShape 13"/>
          <p:cNvSpPr>
            <a:spLocks noChangeArrowheads="1"/>
          </p:cNvSpPr>
          <p:nvPr/>
        </p:nvSpPr>
        <p:spPr bwMode="auto">
          <a:xfrm>
            <a:off x="107950" y="1557338"/>
            <a:ext cx="8748713" cy="2252662"/>
          </a:xfrm>
          <a:prstGeom prst="cloudCallout">
            <a:avLst>
              <a:gd name="adj1" fmla="val -41852"/>
              <a:gd name="adj2" fmla="val 105319"/>
            </a:avLst>
          </a:prstGeom>
          <a:gradFill rotWithShape="1">
            <a:gsLst>
              <a:gs pos="0">
                <a:srgbClr val="CCFFFF"/>
              </a:gs>
              <a:gs pos="100000">
                <a:schemeClr val="bg1"/>
              </a:gs>
            </a:gsLst>
            <a:lin ang="5400000" scaled="1"/>
          </a:gradFill>
          <a:ln w="9525">
            <a:solidFill>
              <a:schemeClr val="tx1"/>
            </a:solidFill>
            <a:round/>
          </a:ln>
        </p:spPr>
        <p:txBody>
          <a:bodyPr/>
          <a:lstStyle/>
          <a:p>
            <a:pPr algn="ctr"/>
            <a:endParaRPr lang="zh-CN" altLang="zh-CN"/>
          </a:p>
        </p:txBody>
      </p:sp>
      <p:sp>
        <p:nvSpPr>
          <p:cNvPr id="164878" name="Text Box 14"/>
          <p:cNvSpPr txBox="1">
            <a:spLocks noChangeArrowheads="1"/>
          </p:cNvSpPr>
          <p:nvPr/>
        </p:nvSpPr>
        <p:spPr bwMode="auto">
          <a:xfrm>
            <a:off x="1219200" y="1981200"/>
            <a:ext cx="7239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dirty="0">
                <a:solidFill>
                  <a:schemeClr val="accent2"/>
                </a:solidFill>
                <a:latin typeface="Arial Narrow" panose="020B0606020202030204" pitchFamily="34" charset="0"/>
              </a:rPr>
              <a:t>Complete the passage with the words and expression in the box.</a:t>
            </a:r>
          </a:p>
        </p:txBody>
      </p:sp>
      <p:sp>
        <p:nvSpPr>
          <p:cNvPr id="164879" name="Text Box 15"/>
          <p:cNvSpPr txBox="1">
            <a:spLocks noChangeArrowheads="1"/>
          </p:cNvSpPr>
          <p:nvPr/>
        </p:nvSpPr>
        <p:spPr bwMode="auto">
          <a:xfrm>
            <a:off x="762000" y="1981200"/>
            <a:ext cx="609600" cy="641350"/>
          </a:xfrm>
          <a:prstGeom prst="rect">
            <a:avLst/>
          </a:prstGeom>
          <a:noFill/>
          <a:ln w="9525">
            <a:noFill/>
            <a:miter lim="800000"/>
          </a:ln>
          <a:effec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FF0000"/>
                </a:solidFill>
                <a:effectLst>
                  <a:outerShdw blurRad="38100" dist="38100" dir="2700000" algn="tl">
                    <a:srgbClr val="C0C0C0"/>
                  </a:outerShdw>
                </a:effectLst>
                <a:latin typeface="Comic Sans MS" panose="030F0702030302020204" pitchFamily="66" charset="0"/>
              </a:rPr>
              <a:t>3</a:t>
            </a:r>
          </a:p>
        </p:txBody>
      </p:sp>
      <p:sp>
        <p:nvSpPr>
          <p:cNvPr id="164880" name="Oval 16"/>
          <p:cNvSpPr>
            <a:spLocks noChangeArrowheads="1"/>
          </p:cNvSpPr>
          <p:nvPr/>
        </p:nvSpPr>
        <p:spPr bwMode="auto">
          <a:xfrm>
            <a:off x="228600" y="914400"/>
            <a:ext cx="990600" cy="533400"/>
          </a:xfrm>
          <a:prstGeom prst="ellipse">
            <a:avLst/>
          </a:prstGeom>
          <a:solidFill>
            <a:srgbClr val="FFFF99"/>
          </a:solidFill>
          <a:ln w="9525">
            <a:solidFill>
              <a:schemeClr val="tx1"/>
            </a:solidFill>
            <a:round/>
          </a:ln>
        </p:spPr>
        <p:txBody>
          <a:bodyPr wrap="none" anchor="ctr"/>
          <a:lstStyle/>
          <a:p>
            <a:pPr algn="ctr"/>
            <a:r>
              <a:rPr lang="en-US" altLang="zh-CN">
                <a:solidFill>
                  <a:srgbClr val="3333FF"/>
                </a:solidFill>
              </a:rPr>
              <a:t>P21</a:t>
            </a:r>
          </a:p>
        </p:txBody>
      </p:sp>
      <p:sp>
        <p:nvSpPr>
          <p:cNvPr id="164881" name="AutoShape 17"/>
          <p:cNvSpPr>
            <a:spLocks noChangeArrowheads="1"/>
          </p:cNvSpPr>
          <p:nvPr/>
        </p:nvSpPr>
        <p:spPr bwMode="auto">
          <a:xfrm>
            <a:off x="2555875" y="457200"/>
            <a:ext cx="3352800" cy="457200"/>
          </a:xfrm>
          <a:prstGeom prst="ribbon">
            <a:avLst>
              <a:gd name="adj1" fmla="val 12500"/>
              <a:gd name="adj2" fmla="val 50000"/>
            </a:avLst>
          </a:prstGeom>
          <a:solidFill>
            <a:srgbClr val="FFFF99"/>
          </a:solidFill>
          <a:ln w="9525">
            <a:solidFill>
              <a:schemeClr val="tx1"/>
            </a:solidFill>
            <a:round/>
          </a:ln>
        </p:spPr>
        <p:txBody>
          <a:bodyPr wrap="none" anchor="ctr"/>
          <a:lstStyle/>
          <a:p>
            <a:pPr algn="ctr"/>
            <a:r>
              <a:rPr lang="en-US" altLang="zh-CN" sz="3200"/>
              <a:t>Task 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487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64878"/>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6488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487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64881"/>
                                        </p:tgtEl>
                                        <p:attrNameLst>
                                          <p:attrName>style.visibility</p:attrName>
                                        </p:attrNameLst>
                                      </p:cBhvr>
                                      <p:to>
                                        <p:strVal val="hidden"/>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164870"/>
                                        </p:tgtEl>
                                        <p:attrNameLst>
                                          <p:attrName>style.visibility</p:attrName>
                                        </p:attrNameLst>
                                      </p:cBhvr>
                                      <p:to>
                                        <p:strVal val="visible"/>
                                      </p:to>
                                    </p:set>
                                    <p:animEffect transition="in" filter="blinds(horizontal)">
                                      <p:cBhvr>
                                        <p:cTn id="18" dur="500"/>
                                        <p:tgtEl>
                                          <p:spTgt spid="16487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64869"/>
                                        </p:tgtEl>
                                        <p:attrNameLst>
                                          <p:attrName>style.visibility</p:attrName>
                                        </p:attrNameLst>
                                      </p:cBhvr>
                                      <p:to>
                                        <p:strVal val="visible"/>
                                      </p:to>
                                    </p:set>
                                    <p:animEffect transition="in" filter="blinds(horizontal)">
                                      <p:cBhvr>
                                        <p:cTn id="21" dur="500"/>
                                        <p:tgtEl>
                                          <p:spTgt spid="16486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4868"/>
                                        </p:tgtEl>
                                        <p:attrNameLst>
                                          <p:attrName>style.visibility</p:attrName>
                                        </p:attrNameLst>
                                      </p:cBhvr>
                                      <p:to>
                                        <p:strVal val="visible"/>
                                      </p:to>
                                    </p:set>
                                    <p:animEffect transition="in" filter="blinds(horizontal)">
                                      <p:cBhvr>
                                        <p:cTn id="24" dur="500"/>
                                        <p:tgtEl>
                                          <p:spTgt spid="16486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4871"/>
                                        </p:tgtEl>
                                        <p:attrNameLst>
                                          <p:attrName>style.visibility</p:attrName>
                                        </p:attrNameLst>
                                      </p:cBhvr>
                                      <p:to>
                                        <p:strVal val="visible"/>
                                      </p:to>
                                    </p:set>
                                    <p:animEffect transition="in" filter="blinds(horizontal)">
                                      <p:cBhvr>
                                        <p:cTn id="29" dur="500"/>
                                        <p:tgtEl>
                                          <p:spTgt spid="164871"/>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64872"/>
                                        </p:tgtEl>
                                        <p:attrNameLst>
                                          <p:attrName>style.visibility</p:attrName>
                                        </p:attrNameLst>
                                      </p:cBhvr>
                                      <p:to>
                                        <p:strVal val="visible"/>
                                      </p:to>
                                    </p:set>
                                    <p:animEffect transition="in" filter="blinds(horizontal)">
                                      <p:cBhvr>
                                        <p:cTn id="34" dur="500"/>
                                        <p:tgtEl>
                                          <p:spTgt spid="16487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64873"/>
                                        </p:tgtEl>
                                        <p:attrNameLst>
                                          <p:attrName>style.visibility</p:attrName>
                                        </p:attrNameLst>
                                      </p:cBhvr>
                                      <p:to>
                                        <p:strVal val="visible"/>
                                      </p:to>
                                    </p:set>
                                    <p:animEffect transition="in" filter="blinds(horizontal)">
                                      <p:cBhvr>
                                        <p:cTn id="39" dur="500"/>
                                        <p:tgtEl>
                                          <p:spTgt spid="16487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64874"/>
                                        </p:tgtEl>
                                        <p:attrNameLst>
                                          <p:attrName>style.visibility</p:attrName>
                                        </p:attrNameLst>
                                      </p:cBhvr>
                                      <p:to>
                                        <p:strVal val="visible"/>
                                      </p:to>
                                    </p:set>
                                    <p:animEffect transition="in" filter="blinds(horizontal)">
                                      <p:cBhvr>
                                        <p:cTn id="44" dur="500"/>
                                        <p:tgtEl>
                                          <p:spTgt spid="16487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64875"/>
                                        </p:tgtEl>
                                        <p:attrNameLst>
                                          <p:attrName>style.visibility</p:attrName>
                                        </p:attrNameLst>
                                      </p:cBhvr>
                                      <p:to>
                                        <p:strVal val="visible"/>
                                      </p:to>
                                    </p:set>
                                    <p:animEffect transition="in" filter="blinds(horizontal)">
                                      <p:cBhvr>
                                        <p:cTn id="49" dur="500"/>
                                        <p:tgtEl>
                                          <p:spTgt spid="16487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64876"/>
                                        </p:tgtEl>
                                        <p:attrNameLst>
                                          <p:attrName>style.visibility</p:attrName>
                                        </p:attrNameLst>
                                      </p:cBhvr>
                                      <p:to>
                                        <p:strVal val="visible"/>
                                      </p:to>
                                    </p:set>
                                    <p:animEffect transition="in" filter="blinds(horizontal)">
                                      <p:cBhvr>
                                        <p:cTn id="54" dur="500"/>
                                        <p:tgtEl>
                                          <p:spTgt spid="164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animBg="1"/>
      <p:bldP spid="164868" grpId="0"/>
      <p:bldP spid="164869" grpId="0"/>
      <p:bldP spid="164871" grpId="0"/>
      <p:bldP spid="164872" grpId="0"/>
      <p:bldP spid="164873" grpId="0"/>
      <p:bldP spid="164874" grpId="0"/>
      <p:bldP spid="164875" grpId="0"/>
      <p:bldP spid="164876" grpId="0"/>
      <p:bldP spid="164877" grpId="0" animBg="1"/>
      <p:bldP spid="164878" grpId="0"/>
      <p:bldP spid="164879" grpId="0"/>
      <p:bldP spid="164880" grpId="0" animBg="1"/>
      <p:bldP spid="16488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4"/>
          <p:cNvSpPr txBox="1">
            <a:spLocks noChangeArrowheads="1"/>
          </p:cNvSpPr>
          <p:nvPr/>
        </p:nvSpPr>
        <p:spPr bwMode="auto">
          <a:xfrm>
            <a:off x="1447800" y="13716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endParaRPr lang="zh-CN" altLang="zh-CN" sz="1800" b="0">
              <a:latin typeface="Arial" panose="020B0604020202020204" pitchFamily="34" charset="0"/>
            </a:endParaRPr>
          </a:p>
        </p:txBody>
      </p:sp>
      <p:sp>
        <p:nvSpPr>
          <p:cNvPr id="48133" name="Rectangle 5"/>
          <p:cNvSpPr>
            <a:spLocks noChangeArrowheads="1"/>
          </p:cNvSpPr>
          <p:nvPr/>
        </p:nvSpPr>
        <p:spPr bwMode="auto">
          <a:xfrm>
            <a:off x="1447800" y="1905000"/>
            <a:ext cx="5867400"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p>
            <a:pPr algn="ctr">
              <a:lnSpc>
                <a:spcPct val="105000"/>
              </a:lnSpc>
            </a:pPr>
            <a:r>
              <a:rPr lang="en-US" altLang="zh-CN">
                <a:solidFill>
                  <a:schemeClr val="tx2"/>
                </a:solidFill>
                <a:latin typeface="Comic Sans MS" panose="030F0702030302020204" pitchFamily="66" charset="0"/>
              </a:rPr>
              <a:t>Work in pairs and talk about the advantages and disadvantages of life for Mrs Li.</a:t>
            </a:r>
          </a:p>
        </p:txBody>
      </p:sp>
      <p:sp>
        <p:nvSpPr>
          <p:cNvPr id="69636" name="AutoShape 7"/>
          <p:cNvSpPr>
            <a:spLocks noChangeArrowheads="1"/>
          </p:cNvSpPr>
          <p:nvPr/>
        </p:nvSpPr>
        <p:spPr bwMode="auto">
          <a:xfrm>
            <a:off x="2895600" y="533400"/>
            <a:ext cx="3352800" cy="457200"/>
          </a:xfrm>
          <a:prstGeom prst="ribbon">
            <a:avLst>
              <a:gd name="adj1" fmla="val 12500"/>
              <a:gd name="adj2" fmla="val 50000"/>
            </a:avLst>
          </a:prstGeom>
          <a:solidFill>
            <a:srgbClr val="FFFF99"/>
          </a:solidFill>
          <a:ln w="9525">
            <a:solidFill>
              <a:schemeClr val="tx1"/>
            </a:solidFill>
            <a:round/>
          </a:ln>
        </p:spPr>
        <p:txBody>
          <a:bodyPr wrap="none" anchor="ctr"/>
          <a:lstStyle/>
          <a:p>
            <a:pPr algn="ctr"/>
            <a:r>
              <a:rPr lang="en-US" altLang="zh-CN" sz="3200"/>
              <a:t>Task 4</a:t>
            </a:r>
          </a:p>
        </p:txBody>
      </p:sp>
      <p:sp>
        <p:nvSpPr>
          <p:cNvPr id="69637" name="AutoShape 8"/>
          <p:cNvSpPr>
            <a:spLocks noChangeArrowheads="1"/>
          </p:cNvSpPr>
          <p:nvPr/>
        </p:nvSpPr>
        <p:spPr bwMode="auto">
          <a:xfrm>
            <a:off x="1116013" y="1752600"/>
            <a:ext cx="6840537" cy="2819400"/>
          </a:xfrm>
          <a:prstGeom prst="roundRect">
            <a:avLst>
              <a:gd name="adj" fmla="val 16667"/>
            </a:avLst>
          </a:prstGeom>
          <a:noFill/>
          <a:ln w="76200" cmpd="tri">
            <a:solidFill>
              <a:srgbClr val="9900CC"/>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pic>
        <p:nvPicPr>
          <p:cNvPr id="69638" name="Picture 9" descr="card0608 拷贝"/>
          <p:cNvPicPr>
            <a:picLocks noChangeAspect="1" noChangeArrowheads="1"/>
          </p:cNvPicPr>
          <p:nvPr/>
        </p:nvPicPr>
        <p:blipFill>
          <a:blip r:embed="rId2" cstate="email"/>
          <a:srcRect/>
          <a:stretch>
            <a:fillRect/>
          </a:stretch>
        </p:blipFill>
        <p:spPr bwMode="auto">
          <a:xfrm>
            <a:off x="7086600" y="990600"/>
            <a:ext cx="17272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9" name="Picture 10" descr="th (3)"/>
          <p:cNvPicPr>
            <a:picLocks noChangeAspect="1" noChangeArrowheads="1"/>
          </p:cNvPicPr>
          <p:nvPr/>
        </p:nvPicPr>
        <p:blipFill>
          <a:blip r:embed="rId3" cstate="email"/>
          <a:srcRect/>
          <a:stretch>
            <a:fillRect/>
          </a:stretch>
        </p:blipFill>
        <p:spPr bwMode="auto">
          <a:xfrm>
            <a:off x="0" y="96838"/>
            <a:ext cx="2209800" cy="150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0" name="Picture 11" descr="th (106)"/>
          <p:cNvPicPr>
            <a:picLocks noChangeAspect="1" noChangeArrowheads="1"/>
          </p:cNvPicPr>
          <p:nvPr/>
        </p:nvPicPr>
        <p:blipFill>
          <a:blip r:embed="rId4"/>
          <a:srcRect/>
          <a:stretch>
            <a:fillRect/>
          </a:stretch>
        </p:blipFill>
        <p:spPr bwMode="auto">
          <a:xfrm rot="-259824">
            <a:off x="4267200" y="4876800"/>
            <a:ext cx="175260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1" name="Picture 13" descr="th (108)"/>
          <p:cNvPicPr>
            <a:picLocks noChangeAspect="1" noChangeArrowheads="1"/>
          </p:cNvPicPr>
          <p:nvPr/>
        </p:nvPicPr>
        <p:blipFill>
          <a:blip r:embed="rId5" cstate="email"/>
          <a:srcRect/>
          <a:stretch>
            <a:fillRect/>
          </a:stretch>
        </p:blipFill>
        <p:spPr bwMode="auto">
          <a:xfrm>
            <a:off x="6400800" y="4724400"/>
            <a:ext cx="21336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blinds(horizontal)">
                                      <p:cBhvr>
                                        <p:cTn id="7"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3" descr="Remote_200861610355083537"/>
          <p:cNvPicPr>
            <a:picLocks noChangeAspect="1" noChangeArrowheads="1"/>
          </p:cNvPicPr>
          <p:nvPr/>
        </p:nvPicPr>
        <p:blipFill>
          <a:blip r:embed="rId2"/>
          <a:srcRect/>
          <a:stretch>
            <a:fillRect/>
          </a:stretch>
        </p:blipFill>
        <p:spPr bwMode="auto">
          <a:xfrm>
            <a:off x="5357813" y="2143125"/>
            <a:ext cx="3446462"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5" descr="老北京">
            <a:hlinkClick r:id="rId3"/>
          </p:cNvPr>
          <p:cNvPicPr>
            <a:picLocks noChangeAspect="1" noChangeArrowheads="1"/>
          </p:cNvPicPr>
          <p:nvPr/>
        </p:nvPicPr>
        <p:blipFill>
          <a:blip r:embed="rId4"/>
          <a:srcRect/>
          <a:stretch>
            <a:fillRect/>
          </a:stretch>
        </p:blipFill>
        <p:spPr bwMode="auto">
          <a:xfrm>
            <a:off x="428625" y="2500313"/>
            <a:ext cx="433387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Text Box 7"/>
          <p:cNvSpPr txBox="1">
            <a:spLocks noChangeArrowheads="1"/>
          </p:cNvSpPr>
          <p:nvPr/>
        </p:nvSpPr>
        <p:spPr bwMode="auto">
          <a:xfrm>
            <a:off x="785813" y="428625"/>
            <a:ext cx="796131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t>Look at these Beijing’s pictures. Say what life was like in the past and what life is like today.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a:xfrm>
            <a:off x="0" y="0"/>
            <a:ext cx="2627313" cy="533400"/>
          </a:xfrm>
        </p:spPr>
        <p:txBody>
          <a:bodyPr/>
          <a:lstStyle/>
          <a:p>
            <a:r>
              <a:rPr lang="en-US" altLang="zh-CN" sz="3600" smtClean="0">
                <a:solidFill>
                  <a:srgbClr val="FF3300"/>
                </a:solidFill>
              </a:rPr>
              <a:t>Phrases</a:t>
            </a:r>
          </a:p>
        </p:txBody>
      </p:sp>
      <p:sp>
        <p:nvSpPr>
          <p:cNvPr id="115715" name="Rectangle 3"/>
          <p:cNvSpPr>
            <a:spLocks noGrp="1" noRot="1" noChangeArrowheads="1"/>
          </p:cNvSpPr>
          <p:nvPr>
            <p:ph idx="1"/>
          </p:nvPr>
        </p:nvSpPr>
        <p:spPr>
          <a:xfrm>
            <a:off x="0" y="533400"/>
            <a:ext cx="5867400" cy="6324600"/>
          </a:xfrm>
        </p:spPr>
        <p:txBody>
          <a:bodyPr/>
          <a:lstStyle/>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all one’s life</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ask sb about sth </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go out to work </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a full-time job</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what’s more</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have a good education</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get married</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be busy doing</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feel lonely</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take a bus</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 so much traffic</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enjoy doing</a:t>
            </a:r>
          </a:p>
          <a:p>
            <a:pPr>
              <a:lnSpc>
                <a:spcPct val="90000"/>
              </a:lnSpc>
            </a:pPr>
            <a:r>
              <a:rPr lang="en-US" altLang="zh-CN" sz="2800" b="1" smtClean="0">
                <a:solidFill>
                  <a:srgbClr val="FF0000"/>
                </a:solidFill>
                <a:latin typeface="Times New Roman" panose="02020603050405020304" pitchFamily="18" charset="0"/>
                <a:cs typeface="Times New Roman" panose="02020603050405020304" pitchFamily="18" charset="0"/>
              </a:rPr>
              <a:t>generally speaking</a:t>
            </a:r>
          </a:p>
          <a:p>
            <a:pPr>
              <a:lnSpc>
                <a:spcPct val="90000"/>
              </a:lnSpc>
            </a:pPr>
            <a:endParaRPr lang="en-US" altLang="zh-CN" sz="2800" smtClean="0">
              <a:solidFill>
                <a:srgbClr val="FF0000"/>
              </a:solidFill>
              <a:latin typeface="Comic Sans MS" panose="030F0702030302020204" pitchFamily="66" charset="0"/>
            </a:endParaRPr>
          </a:p>
          <a:p>
            <a:pPr>
              <a:lnSpc>
                <a:spcPct val="90000"/>
              </a:lnSpc>
            </a:pPr>
            <a:endParaRPr lang="en-US" altLang="zh-CN" sz="2800" smtClean="0">
              <a:latin typeface="Comic Sans MS" panose="030F0702030302020204" pitchFamily="66" charset="0"/>
            </a:endParaRPr>
          </a:p>
          <a:p>
            <a:pPr>
              <a:lnSpc>
                <a:spcPct val="90000"/>
              </a:lnSpc>
            </a:pPr>
            <a:endParaRPr lang="en-US" altLang="zh-CN" sz="2800" smtClean="0">
              <a:latin typeface="Comic Sans MS" panose="030F0702030302020204" pitchFamily="66" charset="0"/>
            </a:endParaRPr>
          </a:p>
          <a:p>
            <a:pPr>
              <a:lnSpc>
                <a:spcPct val="90000"/>
              </a:lnSpc>
            </a:pPr>
            <a:endParaRPr lang="en-US" altLang="zh-CN" sz="2400" smtClean="0">
              <a:latin typeface="Comic Sans MS" panose="030F0702030302020204" pitchFamily="66" charset="0"/>
            </a:endParaRPr>
          </a:p>
          <a:p>
            <a:pPr>
              <a:lnSpc>
                <a:spcPct val="90000"/>
              </a:lnSpc>
            </a:pPr>
            <a:endParaRPr lang="en-US" altLang="zh-CN" sz="2800" smtClean="0"/>
          </a:p>
          <a:p>
            <a:pPr>
              <a:lnSpc>
                <a:spcPct val="90000"/>
              </a:lnSpc>
              <a:buFont typeface="Wingdings" panose="05000000000000000000" pitchFamily="2" charset="2"/>
              <a:buNone/>
            </a:pPr>
            <a:endParaRPr lang="en-US" altLang="zh-CN" sz="2000" smtClean="0"/>
          </a:p>
        </p:txBody>
      </p:sp>
      <p:sp>
        <p:nvSpPr>
          <p:cNvPr id="70660" name="Rectangle 4"/>
          <p:cNvSpPr>
            <a:spLocks noRot="1" noChangeArrowheads="1"/>
          </p:cNvSpPr>
          <p:nvPr/>
        </p:nvSpPr>
        <p:spPr bwMode="auto">
          <a:xfrm>
            <a:off x="3995738" y="260350"/>
            <a:ext cx="446405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spcBef>
                <a:spcPct val="20000"/>
              </a:spcBef>
              <a:buClr>
                <a:schemeClr val="hlink"/>
              </a:buClr>
              <a:buSzPct val="70000"/>
              <a:buFont typeface="Wingdings" panose="05000000000000000000" pitchFamily="2" charset="2"/>
              <a:buChar char="v"/>
            </a:pPr>
            <a:r>
              <a:rPr kumimoji="1" lang="zh-CN" altLang="en-US" sz="2800">
                <a:ea typeface="仿宋_GB2312" pitchFamily="49" charset="-122"/>
              </a:rPr>
              <a:t>某人的一生</a:t>
            </a:r>
          </a:p>
          <a:p>
            <a:pPr marL="685800" indent="-685800">
              <a:spcBef>
                <a:spcPct val="20000"/>
              </a:spcBef>
              <a:buClr>
                <a:schemeClr val="hlink"/>
              </a:buClr>
              <a:buSzPct val="70000"/>
              <a:buFont typeface="Wingdings" panose="05000000000000000000" pitchFamily="2" charset="2"/>
              <a:buChar char="v"/>
            </a:pPr>
            <a:r>
              <a:rPr kumimoji="1" lang="zh-CN" altLang="en-US" sz="2800">
                <a:ea typeface="仿宋_GB2312" pitchFamily="49" charset="-122"/>
              </a:rPr>
              <a:t>问某人关于某事</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出去工作</a:t>
            </a:r>
          </a:p>
          <a:p>
            <a:pPr marL="685800" indent="-685800">
              <a:lnSpc>
                <a:spcPct val="90000"/>
              </a:lnSpc>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全职工作</a:t>
            </a:r>
          </a:p>
          <a:p>
            <a:pPr marL="685800" indent="-685800">
              <a:lnSpc>
                <a:spcPct val="90000"/>
              </a:lnSpc>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而且，更重要的是</a:t>
            </a:r>
          </a:p>
          <a:p>
            <a:pPr marL="685800" indent="-685800">
              <a:lnSpc>
                <a:spcPct val="90000"/>
              </a:lnSpc>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得到好的教育</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结婚</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忙于做某事</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感到孤独</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乘公共汽车</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如此多的交通</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仿宋_GB2312" pitchFamily="49" charset="-122"/>
              </a:rPr>
              <a:t>享受做某事</a:t>
            </a:r>
          </a:p>
          <a:p>
            <a:pPr marL="685800" indent="-685800">
              <a:spcBef>
                <a:spcPct val="20000"/>
              </a:spcBef>
              <a:buClr>
                <a:schemeClr val="hlink"/>
              </a:buClr>
              <a:buSzPct val="70000"/>
              <a:buFont typeface="Wingdings" panose="05000000000000000000" pitchFamily="2" charset="2"/>
              <a:buChar char="v"/>
            </a:pPr>
            <a:r>
              <a:rPr lang="zh-CN" altLang="en-US" sz="2800">
                <a:latin typeface="楷体_GB2312" pitchFamily="49" charset="-122"/>
                <a:ea typeface="楷体_GB2312" pitchFamily="49" charset="-122"/>
              </a:rPr>
              <a:t>总体来说</a:t>
            </a:r>
          </a:p>
          <a:p>
            <a:pPr marL="685800" indent="-685800">
              <a:spcBef>
                <a:spcPct val="20000"/>
              </a:spcBef>
              <a:buClr>
                <a:schemeClr val="hlink"/>
              </a:buClr>
              <a:buSzPct val="70000"/>
              <a:buFont typeface="Wingdings" panose="05000000000000000000" pitchFamily="2" charset="2"/>
              <a:buChar char="v"/>
            </a:pPr>
            <a:endParaRPr lang="zh-CN" altLang="en-US" sz="2400">
              <a:latin typeface="楷体_GB2312" pitchFamily="49" charset="-122"/>
              <a:ea typeface="楷体_GB2312" pitchFamily="49" charset="-122"/>
            </a:endParaRPr>
          </a:p>
          <a:p>
            <a:pPr marL="685800" indent="-685800">
              <a:spcBef>
                <a:spcPct val="20000"/>
              </a:spcBef>
              <a:buClr>
                <a:schemeClr val="hlink"/>
              </a:buClr>
              <a:buSzPct val="70000"/>
              <a:buFont typeface="Wingdings" panose="05000000000000000000" pitchFamily="2" charset="2"/>
              <a:buChar char="v"/>
            </a:pPr>
            <a:endParaRPr lang="zh-CN" altLang="en-US">
              <a:latin typeface="楷体_GB2312" pitchFamily="49" charset="-122"/>
              <a:ea typeface="楷体_GB2312" pitchFamily="49" charset="-122"/>
            </a:endParaRPr>
          </a:p>
          <a:p>
            <a:pPr marL="685800" indent="-685800">
              <a:lnSpc>
                <a:spcPct val="90000"/>
              </a:lnSpc>
              <a:spcBef>
                <a:spcPct val="20000"/>
              </a:spcBef>
              <a:buClr>
                <a:schemeClr val="hlink"/>
              </a:buClr>
              <a:buSzPct val="70000"/>
              <a:buFont typeface="Wingdings" panose="05000000000000000000" pitchFamily="2" charset="2"/>
              <a:buChar char="v"/>
            </a:pPr>
            <a:endParaRPr lang="zh-CN" altLang="en-US" sz="2800"/>
          </a:p>
          <a:p>
            <a:pPr marL="685800" indent="-685800">
              <a:lnSpc>
                <a:spcPct val="90000"/>
              </a:lnSpc>
              <a:spcBef>
                <a:spcPct val="20000"/>
              </a:spcBef>
              <a:buClr>
                <a:schemeClr val="hlink"/>
              </a:buClr>
              <a:buSzPct val="70000"/>
              <a:buFont typeface="Wingdings" panose="05000000000000000000" pitchFamily="2" charset="2"/>
              <a:buChar char="v"/>
            </a:pPr>
            <a:endParaRPr lang="en-US" altLang="zh-CN"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blinds(horizontal)">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blinds(horizontal)">
                                      <p:cBhvr>
                                        <p:cTn id="12" dur="500"/>
                                        <p:tgtEl>
                                          <p:spTgt spid="11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blinds(horizontal)">
                                      <p:cBhvr>
                                        <p:cTn id="17" dur="500"/>
                                        <p:tgtEl>
                                          <p:spTgt spid="11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blinds(horizontal)">
                                      <p:cBhvr>
                                        <p:cTn id="22" dur="500"/>
                                        <p:tgtEl>
                                          <p:spTgt spid="115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5715">
                                            <p:txEl>
                                              <p:pRg st="4" end="4"/>
                                            </p:txEl>
                                          </p:spTgt>
                                        </p:tgtEl>
                                        <p:attrNameLst>
                                          <p:attrName>style.visibility</p:attrName>
                                        </p:attrNameLst>
                                      </p:cBhvr>
                                      <p:to>
                                        <p:strVal val="visible"/>
                                      </p:to>
                                    </p:set>
                                    <p:animEffect transition="in" filter="blinds(horizontal)">
                                      <p:cBhvr>
                                        <p:cTn id="27" dur="500"/>
                                        <p:tgtEl>
                                          <p:spTgt spid="1157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5715">
                                            <p:txEl>
                                              <p:pRg st="5" end="5"/>
                                            </p:txEl>
                                          </p:spTgt>
                                        </p:tgtEl>
                                        <p:attrNameLst>
                                          <p:attrName>style.visibility</p:attrName>
                                        </p:attrNameLst>
                                      </p:cBhvr>
                                      <p:to>
                                        <p:strVal val="visible"/>
                                      </p:to>
                                    </p:set>
                                    <p:animEffect transition="in" filter="blinds(horizontal)">
                                      <p:cBhvr>
                                        <p:cTn id="32" dur="500"/>
                                        <p:tgtEl>
                                          <p:spTgt spid="1157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5715">
                                            <p:txEl>
                                              <p:pRg st="6" end="6"/>
                                            </p:txEl>
                                          </p:spTgt>
                                        </p:tgtEl>
                                        <p:attrNameLst>
                                          <p:attrName>style.visibility</p:attrName>
                                        </p:attrNameLst>
                                      </p:cBhvr>
                                      <p:to>
                                        <p:strVal val="visible"/>
                                      </p:to>
                                    </p:set>
                                    <p:animEffect transition="in" filter="blinds(horizontal)">
                                      <p:cBhvr>
                                        <p:cTn id="37" dur="500"/>
                                        <p:tgtEl>
                                          <p:spTgt spid="1157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5715">
                                            <p:txEl>
                                              <p:pRg st="7" end="7"/>
                                            </p:txEl>
                                          </p:spTgt>
                                        </p:tgtEl>
                                        <p:attrNameLst>
                                          <p:attrName>style.visibility</p:attrName>
                                        </p:attrNameLst>
                                      </p:cBhvr>
                                      <p:to>
                                        <p:strVal val="visible"/>
                                      </p:to>
                                    </p:set>
                                    <p:animEffect transition="in" filter="blinds(horizontal)">
                                      <p:cBhvr>
                                        <p:cTn id="42" dur="500"/>
                                        <p:tgtEl>
                                          <p:spTgt spid="1157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5715">
                                            <p:txEl>
                                              <p:pRg st="8" end="8"/>
                                            </p:txEl>
                                          </p:spTgt>
                                        </p:tgtEl>
                                        <p:attrNameLst>
                                          <p:attrName>style.visibility</p:attrName>
                                        </p:attrNameLst>
                                      </p:cBhvr>
                                      <p:to>
                                        <p:strVal val="visible"/>
                                      </p:to>
                                    </p:set>
                                    <p:animEffect transition="in" filter="blinds(horizontal)">
                                      <p:cBhvr>
                                        <p:cTn id="47" dur="500"/>
                                        <p:tgtEl>
                                          <p:spTgt spid="1157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5715">
                                            <p:txEl>
                                              <p:pRg st="9" end="9"/>
                                            </p:txEl>
                                          </p:spTgt>
                                        </p:tgtEl>
                                        <p:attrNameLst>
                                          <p:attrName>style.visibility</p:attrName>
                                        </p:attrNameLst>
                                      </p:cBhvr>
                                      <p:to>
                                        <p:strVal val="visible"/>
                                      </p:to>
                                    </p:set>
                                    <p:animEffect transition="in" filter="blinds(horizontal)">
                                      <p:cBhvr>
                                        <p:cTn id="52" dur="500"/>
                                        <p:tgtEl>
                                          <p:spTgt spid="11571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15715">
                                            <p:txEl>
                                              <p:pRg st="10" end="10"/>
                                            </p:txEl>
                                          </p:spTgt>
                                        </p:tgtEl>
                                        <p:attrNameLst>
                                          <p:attrName>style.visibility</p:attrName>
                                        </p:attrNameLst>
                                      </p:cBhvr>
                                      <p:to>
                                        <p:strVal val="visible"/>
                                      </p:to>
                                    </p:set>
                                    <p:anim calcmode="lin" valueType="num">
                                      <p:cBhvr additive="base">
                                        <p:cTn id="57" dur="500" fill="hold"/>
                                        <p:tgtEl>
                                          <p:spTgt spid="115715">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5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5715">
                                            <p:txEl>
                                              <p:pRg st="11" end="11"/>
                                            </p:txEl>
                                          </p:spTgt>
                                        </p:tgtEl>
                                        <p:attrNameLst>
                                          <p:attrName>style.visibility</p:attrName>
                                        </p:attrNameLst>
                                      </p:cBhvr>
                                      <p:to>
                                        <p:strVal val="visible"/>
                                      </p:to>
                                    </p:set>
                                    <p:anim calcmode="lin" valueType="num">
                                      <p:cBhvr additive="base">
                                        <p:cTn id="63" dur="500" fill="hold"/>
                                        <p:tgtEl>
                                          <p:spTgt spid="115715">
                                            <p:txEl>
                                              <p:pRg st="11" end="1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5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15715">
                                            <p:txEl>
                                              <p:pRg st="12" end="12"/>
                                            </p:txEl>
                                          </p:spTgt>
                                        </p:tgtEl>
                                        <p:attrNameLst>
                                          <p:attrName>style.visibility</p:attrName>
                                        </p:attrNameLst>
                                      </p:cBhvr>
                                      <p:to>
                                        <p:strVal val="visible"/>
                                      </p:to>
                                    </p:set>
                                    <p:anim calcmode="lin" valueType="num">
                                      <p:cBhvr additive="base">
                                        <p:cTn id="69" dur="500" fill="hold"/>
                                        <p:tgtEl>
                                          <p:spTgt spid="115715">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15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71682" name="WordArt 4"/>
          <p:cNvSpPr>
            <a:spLocks noChangeArrowheads="1" noChangeShapeType="1" noTextEdit="1"/>
          </p:cNvSpPr>
          <p:nvPr/>
        </p:nvSpPr>
        <p:spPr bwMode="auto">
          <a:xfrm>
            <a:off x="2286000" y="304800"/>
            <a:ext cx="3810000" cy="7905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kern="10" dirty="0">
                <a:solidFill>
                  <a:srgbClr val="336699"/>
                </a:solidFill>
                <a:effectLst>
                  <a:outerShdw dist="45791" dir="2021404" algn="ctr" rotWithShape="0">
                    <a:srgbClr val="B2B2B2">
                      <a:alpha val="79999"/>
                    </a:srgbClr>
                  </a:outerShdw>
                </a:effectLst>
                <a:latin typeface="Comic Sans MS" panose="030F0702030302020204"/>
              </a:rPr>
              <a:t>Language points</a:t>
            </a:r>
            <a:endParaRPr lang="zh-CN" altLang="en-US" kern="10" dirty="0">
              <a:solidFill>
                <a:srgbClr val="336699"/>
              </a:solidFill>
              <a:effectLst>
                <a:outerShdw dist="45791" dir="2021404" algn="ctr" rotWithShape="0">
                  <a:srgbClr val="B2B2B2">
                    <a:alpha val="79999"/>
                  </a:srgbClr>
                </a:outerShdw>
              </a:effectLst>
              <a:latin typeface="Comic Sans MS" panose="030F0702030302020204"/>
            </a:endParaRPr>
          </a:p>
        </p:txBody>
      </p:sp>
      <p:sp>
        <p:nvSpPr>
          <p:cNvPr id="178181" name="Text Box 5"/>
          <p:cNvSpPr txBox="1">
            <a:spLocks noChangeArrowheads="1"/>
          </p:cNvSpPr>
          <p:nvPr/>
        </p:nvSpPr>
        <p:spPr bwMode="auto">
          <a:xfrm>
            <a:off x="152400" y="1079500"/>
            <a:ext cx="8839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t>1. </a:t>
            </a:r>
            <a:r>
              <a:rPr lang="en-US" altLang="zh-CN" dirty="0">
                <a:solidFill>
                  <a:srgbClr val="6600FF"/>
                </a:solidFill>
              </a:rPr>
              <a:t>…looking after us was </a:t>
            </a:r>
            <a:r>
              <a:rPr lang="en-US" altLang="zh-CN" dirty="0">
                <a:solidFill>
                  <a:srgbClr val="FF3300"/>
                </a:solidFill>
              </a:rPr>
              <a:t>more than</a:t>
            </a:r>
            <a:r>
              <a:rPr lang="en-US" altLang="zh-CN" dirty="0">
                <a:solidFill>
                  <a:srgbClr val="6600FF"/>
                </a:solidFill>
              </a:rPr>
              <a:t> a full-time job.</a:t>
            </a:r>
          </a:p>
          <a:p>
            <a:pPr eaLnBrk="1" hangingPunct="1"/>
            <a:r>
              <a:rPr lang="en-US" altLang="zh-CN" dirty="0"/>
              <a:t>   …</a:t>
            </a:r>
            <a:r>
              <a:rPr lang="zh-CN" altLang="en-US" dirty="0"/>
              <a:t>照料我们比做一份全职工作还要辛苦</a:t>
            </a:r>
            <a:r>
              <a:rPr lang="en-US" altLang="zh-CN" dirty="0"/>
              <a:t>.</a:t>
            </a:r>
          </a:p>
        </p:txBody>
      </p:sp>
      <p:sp>
        <p:nvSpPr>
          <p:cNvPr id="178182" name="Text Box 6"/>
          <p:cNvSpPr txBox="1">
            <a:spLocks noChangeArrowheads="1"/>
          </p:cNvSpPr>
          <p:nvPr/>
        </p:nvSpPr>
        <p:spPr bwMode="auto">
          <a:xfrm>
            <a:off x="457200" y="2959100"/>
            <a:ext cx="8534400" cy="2298700"/>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zh-CN" altLang="en-US" dirty="0"/>
              <a:t>这句话的主语是动名词短语</a:t>
            </a:r>
            <a:r>
              <a:rPr lang="en-US" altLang="zh-CN" dirty="0"/>
              <a:t>looking after us</a:t>
            </a:r>
            <a:r>
              <a:rPr lang="zh-CN" altLang="en-US" dirty="0"/>
              <a:t>。</a:t>
            </a:r>
            <a:r>
              <a:rPr lang="zh-CN" altLang="en-US" dirty="0">
                <a:solidFill>
                  <a:srgbClr val="3333FF"/>
                </a:solidFill>
              </a:rPr>
              <a:t>单个</a:t>
            </a:r>
            <a:r>
              <a:rPr lang="en-US" altLang="zh-CN" i="1" dirty="0">
                <a:solidFill>
                  <a:srgbClr val="3333FF"/>
                </a:solidFill>
              </a:rPr>
              <a:t>v</a:t>
            </a:r>
            <a:r>
              <a:rPr lang="en-US" altLang="zh-CN" dirty="0">
                <a:solidFill>
                  <a:srgbClr val="3333FF"/>
                </a:solidFill>
              </a:rPr>
              <a:t>-</a:t>
            </a:r>
            <a:r>
              <a:rPr lang="en-US" altLang="zh-CN" dirty="0" err="1">
                <a:solidFill>
                  <a:srgbClr val="3333FF"/>
                </a:solidFill>
              </a:rPr>
              <a:t>ing</a:t>
            </a:r>
            <a:r>
              <a:rPr lang="zh-CN" altLang="en-US" dirty="0">
                <a:solidFill>
                  <a:srgbClr val="3333FF"/>
                </a:solidFill>
              </a:rPr>
              <a:t>形式短语在句中作主语时，谓语动词要用单数</a:t>
            </a:r>
            <a:r>
              <a:rPr lang="zh-CN" altLang="en-US" dirty="0"/>
              <a:t>。句中</a:t>
            </a:r>
            <a:r>
              <a:rPr lang="en-US" altLang="zh-CN" dirty="0">
                <a:solidFill>
                  <a:srgbClr val="FF3300"/>
                </a:solidFill>
              </a:rPr>
              <a:t>more than</a:t>
            </a:r>
            <a:r>
              <a:rPr lang="zh-CN" altLang="en-US" dirty="0"/>
              <a:t>表示“</a:t>
            </a:r>
            <a:r>
              <a:rPr lang="zh-CN" altLang="en-US" dirty="0">
                <a:solidFill>
                  <a:srgbClr val="3333FF"/>
                </a:solidFill>
              </a:rPr>
              <a:t>不只是，多于</a:t>
            </a:r>
            <a:r>
              <a:rPr lang="zh-CN" altLang="en-US" dirty="0"/>
              <a:t>”。例如：</a:t>
            </a:r>
          </a:p>
        </p:txBody>
      </p:sp>
      <p:sp>
        <p:nvSpPr>
          <p:cNvPr id="178183" name="Text Box 7"/>
          <p:cNvSpPr txBox="1">
            <a:spLocks noChangeArrowheads="1"/>
          </p:cNvSpPr>
          <p:nvPr/>
        </p:nvSpPr>
        <p:spPr bwMode="auto">
          <a:xfrm>
            <a:off x="457200" y="5362575"/>
            <a:ext cx="8305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t>He is </a:t>
            </a:r>
            <a:r>
              <a:rPr lang="en-US" altLang="zh-CN" dirty="0">
                <a:solidFill>
                  <a:srgbClr val="FF3399"/>
                </a:solidFill>
              </a:rPr>
              <a:t>more than</a:t>
            </a:r>
            <a:r>
              <a:rPr lang="en-US" altLang="zh-CN" dirty="0"/>
              <a:t> a coach. He is a friend.</a:t>
            </a:r>
          </a:p>
          <a:p>
            <a:pPr eaLnBrk="1" hangingPunct="1"/>
            <a:r>
              <a:rPr lang="zh-CN" altLang="en-US" dirty="0"/>
              <a:t>他不只是教练，更是朋友。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8181"/>
                                        </p:tgtEl>
                                        <p:attrNameLst>
                                          <p:attrName>style.visibility</p:attrName>
                                        </p:attrNameLst>
                                      </p:cBhvr>
                                      <p:to>
                                        <p:strVal val="visible"/>
                                      </p:to>
                                    </p:set>
                                    <p:animEffect transition="in" filter="box(in)">
                                      <p:cBhvr>
                                        <p:cTn id="7" dur="500"/>
                                        <p:tgtEl>
                                          <p:spTgt spid="1781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8182"/>
                                        </p:tgtEl>
                                        <p:attrNameLst>
                                          <p:attrName>style.visibility</p:attrName>
                                        </p:attrNameLst>
                                      </p:cBhvr>
                                      <p:to>
                                        <p:strVal val="visible"/>
                                      </p:to>
                                    </p:set>
                                    <p:animEffect transition="in" filter="box(in)">
                                      <p:cBhvr>
                                        <p:cTn id="12" dur="500"/>
                                        <p:tgtEl>
                                          <p:spTgt spid="17818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8183">
                                            <p:txEl>
                                              <p:pRg st="0" end="0"/>
                                            </p:txEl>
                                          </p:spTgt>
                                        </p:tgtEl>
                                        <p:attrNameLst>
                                          <p:attrName>style.visibility</p:attrName>
                                        </p:attrNameLst>
                                      </p:cBhvr>
                                      <p:to>
                                        <p:strVal val="visible"/>
                                      </p:to>
                                    </p:set>
                                    <p:animEffect transition="in" filter="box(in)">
                                      <p:cBhvr>
                                        <p:cTn id="17" dur="500"/>
                                        <p:tgtEl>
                                          <p:spTgt spid="17818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8183">
                                            <p:txEl>
                                              <p:pRg st="1" end="1"/>
                                            </p:txEl>
                                          </p:spTgt>
                                        </p:tgtEl>
                                        <p:attrNameLst>
                                          <p:attrName>style.visibility</p:attrName>
                                        </p:attrNameLst>
                                      </p:cBhvr>
                                      <p:to>
                                        <p:strVal val="visible"/>
                                      </p:to>
                                    </p:set>
                                    <p:animEffect transition="in" filter="box(in)">
                                      <p:cBhvr>
                                        <p:cTn id="22" dur="500"/>
                                        <p:tgtEl>
                                          <p:spTgt spid="1781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1" grpId="0"/>
      <p:bldP spid="178182" grpId="0" animBg="1"/>
      <p:bldP spid="17818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6372" name="Text Box 4"/>
          <p:cNvSpPr txBox="1">
            <a:spLocks noChangeArrowheads="1"/>
          </p:cNvSpPr>
          <p:nvPr/>
        </p:nvSpPr>
        <p:spPr bwMode="auto">
          <a:xfrm>
            <a:off x="228600" y="1524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t>2. </a:t>
            </a:r>
            <a:r>
              <a:rPr lang="en-US" altLang="zh-CN" dirty="0">
                <a:solidFill>
                  <a:srgbClr val="6600FF"/>
                </a:solidFill>
              </a:rPr>
              <a:t>…</a:t>
            </a:r>
            <a:r>
              <a:rPr lang="en-US" altLang="zh-CN" dirty="0">
                <a:solidFill>
                  <a:srgbClr val="FF3300"/>
                </a:solidFill>
              </a:rPr>
              <a:t>what’s more</a:t>
            </a:r>
            <a:r>
              <a:rPr lang="en-US" altLang="zh-CN" dirty="0">
                <a:solidFill>
                  <a:srgbClr val="6600FF"/>
                </a:solidFill>
              </a:rPr>
              <a:t>, because I was a girl.</a:t>
            </a:r>
          </a:p>
          <a:p>
            <a:pPr eaLnBrk="1" hangingPunct="1"/>
            <a:r>
              <a:rPr lang="en-US" altLang="zh-CN" dirty="0"/>
              <a:t>    </a:t>
            </a:r>
            <a:r>
              <a:rPr lang="zh-CN" altLang="en-US" dirty="0"/>
              <a:t>而且，我是个女孩。</a:t>
            </a:r>
          </a:p>
        </p:txBody>
      </p:sp>
      <p:sp>
        <p:nvSpPr>
          <p:cNvPr id="186373" name="Text Box 5"/>
          <p:cNvSpPr txBox="1">
            <a:spLocks noChangeArrowheads="1"/>
          </p:cNvSpPr>
          <p:nvPr/>
        </p:nvSpPr>
        <p:spPr bwMode="auto">
          <a:xfrm>
            <a:off x="381000" y="1450975"/>
            <a:ext cx="8458200" cy="1749425"/>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dirty="0">
                <a:solidFill>
                  <a:srgbClr val="FF3300"/>
                </a:solidFill>
              </a:rPr>
              <a:t>what’s more</a:t>
            </a:r>
            <a:r>
              <a:rPr lang="zh-CN" altLang="en-US" dirty="0"/>
              <a:t>表示递进，“</a:t>
            </a:r>
            <a:r>
              <a:rPr lang="zh-CN" altLang="en-US" dirty="0">
                <a:solidFill>
                  <a:srgbClr val="3333FF"/>
                </a:solidFill>
              </a:rPr>
              <a:t>然而</a:t>
            </a:r>
            <a:r>
              <a:rPr lang="en-US" altLang="zh-CN" dirty="0">
                <a:solidFill>
                  <a:srgbClr val="3333FF"/>
                </a:solidFill>
              </a:rPr>
              <a:t>/</a:t>
            </a:r>
            <a:r>
              <a:rPr lang="zh-CN" altLang="en-US" dirty="0">
                <a:solidFill>
                  <a:srgbClr val="3333FF"/>
                </a:solidFill>
              </a:rPr>
              <a:t>还有</a:t>
            </a:r>
            <a:r>
              <a:rPr lang="en-US" altLang="zh-CN" dirty="0">
                <a:solidFill>
                  <a:srgbClr val="3333FF"/>
                </a:solidFill>
              </a:rPr>
              <a:t>……</a:t>
            </a:r>
            <a:r>
              <a:rPr lang="en-US" altLang="zh-CN" dirty="0"/>
              <a:t> ”</a:t>
            </a:r>
            <a:r>
              <a:rPr lang="zh-CN" altLang="en-US" dirty="0"/>
              <a:t>的意思，</a:t>
            </a:r>
            <a:r>
              <a:rPr lang="zh-CN" altLang="en-US" dirty="0">
                <a:solidFill>
                  <a:srgbClr val="3333FF"/>
                </a:solidFill>
              </a:rPr>
              <a:t>独立使用</a:t>
            </a:r>
            <a:r>
              <a:rPr lang="zh-CN" altLang="en-US" dirty="0"/>
              <a:t>，既可以</a:t>
            </a:r>
            <a:r>
              <a:rPr lang="zh-CN" altLang="en-US" dirty="0">
                <a:solidFill>
                  <a:srgbClr val="3333FF"/>
                </a:solidFill>
              </a:rPr>
              <a:t>放句首</a:t>
            </a:r>
            <a:r>
              <a:rPr lang="zh-CN" altLang="en-US" dirty="0"/>
              <a:t>，也可以</a:t>
            </a:r>
            <a:r>
              <a:rPr lang="zh-CN" altLang="en-US" dirty="0">
                <a:solidFill>
                  <a:srgbClr val="3333FF"/>
                </a:solidFill>
              </a:rPr>
              <a:t>放句中</a:t>
            </a:r>
            <a:r>
              <a:rPr lang="zh-CN" altLang="en-US" dirty="0"/>
              <a:t>，</a:t>
            </a:r>
            <a:r>
              <a:rPr lang="en-US" altLang="zh-CN" dirty="0"/>
              <a:t>what’s more</a:t>
            </a:r>
            <a:r>
              <a:rPr lang="zh-CN" altLang="en-US" dirty="0"/>
              <a:t>后面</a:t>
            </a:r>
            <a:r>
              <a:rPr lang="zh-CN" altLang="en-US" dirty="0">
                <a:solidFill>
                  <a:srgbClr val="3333FF"/>
                </a:solidFill>
              </a:rPr>
              <a:t>加逗号</a:t>
            </a:r>
            <a:r>
              <a:rPr lang="zh-CN" altLang="en-US" dirty="0"/>
              <a:t>。 </a:t>
            </a:r>
          </a:p>
        </p:txBody>
      </p:sp>
      <p:sp>
        <p:nvSpPr>
          <p:cNvPr id="186374" name="Text Box 6"/>
          <p:cNvSpPr txBox="1">
            <a:spLocks noChangeArrowheads="1"/>
          </p:cNvSpPr>
          <p:nvPr/>
        </p:nvSpPr>
        <p:spPr bwMode="auto">
          <a:xfrm>
            <a:off x="457200" y="4340225"/>
            <a:ext cx="84582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zh-CN" altLang="en-US" dirty="0"/>
              <a:t>你应该记住它，更重要的是，应该正确理解它。 </a:t>
            </a:r>
          </a:p>
          <a:p>
            <a:pPr eaLnBrk="1" hangingPunct="1"/>
            <a:r>
              <a:rPr lang="en-US" altLang="zh-CN" dirty="0">
                <a:solidFill>
                  <a:srgbClr val="FF0066"/>
                </a:solidFill>
              </a:rPr>
              <a:t>You should remember it, and what’s more, you should get it right. </a:t>
            </a:r>
          </a:p>
        </p:txBody>
      </p:sp>
      <p:pic>
        <p:nvPicPr>
          <p:cNvPr id="186375" name="Picture 7" descr="lyly"/>
          <p:cNvPicPr>
            <a:picLocks noChangeAspect="1" noChangeArrowheads="1"/>
          </p:cNvPicPr>
          <p:nvPr/>
        </p:nvPicPr>
        <p:blipFill>
          <a:blip r:embed="rId3" cstate="email"/>
          <a:srcRect/>
          <a:stretch>
            <a:fillRect/>
          </a:stretch>
        </p:blipFill>
        <p:spPr bwMode="auto">
          <a:xfrm>
            <a:off x="152400" y="3352800"/>
            <a:ext cx="3289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dissolve">
                                      <p:cBhvr>
                                        <p:cTn id="7" dur="500"/>
                                        <p:tgtEl>
                                          <p:spTgt spid="18637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6373"/>
                                        </p:tgtEl>
                                        <p:attrNameLst>
                                          <p:attrName>style.visibility</p:attrName>
                                        </p:attrNameLst>
                                      </p:cBhvr>
                                      <p:to>
                                        <p:strVal val="visible"/>
                                      </p:to>
                                    </p:set>
                                    <p:animEffect transition="in" filter="dissolve">
                                      <p:cBhvr>
                                        <p:cTn id="12" dur="500"/>
                                        <p:tgtEl>
                                          <p:spTgt spid="18637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6374">
                                            <p:txEl>
                                              <p:pRg st="0" end="0"/>
                                            </p:txEl>
                                          </p:spTgt>
                                        </p:tgtEl>
                                        <p:attrNameLst>
                                          <p:attrName>style.visibility</p:attrName>
                                        </p:attrNameLst>
                                      </p:cBhvr>
                                      <p:to>
                                        <p:strVal val="visible"/>
                                      </p:to>
                                    </p:set>
                                    <p:animEffect transition="in" filter="dissolve">
                                      <p:cBhvr>
                                        <p:cTn id="17" dur="500"/>
                                        <p:tgtEl>
                                          <p:spTgt spid="186374">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86375"/>
                                        </p:tgtEl>
                                        <p:attrNameLst>
                                          <p:attrName>style.visibility</p:attrName>
                                        </p:attrNameLst>
                                      </p:cBhvr>
                                      <p:to>
                                        <p:strVal val="visible"/>
                                      </p:to>
                                    </p:set>
                                    <p:animEffect transition="in" filter="dissolve">
                                      <p:cBhvr>
                                        <p:cTn id="20" dur="500"/>
                                        <p:tgtEl>
                                          <p:spTgt spid="18637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6374">
                                            <p:txEl>
                                              <p:pRg st="1" end="1"/>
                                            </p:txEl>
                                          </p:spTgt>
                                        </p:tgtEl>
                                        <p:attrNameLst>
                                          <p:attrName>style.visibility</p:attrName>
                                        </p:attrNameLst>
                                      </p:cBhvr>
                                      <p:to>
                                        <p:strVal val="visible"/>
                                      </p:to>
                                    </p:set>
                                    <p:animEffect transition="in" filter="dissolve">
                                      <p:cBhvr>
                                        <p:cTn id="25" dur="500"/>
                                        <p:tgtEl>
                                          <p:spTgt spid="1863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animBg="1"/>
      <p:bldP spid="18637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79204" name="Text Box 4"/>
          <p:cNvSpPr txBox="1">
            <a:spLocks noChangeArrowheads="1"/>
          </p:cNvSpPr>
          <p:nvPr/>
        </p:nvSpPr>
        <p:spPr bwMode="auto">
          <a:xfrm>
            <a:off x="228600" y="304800"/>
            <a:ext cx="8763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t>3. </a:t>
            </a:r>
            <a:r>
              <a:rPr lang="en-US" altLang="zh-CN" dirty="0">
                <a:solidFill>
                  <a:srgbClr val="FF3300"/>
                </a:solidFill>
              </a:rPr>
              <a:t>Generally speaking</a:t>
            </a:r>
            <a:r>
              <a:rPr lang="en-US" altLang="zh-CN" dirty="0">
                <a:solidFill>
                  <a:srgbClr val="6600FF"/>
                </a:solidFill>
              </a:rPr>
              <a:t>, I think life is better today.</a:t>
            </a:r>
          </a:p>
          <a:p>
            <a:pPr eaLnBrk="1" hangingPunct="1"/>
            <a:r>
              <a:rPr lang="en-US" altLang="zh-CN" dirty="0"/>
              <a:t>   </a:t>
            </a:r>
            <a:r>
              <a:rPr lang="zh-CN" altLang="en-US" dirty="0"/>
              <a:t>总的说来，我认为今天的生活更好了。 </a:t>
            </a:r>
          </a:p>
        </p:txBody>
      </p:sp>
      <p:sp>
        <p:nvSpPr>
          <p:cNvPr id="179205" name="Text Box 5"/>
          <p:cNvSpPr txBox="1">
            <a:spLocks noChangeArrowheads="1"/>
          </p:cNvSpPr>
          <p:nvPr/>
        </p:nvSpPr>
        <p:spPr bwMode="auto">
          <a:xfrm>
            <a:off x="381000" y="2212975"/>
            <a:ext cx="8382000" cy="1749425"/>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dirty="0">
                <a:solidFill>
                  <a:srgbClr val="FF3300"/>
                </a:solidFill>
              </a:rPr>
              <a:t>generally speaking</a:t>
            </a:r>
            <a:r>
              <a:rPr lang="zh-CN" altLang="en-US" dirty="0"/>
              <a:t>表示“</a:t>
            </a:r>
            <a:r>
              <a:rPr lang="zh-CN" altLang="en-US" dirty="0">
                <a:solidFill>
                  <a:srgbClr val="3333FF"/>
                </a:solidFill>
              </a:rPr>
              <a:t>一般而言，总的说来</a:t>
            </a:r>
            <a:r>
              <a:rPr lang="zh-CN" altLang="en-US" dirty="0"/>
              <a:t>”。</a:t>
            </a:r>
            <a:r>
              <a:rPr lang="en-US" altLang="zh-CN" dirty="0">
                <a:solidFill>
                  <a:srgbClr val="FF3300"/>
                </a:solidFill>
              </a:rPr>
              <a:t>in general</a:t>
            </a:r>
            <a:r>
              <a:rPr lang="zh-CN" altLang="en-US" dirty="0"/>
              <a:t>也可以表达同样的意思。例如：</a:t>
            </a:r>
          </a:p>
        </p:txBody>
      </p:sp>
      <p:sp>
        <p:nvSpPr>
          <p:cNvPr id="179206" name="Text Box 6"/>
          <p:cNvSpPr txBox="1">
            <a:spLocks noChangeArrowheads="1"/>
          </p:cNvSpPr>
          <p:nvPr/>
        </p:nvSpPr>
        <p:spPr bwMode="auto">
          <a:xfrm>
            <a:off x="381000" y="4111625"/>
            <a:ext cx="8458200" cy="2289175"/>
          </a:xfrm>
          <a:prstGeom prst="rect">
            <a:avLst/>
          </a:prstGeom>
          <a:solidFill>
            <a:schemeClr val="bg1">
              <a:alpha val="5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dirty="0">
                <a:solidFill>
                  <a:srgbClr val="FF3399"/>
                </a:solidFill>
              </a:rPr>
              <a:t>Generally speaking</a:t>
            </a:r>
            <a:r>
              <a:rPr lang="en-US" altLang="zh-CN" dirty="0"/>
              <a:t>, we enjoyed the trip.</a:t>
            </a:r>
          </a:p>
          <a:p>
            <a:pPr eaLnBrk="1" hangingPunct="1"/>
            <a:r>
              <a:rPr lang="zh-CN" altLang="en-US" dirty="0"/>
              <a:t>总的说来，我们这次旅行很愉快。</a:t>
            </a:r>
          </a:p>
          <a:p>
            <a:pPr eaLnBrk="1" hangingPunct="1"/>
            <a:r>
              <a:rPr lang="en-US" altLang="zh-CN" dirty="0">
                <a:solidFill>
                  <a:srgbClr val="FF3399"/>
                </a:solidFill>
              </a:rPr>
              <a:t>In general</a:t>
            </a:r>
            <a:r>
              <a:rPr lang="en-US" altLang="zh-CN" dirty="0"/>
              <a:t>, women live longer than men.</a:t>
            </a:r>
          </a:p>
          <a:p>
            <a:pPr eaLnBrk="1" hangingPunct="1"/>
            <a:r>
              <a:rPr lang="zh-CN" altLang="en-US" dirty="0"/>
              <a:t>总的说来，女性比男性更长寿。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79204"/>
                                        </p:tgtEl>
                                        <p:attrNameLst>
                                          <p:attrName>style.visibility</p:attrName>
                                        </p:attrNameLst>
                                      </p:cBhvr>
                                      <p:to>
                                        <p:strVal val="visible"/>
                                      </p:to>
                                    </p:set>
                                    <p:animEffect transition="in" filter="fade">
                                      <p:cBhvr>
                                        <p:cTn id="7" dur="1000"/>
                                        <p:tgtEl>
                                          <p:spTgt spid="179204"/>
                                        </p:tgtEl>
                                      </p:cBhvr>
                                    </p:animEffect>
                                    <p:anim calcmode="lin" valueType="num">
                                      <p:cBhvr>
                                        <p:cTn id="8" dur="1000" fill="hold"/>
                                        <p:tgtEl>
                                          <p:spTgt spid="179204"/>
                                        </p:tgtEl>
                                        <p:attrNameLst>
                                          <p:attrName>ppt_x</p:attrName>
                                        </p:attrNameLst>
                                      </p:cBhvr>
                                      <p:tavLst>
                                        <p:tav tm="0">
                                          <p:val>
                                            <p:strVal val="#ppt_x"/>
                                          </p:val>
                                        </p:tav>
                                        <p:tav tm="100000">
                                          <p:val>
                                            <p:strVal val="#ppt_x"/>
                                          </p:val>
                                        </p:tav>
                                      </p:tavLst>
                                    </p:anim>
                                    <p:anim calcmode="lin" valueType="num">
                                      <p:cBhvr>
                                        <p:cTn id="9" dur="1000" fill="hold"/>
                                        <p:tgtEl>
                                          <p:spTgt spid="1792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9205"/>
                                        </p:tgtEl>
                                        <p:attrNameLst>
                                          <p:attrName>style.visibility</p:attrName>
                                        </p:attrNameLst>
                                      </p:cBhvr>
                                      <p:to>
                                        <p:strVal val="visible"/>
                                      </p:to>
                                    </p:set>
                                    <p:animEffect transition="in" filter="fade">
                                      <p:cBhvr>
                                        <p:cTn id="14" dur="1000"/>
                                        <p:tgtEl>
                                          <p:spTgt spid="179205"/>
                                        </p:tgtEl>
                                      </p:cBhvr>
                                    </p:animEffect>
                                    <p:anim calcmode="lin" valueType="num">
                                      <p:cBhvr>
                                        <p:cTn id="15" dur="1000" fill="hold"/>
                                        <p:tgtEl>
                                          <p:spTgt spid="179205"/>
                                        </p:tgtEl>
                                        <p:attrNameLst>
                                          <p:attrName>ppt_x</p:attrName>
                                        </p:attrNameLst>
                                      </p:cBhvr>
                                      <p:tavLst>
                                        <p:tav tm="0">
                                          <p:val>
                                            <p:strVal val="#ppt_x"/>
                                          </p:val>
                                        </p:tav>
                                        <p:tav tm="100000">
                                          <p:val>
                                            <p:strVal val="#ppt_x"/>
                                          </p:val>
                                        </p:tav>
                                      </p:tavLst>
                                    </p:anim>
                                    <p:anim calcmode="lin" valueType="num">
                                      <p:cBhvr>
                                        <p:cTn id="16" dur="1000" fill="hold"/>
                                        <p:tgtEl>
                                          <p:spTgt spid="17920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79206">
                                            <p:bg/>
                                          </p:spTgt>
                                        </p:tgtEl>
                                        <p:attrNameLst>
                                          <p:attrName>style.visibility</p:attrName>
                                        </p:attrNameLst>
                                      </p:cBhvr>
                                      <p:to>
                                        <p:strVal val="visible"/>
                                      </p:to>
                                    </p:set>
                                    <p:animEffect transition="in" filter="fade">
                                      <p:cBhvr>
                                        <p:cTn id="21" dur="1000"/>
                                        <p:tgtEl>
                                          <p:spTgt spid="179206">
                                            <p:bg/>
                                          </p:spTgt>
                                        </p:tgtEl>
                                      </p:cBhvr>
                                    </p:animEffect>
                                    <p:anim calcmode="lin" valueType="num">
                                      <p:cBhvr>
                                        <p:cTn id="22" dur="1000" fill="hold"/>
                                        <p:tgtEl>
                                          <p:spTgt spid="179206">
                                            <p:bg/>
                                          </p:spTgt>
                                        </p:tgtEl>
                                        <p:attrNameLst>
                                          <p:attrName>ppt_x</p:attrName>
                                        </p:attrNameLst>
                                      </p:cBhvr>
                                      <p:tavLst>
                                        <p:tav tm="0">
                                          <p:val>
                                            <p:strVal val="#ppt_x"/>
                                          </p:val>
                                        </p:tav>
                                        <p:tav tm="100000">
                                          <p:val>
                                            <p:strVal val="#ppt_x"/>
                                          </p:val>
                                        </p:tav>
                                      </p:tavLst>
                                    </p:anim>
                                    <p:anim calcmode="lin" valueType="num">
                                      <p:cBhvr>
                                        <p:cTn id="23" dur="1000" fill="hold"/>
                                        <p:tgtEl>
                                          <p:spTgt spid="179206">
                                            <p:bg/>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79206">
                                            <p:txEl>
                                              <p:pRg st="0" end="0"/>
                                            </p:txEl>
                                          </p:spTgt>
                                        </p:tgtEl>
                                        <p:attrNameLst>
                                          <p:attrName>style.visibility</p:attrName>
                                        </p:attrNameLst>
                                      </p:cBhvr>
                                      <p:to>
                                        <p:strVal val="visible"/>
                                      </p:to>
                                    </p:set>
                                    <p:animEffect transition="in" filter="fade">
                                      <p:cBhvr>
                                        <p:cTn id="26" dur="1000"/>
                                        <p:tgtEl>
                                          <p:spTgt spid="179206">
                                            <p:txEl>
                                              <p:pRg st="0" end="0"/>
                                            </p:txEl>
                                          </p:spTgt>
                                        </p:tgtEl>
                                      </p:cBhvr>
                                    </p:animEffect>
                                    <p:anim calcmode="lin" valueType="num">
                                      <p:cBhvr>
                                        <p:cTn id="27" dur="1000" fill="hold"/>
                                        <p:tgtEl>
                                          <p:spTgt spid="17920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1792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79206">
                                            <p:txEl>
                                              <p:pRg st="1" end="1"/>
                                            </p:txEl>
                                          </p:spTgt>
                                        </p:tgtEl>
                                        <p:attrNameLst>
                                          <p:attrName>style.visibility</p:attrName>
                                        </p:attrNameLst>
                                      </p:cBhvr>
                                      <p:to>
                                        <p:strVal val="visible"/>
                                      </p:to>
                                    </p:set>
                                    <p:animEffect transition="in" filter="fade">
                                      <p:cBhvr>
                                        <p:cTn id="33" dur="1000"/>
                                        <p:tgtEl>
                                          <p:spTgt spid="179206">
                                            <p:txEl>
                                              <p:pRg st="1" end="1"/>
                                            </p:txEl>
                                          </p:spTgt>
                                        </p:tgtEl>
                                      </p:cBhvr>
                                    </p:animEffect>
                                    <p:anim calcmode="lin" valueType="num">
                                      <p:cBhvr>
                                        <p:cTn id="34" dur="1000" fill="hold"/>
                                        <p:tgtEl>
                                          <p:spTgt spid="179206">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792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79206">
                                            <p:txEl>
                                              <p:pRg st="2" end="2"/>
                                            </p:txEl>
                                          </p:spTgt>
                                        </p:tgtEl>
                                        <p:attrNameLst>
                                          <p:attrName>style.visibility</p:attrName>
                                        </p:attrNameLst>
                                      </p:cBhvr>
                                      <p:to>
                                        <p:strVal val="visible"/>
                                      </p:to>
                                    </p:set>
                                    <p:animEffect transition="in" filter="fade">
                                      <p:cBhvr>
                                        <p:cTn id="40" dur="1000"/>
                                        <p:tgtEl>
                                          <p:spTgt spid="179206">
                                            <p:txEl>
                                              <p:pRg st="2" end="2"/>
                                            </p:txEl>
                                          </p:spTgt>
                                        </p:tgtEl>
                                      </p:cBhvr>
                                    </p:animEffect>
                                    <p:anim calcmode="lin" valueType="num">
                                      <p:cBhvr>
                                        <p:cTn id="41" dur="1000" fill="hold"/>
                                        <p:tgtEl>
                                          <p:spTgt spid="179206">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792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79206">
                                            <p:txEl>
                                              <p:pRg st="3" end="3"/>
                                            </p:txEl>
                                          </p:spTgt>
                                        </p:tgtEl>
                                        <p:attrNameLst>
                                          <p:attrName>style.visibility</p:attrName>
                                        </p:attrNameLst>
                                      </p:cBhvr>
                                      <p:to>
                                        <p:strVal val="visible"/>
                                      </p:to>
                                    </p:set>
                                    <p:animEffect transition="in" filter="fade">
                                      <p:cBhvr>
                                        <p:cTn id="47" dur="1000"/>
                                        <p:tgtEl>
                                          <p:spTgt spid="179206">
                                            <p:txEl>
                                              <p:pRg st="3" end="3"/>
                                            </p:txEl>
                                          </p:spTgt>
                                        </p:tgtEl>
                                      </p:cBhvr>
                                    </p:animEffect>
                                    <p:anim calcmode="lin" valueType="num">
                                      <p:cBhvr>
                                        <p:cTn id="48" dur="1000" fill="hold"/>
                                        <p:tgtEl>
                                          <p:spTgt spid="179206">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17920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p:bldP spid="179205" grpId="0" animBg="1"/>
      <p:bldP spid="179206"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8418" name="Text Box 2"/>
          <p:cNvSpPr txBox="1">
            <a:spLocks noChangeArrowheads="1"/>
          </p:cNvSpPr>
          <p:nvPr/>
        </p:nvSpPr>
        <p:spPr bwMode="auto">
          <a:xfrm>
            <a:off x="152400" y="228600"/>
            <a:ext cx="8839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4. </a:t>
            </a:r>
            <a:r>
              <a:rPr lang="en-US" altLang="zh-CN">
                <a:solidFill>
                  <a:srgbClr val="6600FF"/>
                </a:solidFill>
              </a:rPr>
              <a:t>…and she goes to work even after </a:t>
            </a:r>
            <a:r>
              <a:rPr lang="en-US" altLang="zh-CN">
                <a:solidFill>
                  <a:srgbClr val="FF3300"/>
                </a:solidFill>
              </a:rPr>
              <a:t>getting married</a:t>
            </a:r>
            <a:r>
              <a:rPr lang="en-US" altLang="zh-CN">
                <a:solidFill>
                  <a:srgbClr val="6600FF"/>
                </a:solidFill>
              </a:rPr>
              <a:t>.</a:t>
            </a:r>
          </a:p>
          <a:p>
            <a:pPr eaLnBrk="1" hangingPunct="1"/>
            <a:r>
              <a:rPr lang="en-US" altLang="zh-CN"/>
              <a:t>   </a:t>
            </a:r>
            <a:r>
              <a:rPr lang="zh-CN" altLang="en-US"/>
              <a:t>结婚后她也依然去工作。</a:t>
            </a:r>
          </a:p>
        </p:txBody>
      </p:sp>
      <p:sp>
        <p:nvSpPr>
          <p:cNvPr id="188419" name="Text Box 3"/>
          <p:cNvSpPr txBox="1">
            <a:spLocks noChangeArrowheads="1"/>
          </p:cNvSpPr>
          <p:nvPr/>
        </p:nvSpPr>
        <p:spPr bwMode="auto">
          <a:xfrm>
            <a:off x="381000" y="2133600"/>
            <a:ext cx="8305800" cy="1749425"/>
          </a:xfrm>
          <a:prstGeom prst="rect">
            <a:avLst/>
          </a:prstGeom>
          <a:noFill/>
          <a:ln w="9525">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solidFill>
                  <a:srgbClr val="FF3300"/>
                </a:solidFill>
              </a:rPr>
              <a:t>get married</a:t>
            </a:r>
            <a:r>
              <a:rPr lang="zh-CN" altLang="en-US"/>
              <a:t>意为“</a:t>
            </a:r>
            <a:r>
              <a:rPr lang="zh-CN" altLang="en-US">
                <a:solidFill>
                  <a:srgbClr val="3333FF"/>
                </a:solidFill>
              </a:rPr>
              <a:t>结婚</a:t>
            </a:r>
            <a:r>
              <a:rPr lang="zh-CN" altLang="en-US"/>
              <a:t>”，表示</a:t>
            </a:r>
            <a:r>
              <a:rPr lang="zh-CN" altLang="en-US">
                <a:solidFill>
                  <a:srgbClr val="3333FF"/>
                </a:solidFill>
              </a:rPr>
              <a:t>短暂行为</a:t>
            </a:r>
            <a:r>
              <a:rPr lang="zh-CN" altLang="en-US"/>
              <a:t>，不能与表示一段时间的状语连用。</a:t>
            </a:r>
            <a:r>
              <a:rPr lang="zh-CN" altLang="en-US">
                <a:solidFill>
                  <a:srgbClr val="3333FF"/>
                </a:solidFill>
              </a:rPr>
              <a:t>表示结婚多长时间</a:t>
            </a:r>
            <a:r>
              <a:rPr lang="zh-CN" altLang="en-US"/>
              <a:t>，要用</a:t>
            </a:r>
            <a:r>
              <a:rPr lang="en-US" altLang="zh-CN">
                <a:solidFill>
                  <a:srgbClr val="FF3300"/>
                </a:solidFill>
              </a:rPr>
              <a:t>be married</a:t>
            </a:r>
            <a:r>
              <a:rPr lang="zh-CN" altLang="en-US"/>
              <a:t>。</a:t>
            </a:r>
          </a:p>
        </p:txBody>
      </p:sp>
      <p:pic>
        <p:nvPicPr>
          <p:cNvPr id="188420" name="Picture 4" descr="lyly"/>
          <p:cNvPicPr>
            <a:picLocks noChangeAspect="1" noChangeArrowheads="1"/>
          </p:cNvPicPr>
          <p:nvPr/>
        </p:nvPicPr>
        <p:blipFill>
          <a:blip r:embed="rId3" cstate="email"/>
          <a:srcRect/>
          <a:stretch>
            <a:fillRect/>
          </a:stretch>
        </p:blipFill>
        <p:spPr bwMode="auto">
          <a:xfrm>
            <a:off x="152400" y="4038600"/>
            <a:ext cx="3289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8421" name="Text Box 5"/>
          <p:cNvSpPr txBox="1">
            <a:spLocks noChangeArrowheads="1"/>
          </p:cNvSpPr>
          <p:nvPr/>
        </p:nvSpPr>
        <p:spPr bwMode="auto">
          <a:xfrm>
            <a:off x="457200" y="5029200"/>
            <a:ext cx="8305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zh-CN" altLang="en-US"/>
              <a:t>布朗夫妇结婚已</a:t>
            </a:r>
            <a:r>
              <a:rPr lang="en-US" altLang="zh-CN"/>
              <a:t>50</a:t>
            </a:r>
            <a:r>
              <a:rPr lang="zh-CN" altLang="en-US"/>
              <a:t>年了。</a:t>
            </a:r>
          </a:p>
          <a:p>
            <a:pPr eaLnBrk="1" hangingPunct="1"/>
            <a:r>
              <a:rPr lang="en-US" altLang="zh-CN"/>
              <a:t>__________________________________</a:t>
            </a:r>
          </a:p>
        </p:txBody>
      </p:sp>
      <p:sp>
        <p:nvSpPr>
          <p:cNvPr id="188422" name="Text Box 6"/>
          <p:cNvSpPr txBox="1">
            <a:spLocks noChangeArrowheads="1"/>
          </p:cNvSpPr>
          <p:nvPr/>
        </p:nvSpPr>
        <p:spPr bwMode="auto">
          <a:xfrm>
            <a:off x="457200" y="5640388"/>
            <a:ext cx="800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3200" i="1">
                <a:solidFill>
                  <a:srgbClr val="FF0066"/>
                </a:solidFill>
              </a:rPr>
              <a:t>The Browns have been married for fifty years.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linds(horizontal)">
                                      <p:cBhvr>
                                        <p:cTn id="7" dur="500"/>
                                        <p:tgtEl>
                                          <p:spTgt spid="1884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8419"/>
                                        </p:tgtEl>
                                        <p:attrNameLst>
                                          <p:attrName>style.visibility</p:attrName>
                                        </p:attrNameLst>
                                      </p:cBhvr>
                                      <p:to>
                                        <p:strVal val="visible"/>
                                      </p:to>
                                    </p:set>
                                    <p:animEffect transition="in" filter="blinds(horizontal)">
                                      <p:cBhvr>
                                        <p:cTn id="12" dur="500"/>
                                        <p:tgtEl>
                                          <p:spTgt spid="1884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8420"/>
                                        </p:tgtEl>
                                        <p:attrNameLst>
                                          <p:attrName>style.visibility</p:attrName>
                                        </p:attrNameLst>
                                      </p:cBhvr>
                                      <p:to>
                                        <p:strVal val="visible"/>
                                      </p:to>
                                    </p:set>
                                    <p:animEffect transition="in" filter="blinds(horizontal)">
                                      <p:cBhvr>
                                        <p:cTn id="17" dur="500"/>
                                        <p:tgtEl>
                                          <p:spTgt spid="18842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8421"/>
                                        </p:tgtEl>
                                        <p:attrNameLst>
                                          <p:attrName>style.visibility</p:attrName>
                                        </p:attrNameLst>
                                      </p:cBhvr>
                                      <p:to>
                                        <p:strVal val="visible"/>
                                      </p:to>
                                    </p:set>
                                    <p:animEffect transition="in" filter="blinds(horizontal)">
                                      <p:cBhvr>
                                        <p:cTn id="20" dur="500"/>
                                        <p:tgtEl>
                                          <p:spTgt spid="18842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8422"/>
                                        </p:tgtEl>
                                        <p:attrNameLst>
                                          <p:attrName>style.visibility</p:attrName>
                                        </p:attrNameLst>
                                      </p:cBhvr>
                                      <p:to>
                                        <p:strVal val="visible"/>
                                      </p:to>
                                    </p:set>
                                    <p:animEffect transition="in" filter="blinds(horizontal)">
                                      <p:cBhvr>
                                        <p:cTn id="25" dur="500"/>
                                        <p:tgtEl>
                                          <p:spTgt spid="188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animBg="1"/>
      <p:bldP spid="188421" grpId="0"/>
      <p:bldP spid="1884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0799"/>
          <p:cNvPicPr>
            <a:picLocks noChangeAspect="1" noChangeArrowheads="1"/>
          </p:cNvPicPr>
          <p:nvPr/>
        </p:nvPicPr>
        <p:blipFill>
          <a:blip r:embed="rId3"/>
          <a:srcRect/>
          <a:stretch>
            <a:fillRect/>
          </a:stretch>
        </p:blipFill>
        <p:spPr bwMode="auto">
          <a:xfrm>
            <a:off x="609600" y="4213225"/>
            <a:ext cx="227647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3"/>
          <p:cNvGrpSpPr/>
          <p:nvPr/>
        </p:nvGrpSpPr>
        <p:grpSpPr bwMode="auto">
          <a:xfrm>
            <a:off x="3962400" y="4213225"/>
            <a:ext cx="4724400" cy="2133600"/>
            <a:chOff x="2496" y="2654"/>
            <a:chExt cx="2976" cy="1344"/>
          </a:xfrm>
        </p:grpSpPr>
        <p:sp>
          <p:nvSpPr>
            <p:cNvPr id="75787" name="AutoShape 22"/>
            <p:cNvSpPr>
              <a:spLocks noChangeArrowheads="1"/>
            </p:cNvSpPr>
            <p:nvPr/>
          </p:nvSpPr>
          <p:spPr bwMode="auto">
            <a:xfrm>
              <a:off x="2496" y="2654"/>
              <a:ext cx="2976" cy="1344"/>
            </a:xfrm>
            <a:prstGeom prst="wedgeRoundRectCallout">
              <a:avLst>
                <a:gd name="adj1" fmla="val -71708"/>
                <a:gd name="adj2" fmla="val -10935"/>
                <a:gd name="adj3" fmla="val 16667"/>
              </a:avLst>
            </a:prstGeom>
            <a:solidFill>
              <a:srgbClr val="FFFFFF"/>
            </a:solidFill>
            <a:ln w="9525">
              <a:solidFill>
                <a:schemeClr val="tx1"/>
              </a:solidFill>
              <a:miter lim="800000"/>
            </a:ln>
          </p:spPr>
          <p:txBody>
            <a:bodyPr/>
            <a:lstStyle/>
            <a:p>
              <a:pPr algn="ctr"/>
              <a:endParaRPr lang="zh-CN" altLang="zh-CN"/>
            </a:p>
          </p:txBody>
        </p:sp>
        <p:sp>
          <p:nvSpPr>
            <p:cNvPr id="75788" name="Rectangle 14"/>
            <p:cNvSpPr>
              <a:spLocks noChangeArrowheads="1"/>
            </p:cNvSpPr>
            <p:nvPr/>
          </p:nvSpPr>
          <p:spPr bwMode="auto">
            <a:xfrm>
              <a:off x="2544" y="2654"/>
              <a:ext cx="2832" cy="1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a:solidFill>
                    <a:srgbClr val="FF0000"/>
                  </a:solidFill>
                </a:rPr>
                <a:t>family:</a:t>
              </a:r>
              <a:r>
                <a:rPr lang="en-US" altLang="zh-CN">
                  <a:solidFill>
                    <a:srgbClr val="660066"/>
                  </a:solidFill>
                </a:rPr>
                <a:t> </a:t>
              </a:r>
              <a:r>
                <a:rPr lang="en-US" altLang="zh-CN"/>
                <a:t>bigger family, less money, less room at home</a:t>
              </a:r>
            </a:p>
          </p:txBody>
        </p:sp>
      </p:grpSp>
      <p:pic>
        <p:nvPicPr>
          <p:cNvPr id="11268" name="Picture 4" descr="029bc"/>
          <p:cNvPicPr>
            <a:picLocks noChangeAspect="1" noChangeArrowheads="1"/>
          </p:cNvPicPr>
          <p:nvPr/>
        </p:nvPicPr>
        <p:blipFill>
          <a:blip r:embed="rId4"/>
          <a:srcRect/>
          <a:stretch>
            <a:fillRect/>
          </a:stretch>
        </p:blipFill>
        <p:spPr bwMode="auto">
          <a:xfrm>
            <a:off x="3276600" y="1295400"/>
            <a:ext cx="2779713"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1"/>
          <p:cNvGrpSpPr/>
          <p:nvPr/>
        </p:nvGrpSpPr>
        <p:grpSpPr bwMode="auto">
          <a:xfrm>
            <a:off x="457200" y="1698625"/>
            <a:ext cx="2895600" cy="2289175"/>
            <a:chOff x="288" y="960"/>
            <a:chExt cx="1824" cy="1442"/>
          </a:xfrm>
        </p:grpSpPr>
        <p:sp>
          <p:nvSpPr>
            <p:cNvPr id="75785" name="AutoShape 19"/>
            <p:cNvSpPr>
              <a:spLocks noChangeArrowheads="1"/>
            </p:cNvSpPr>
            <p:nvPr/>
          </p:nvSpPr>
          <p:spPr bwMode="auto">
            <a:xfrm>
              <a:off x="288" y="1008"/>
              <a:ext cx="1728" cy="1392"/>
            </a:xfrm>
            <a:prstGeom prst="wedgeRoundRectCallout">
              <a:avLst>
                <a:gd name="adj1" fmla="val 65972"/>
                <a:gd name="adj2" fmla="val -27944"/>
                <a:gd name="adj3" fmla="val 16667"/>
              </a:avLst>
            </a:prstGeom>
            <a:solidFill>
              <a:srgbClr val="FFFFFF"/>
            </a:solidFill>
            <a:ln w="9525">
              <a:solidFill>
                <a:schemeClr val="tx1"/>
              </a:solidFill>
              <a:miter lim="800000"/>
            </a:ln>
          </p:spPr>
          <p:txBody>
            <a:bodyPr/>
            <a:lstStyle/>
            <a:p>
              <a:pPr algn="ctr"/>
              <a:endParaRPr lang="zh-CN" altLang="zh-CN"/>
            </a:p>
          </p:txBody>
        </p:sp>
        <p:sp>
          <p:nvSpPr>
            <p:cNvPr id="75786" name="Rectangle 15"/>
            <p:cNvSpPr>
              <a:spLocks noChangeArrowheads="1"/>
            </p:cNvSpPr>
            <p:nvPr/>
          </p:nvSpPr>
          <p:spPr bwMode="auto">
            <a:xfrm>
              <a:off x="432" y="960"/>
              <a:ext cx="1680" cy="1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FF0000"/>
                  </a:solidFill>
                </a:rPr>
                <a:t>The advantages of life for Mrs. Li</a:t>
              </a:r>
            </a:p>
          </p:txBody>
        </p:sp>
      </p:grpSp>
      <p:grpSp>
        <p:nvGrpSpPr>
          <p:cNvPr id="4" name="Group 18"/>
          <p:cNvGrpSpPr/>
          <p:nvPr/>
        </p:nvGrpSpPr>
        <p:grpSpPr bwMode="auto">
          <a:xfrm>
            <a:off x="6019800" y="2003425"/>
            <a:ext cx="2895600" cy="1905000"/>
            <a:chOff x="3744" y="1440"/>
            <a:chExt cx="1824" cy="1200"/>
          </a:xfrm>
        </p:grpSpPr>
        <p:sp>
          <p:nvSpPr>
            <p:cNvPr id="75783" name="AutoShape 17"/>
            <p:cNvSpPr>
              <a:spLocks noChangeArrowheads="1"/>
            </p:cNvSpPr>
            <p:nvPr/>
          </p:nvSpPr>
          <p:spPr bwMode="auto">
            <a:xfrm>
              <a:off x="3744" y="1440"/>
              <a:ext cx="1824" cy="1200"/>
            </a:xfrm>
            <a:prstGeom prst="wedgeRoundRectCallout">
              <a:avLst>
                <a:gd name="adj1" fmla="val -59977"/>
                <a:gd name="adj2" fmla="val -60000"/>
                <a:gd name="adj3" fmla="val 16667"/>
              </a:avLst>
            </a:prstGeom>
            <a:solidFill>
              <a:srgbClr val="FFFFFF"/>
            </a:solidFill>
            <a:ln w="9525">
              <a:solidFill>
                <a:schemeClr val="tx1"/>
              </a:solidFill>
              <a:miter lim="800000"/>
            </a:ln>
          </p:spPr>
          <p:txBody>
            <a:bodyPr/>
            <a:lstStyle/>
            <a:p>
              <a:pPr algn="ctr"/>
              <a:endParaRPr lang="zh-CN" altLang="zh-CN"/>
            </a:p>
          </p:txBody>
        </p:sp>
        <p:sp>
          <p:nvSpPr>
            <p:cNvPr id="75784" name="Rectangle 16"/>
            <p:cNvSpPr>
              <a:spLocks noChangeArrowheads="1"/>
            </p:cNvSpPr>
            <p:nvPr/>
          </p:nvSpPr>
          <p:spPr bwMode="auto">
            <a:xfrm>
              <a:off x="3840" y="1496"/>
              <a:ext cx="1584" cy="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a:solidFill>
                    <a:srgbClr val="FF0000"/>
                  </a:solidFill>
                </a:rPr>
                <a:t>Disadvantages of life for Mrs. Li</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ircle(out)">
                                      <p:cBhvr>
                                        <p:cTn id="7" dur="10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11266"/>
                                        </p:tgtEl>
                                        <p:attrNameLst>
                                          <p:attrName>style.visibility</p:attrName>
                                        </p:attrNameLst>
                                      </p:cBhvr>
                                      <p:to>
                                        <p:strVal val="visible"/>
                                      </p:to>
                                    </p:set>
                                    <p:animEffect transition="in" filter="circle(out)">
                                      <p:cBhvr>
                                        <p:cTn id="22" dur="1000"/>
                                        <p:tgtEl>
                                          <p:spTgt spid="112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476375" y="2276475"/>
            <a:ext cx="554513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sz="9600">
                <a:solidFill>
                  <a:srgbClr val="0000FF"/>
                </a:solidFill>
              </a:rPr>
              <a:t>Writing</a:t>
            </a:r>
          </a:p>
        </p:txBody>
      </p:sp>
      <p:pic>
        <p:nvPicPr>
          <p:cNvPr id="76803" name="Picture 3" descr="962ff82ae8247101d52af1e4"/>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5508625" y="2636838"/>
            <a:ext cx="2954338"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77826" name="Text Box 6"/>
          <p:cNvSpPr txBox="1">
            <a:spLocks noChangeArrowheads="1"/>
          </p:cNvSpPr>
          <p:nvPr/>
        </p:nvSpPr>
        <p:spPr bwMode="auto">
          <a:xfrm>
            <a:off x="838200" y="6096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663300"/>
                </a:solidFill>
                <a:latin typeface="Arial Narrow" panose="020B0606020202030204" pitchFamily="34" charset="0"/>
              </a:rPr>
              <a:t>Write a passage about the advantages and disadvantages of life today.</a:t>
            </a:r>
          </a:p>
        </p:txBody>
      </p:sp>
      <p:sp>
        <p:nvSpPr>
          <p:cNvPr id="176135" name="Text Box 7"/>
          <p:cNvSpPr txBox="1">
            <a:spLocks noChangeArrowheads="1"/>
          </p:cNvSpPr>
          <p:nvPr/>
        </p:nvSpPr>
        <p:spPr bwMode="auto">
          <a:xfrm>
            <a:off x="457200" y="1912938"/>
            <a:ext cx="8458200" cy="380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25000"/>
              </a:spcBef>
            </a:pPr>
            <a:r>
              <a:rPr lang="en-US" altLang="zh-CN">
                <a:solidFill>
                  <a:srgbClr val="6600CC"/>
                </a:solidFill>
                <a:cs typeface="Times New Roman" panose="02020603050405020304" pitchFamily="18" charset="0"/>
              </a:rPr>
              <a:t>☺</a:t>
            </a:r>
            <a:r>
              <a:rPr lang="en-US" altLang="zh-CN">
                <a:solidFill>
                  <a:srgbClr val="6600CC"/>
                </a:solidFill>
              </a:rPr>
              <a:t>Choose </a:t>
            </a:r>
            <a:r>
              <a:rPr lang="en-US" altLang="zh-CN">
                <a:solidFill>
                  <a:srgbClr val="FF0066"/>
                </a:solidFill>
              </a:rPr>
              <a:t>two or three points</a:t>
            </a:r>
            <a:r>
              <a:rPr lang="en-US" altLang="zh-CN">
                <a:solidFill>
                  <a:srgbClr val="6600CC"/>
                </a:solidFill>
              </a:rPr>
              <a:t> from the notes in Activity 2 to write about.</a:t>
            </a:r>
          </a:p>
          <a:p>
            <a:pPr eaLnBrk="1" hangingPunct="1">
              <a:spcBef>
                <a:spcPct val="25000"/>
              </a:spcBef>
            </a:pPr>
            <a:r>
              <a:rPr lang="en-US" altLang="zh-CN"/>
              <a:t>    </a:t>
            </a:r>
            <a:r>
              <a:rPr lang="en-US" altLang="zh-CN" i="1">
                <a:solidFill>
                  <a:srgbClr val="006666"/>
                </a:solidFill>
              </a:rPr>
              <a:t>Families are smaller…</a:t>
            </a:r>
          </a:p>
          <a:p>
            <a:pPr eaLnBrk="1" hangingPunct="1">
              <a:spcBef>
                <a:spcPct val="25000"/>
              </a:spcBef>
            </a:pPr>
            <a:r>
              <a:rPr lang="en-US" altLang="zh-CN">
                <a:solidFill>
                  <a:srgbClr val="6600CC"/>
                </a:solidFill>
                <a:cs typeface="Times New Roman" panose="02020603050405020304" pitchFamily="18" charset="0"/>
              </a:rPr>
              <a:t>☺</a:t>
            </a:r>
            <a:r>
              <a:rPr lang="en-US" altLang="zh-CN">
                <a:solidFill>
                  <a:srgbClr val="6600CC"/>
                </a:solidFill>
              </a:rPr>
              <a:t>Give </a:t>
            </a:r>
            <a:r>
              <a:rPr lang="en-US" altLang="zh-CN">
                <a:solidFill>
                  <a:srgbClr val="FF0066"/>
                </a:solidFill>
              </a:rPr>
              <a:t>examples</a:t>
            </a:r>
            <a:r>
              <a:rPr lang="en-US" altLang="zh-CN">
                <a:solidFill>
                  <a:srgbClr val="6600CC"/>
                </a:solidFill>
              </a:rPr>
              <a:t> or </a:t>
            </a:r>
            <a:r>
              <a:rPr lang="en-US" altLang="zh-CN">
                <a:solidFill>
                  <a:srgbClr val="FF0066"/>
                </a:solidFill>
              </a:rPr>
              <a:t>reasons</a:t>
            </a:r>
            <a:r>
              <a:rPr lang="en-US" altLang="zh-CN">
                <a:solidFill>
                  <a:srgbClr val="6600CC"/>
                </a:solidFill>
              </a:rPr>
              <a:t> to support those points.</a:t>
            </a:r>
          </a:p>
          <a:p>
            <a:pPr eaLnBrk="1" hangingPunct="1">
              <a:spcBef>
                <a:spcPct val="25000"/>
              </a:spcBef>
            </a:pPr>
            <a:r>
              <a:rPr lang="en-US" altLang="zh-CN"/>
              <a:t>    </a:t>
            </a:r>
            <a:r>
              <a:rPr lang="en-US" altLang="zh-CN" i="1">
                <a:solidFill>
                  <a:srgbClr val="006666"/>
                </a:solidFill>
              </a:rPr>
              <a:t>Most people only have one child today.</a:t>
            </a:r>
          </a:p>
        </p:txBody>
      </p:sp>
      <p:sp>
        <p:nvSpPr>
          <p:cNvPr id="77828" name="Text Box 8"/>
          <p:cNvSpPr txBox="1">
            <a:spLocks noChangeArrowheads="1"/>
          </p:cNvSpPr>
          <p:nvPr/>
        </p:nvSpPr>
        <p:spPr bwMode="auto">
          <a:xfrm>
            <a:off x="336550" y="609600"/>
            <a:ext cx="50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altLang="zh-CN">
                <a:solidFill>
                  <a:srgbClr val="FF0000"/>
                </a:solidFill>
                <a:latin typeface="Arial" panose="020B0604020202020204" pitchFamily="34" charset="0"/>
                <a:ea typeface="华文细黑" panose="02010600040101010101" pitchFamily="2" charset="-122"/>
              </a:rPr>
              <a:t>4</a:t>
            </a:r>
          </a:p>
        </p:txBody>
      </p:sp>
      <p:sp>
        <p:nvSpPr>
          <p:cNvPr id="77829" name="Oval 9"/>
          <p:cNvSpPr>
            <a:spLocks noChangeArrowheads="1"/>
          </p:cNvSpPr>
          <p:nvPr/>
        </p:nvSpPr>
        <p:spPr bwMode="auto">
          <a:xfrm>
            <a:off x="0" y="76200"/>
            <a:ext cx="1017588" cy="533400"/>
          </a:xfrm>
          <a:prstGeom prst="ellipse">
            <a:avLst/>
          </a:prstGeom>
          <a:solidFill>
            <a:srgbClr val="CCFFFF"/>
          </a:solidFill>
          <a:ln w="9525">
            <a:solidFill>
              <a:schemeClr val="tx1"/>
            </a:solidFill>
            <a:round/>
          </a:ln>
        </p:spPr>
        <p:txBody>
          <a:bodyPr wrap="none" anchor="ctr"/>
          <a:lstStyle/>
          <a:p>
            <a:pPr algn="ctr"/>
            <a:r>
              <a:rPr lang="en-US" altLang="zh-CN">
                <a:solidFill>
                  <a:srgbClr val="6600CC"/>
                </a:solidFill>
              </a:rPr>
              <a:t>P21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6135">
                                            <p:txEl>
                                              <p:pRg st="0" end="0"/>
                                            </p:txEl>
                                          </p:spTgt>
                                        </p:tgtEl>
                                        <p:attrNameLst>
                                          <p:attrName>style.visibility</p:attrName>
                                        </p:attrNameLst>
                                      </p:cBhvr>
                                      <p:to>
                                        <p:strVal val="visible"/>
                                      </p:to>
                                    </p:set>
                                    <p:animEffect transition="in" filter="strips(downLeft)">
                                      <p:cBhvr>
                                        <p:cTn id="7" dur="500"/>
                                        <p:tgtEl>
                                          <p:spTgt spid="176135">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76135">
                                            <p:txEl>
                                              <p:pRg st="1" end="1"/>
                                            </p:txEl>
                                          </p:spTgt>
                                        </p:tgtEl>
                                        <p:attrNameLst>
                                          <p:attrName>style.visibility</p:attrName>
                                        </p:attrNameLst>
                                      </p:cBhvr>
                                      <p:to>
                                        <p:strVal val="visible"/>
                                      </p:to>
                                    </p:set>
                                    <p:animEffect transition="in" filter="strips(downLeft)">
                                      <p:cBhvr>
                                        <p:cTn id="11" dur="500"/>
                                        <p:tgtEl>
                                          <p:spTgt spid="1761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76135">
                                            <p:txEl>
                                              <p:pRg st="2" end="2"/>
                                            </p:txEl>
                                          </p:spTgt>
                                        </p:tgtEl>
                                        <p:attrNameLst>
                                          <p:attrName>style.visibility</p:attrName>
                                        </p:attrNameLst>
                                      </p:cBhvr>
                                      <p:to>
                                        <p:strVal val="visible"/>
                                      </p:to>
                                    </p:set>
                                    <p:animEffect transition="in" filter="strips(downLeft)">
                                      <p:cBhvr>
                                        <p:cTn id="16" dur="500"/>
                                        <p:tgtEl>
                                          <p:spTgt spid="176135">
                                            <p:txEl>
                                              <p:pRg st="2" end="2"/>
                                            </p:txEl>
                                          </p:spTgt>
                                        </p:tgtEl>
                                      </p:cBhvr>
                                    </p:animEffect>
                                  </p:childTnLst>
                                </p:cTn>
                              </p:par>
                            </p:childTnLst>
                          </p:cTn>
                        </p:par>
                        <p:par>
                          <p:cTn id="17" fill="hold">
                            <p:stCondLst>
                              <p:cond delay="500"/>
                            </p:stCondLst>
                            <p:childTnLst>
                              <p:par>
                                <p:cTn id="18" presetID="18" presetClass="entr" presetSubtype="12" fill="hold" grpId="0" nodeType="afterEffect">
                                  <p:stCondLst>
                                    <p:cond delay="0"/>
                                  </p:stCondLst>
                                  <p:childTnLst>
                                    <p:set>
                                      <p:cBhvr>
                                        <p:cTn id="19" dur="1" fill="hold">
                                          <p:stCondLst>
                                            <p:cond delay="0"/>
                                          </p:stCondLst>
                                        </p:cTn>
                                        <p:tgtEl>
                                          <p:spTgt spid="176135">
                                            <p:txEl>
                                              <p:pRg st="3" end="3"/>
                                            </p:txEl>
                                          </p:spTgt>
                                        </p:tgtEl>
                                        <p:attrNameLst>
                                          <p:attrName>style.visibility</p:attrName>
                                        </p:attrNameLst>
                                      </p:cBhvr>
                                      <p:to>
                                        <p:strVal val="visible"/>
                                      </p:to>
                                    </p:set>
                                    <p:animEffect transition="in" filter="strips(downLeft)">
                                      <p:cBhvr>
                                        <p:cTn id="20" dur="500"/>
                                        <p:tgtEl>
                                          <p:spTgt spid="1761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228600" y="171450"/>
            <a:ext cx="8610600" cy="531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95000"/>
              </a:lnSpc>
            </a:pPr>
            <a:r>
              <a:rPr lang="en-US" altLang="zh-CN">
                <a:solidFill>
                  <a:srgbClr val="6600CC"/>
                </a:solidFill>
              </a:rPr>
              <a:t>☺</a:t>
            </a:r>
            <a:r>
              <a:rPr lang="en-US" altLang="zh-CN"/>
              <a:t> </a:t>
            </a:r>
            <a:r>
              <a:rPr lang="en-US" altLang="zh-CN">
                <a:solidFill>
                  <a:srgbClr val="6600CC"/>
                </a:solidFill>
              </a:rPr>
              <a:t>For each of the points you choose, write about an </a:t>
            </a:r>
            <a:r>
              <a:rPr lang="en-US" altLang="zh-CN">
                <a:solidFill>
                  <a:srgbClr val="FF0066"/>
                </a:solidFill>
              </a:rPr>
              <a:t>advantage and/or a disadvantage</a:t>
            </a:r>
            <a:r>
              <a:rPr lang="en-US" altLang="zh-CN">
                <a:solidFill>
                  <a:srgbClr val="6600CC"/>
                </a:solidFill>
              </a:rPr>
              <a:t>. Use the words</a:t>
            </a:r>
            <a:r>
              <a:rPr lang="en-US" altLang="zh-CN" i="1"/>
              <a:t> however</a:t>
            </a:r>
            <a:r>
              <a:rPr lang="en-US" altLang="zh-CN">
                <a:solidFill>
                  <a:srgbClr val="6600CC"/>
                </a:solidFill>
              </a:rPr>
              <a:t>, </a:t>
            </a:r>
            <a:r>
              <a:rPr lang="en-US" altLang="zh-CN" i="1"/>
              <a:t>but</a:t>
            </a:r>
            <a:r>
              <a:rPr lang="en-US" altLang="zh-CN">
                <a:solidFill>
                  <a:srgbClr val="6600CC"/>
                </a:solidFill>
              </a:rPr>
              <a:t>, </a:t>
            </a:r>
            <a:r>
              <a:rPr lang="en-US" altLang="zh-CN" i="1"/>
              <a:t>although</a:t>
            </a:r>
            <a:r>
              <a:rPr lang="en-US" altLang="zh-CN">
                <a:solidFill>
                  <a:srgbClr val="6600CC"/>
                </a:solidFill>
              </a:rPr>
              <a:t> or </a:t>
            </a:r>
            <a:r>
              <a:rPr lang="en-US" altLang="zh-CN" i="1"/>
              <a:t>used to</a:t>
            </a:r>
            <a:r>
              <a:rPr lang="en-US" altLang="zh-CN">
                <a:solidFill>
                  <a:srgbClr val="6600CC"/>
                </a:solidFill>
              </a:rPr>
              <a:t> where appropriate.</a:t>
            </a:r>
          </a:p>
          <a:p>
            <a:pPr eaLnBrk="1" hangingPunct="1">
              <a:lnSpc>
                <a:spcPct val="95000"/>
              </a:lnSpc>
            </a:pPr>
            <a:r>
              <a:rPr lang="en-US" altLang="zh-CN" i="1">
                <a:solidFill>
                  <a:srgbClr val="006666"/>
                </a:solidFill>
              </a:rPr>
              <a:t>    Families are smaller because most people only one child today. </a:t>
            </a:r>
            <a:r>
              <a:rPr lang="en-US" altLang="zh-CN" i="1">
                <a:solidFill>
                  <a:srgbClr val="FF3399"/>
                </a:solidFill>
              </a:rPr>
              <a:t>As a result</a:t>
            </a:r>
            <a:r>
              <a:rPr lang="en-US" altLang="zh-CN" i="1">
                <a:solidFill>
                  <a:srgbClr val="006666"/>
                </a:solidFill>
              </a:rPr>
              <a:t>, families have more money to spend on their child. </a:t>
            </a:r>
            <a:r>
              <a:rPr lang="en-US" altLang="zh-CN" i="1">
                <a:solidFill>
                  <a:srgbClr val="FF3399"/>
                </a:solidFill>
              </a:rPr>
              <a:t>However</a:t>
            </a:r>
            <a:r>
              <a:rPr lang="en-US" altLang="zh-CN" i="1">
                <a:solidFill>
                  <a:srgbClr val="006666"/>
                </a:solidFill>
              </a:rPr>
              <a:t>, an only child may feel lonely…</a:t>
            </a:r>
          </a:p>
          <a:p>
            <a:pPr eaLnBrk="1" hangingPunct="1">
              <a:lnSpc>
                <a:spcPct val="95000"/>
              </a:lnSpc>
            </a:pPr>
            <a:r>
              <a:rPr lang="en-US" altLang="zh-CN">
                <a:solidFill>
                  <a:srgbClr val="6600CC"/>
                </a:solidFill>
              </a:rPr>
              <a:t>☺</a:t>
            </a:r>
            <a:r>
              <a:rPr lang="en-US" altLang="zh-CN"/>
              <a:t> </a:t>
            </a:r>
            <a:r>
              <a:rPr lang="en-US" altLang="zh-CN">
                <a:solidFill>
                  <a:srgbClr val="6600CC"/>
                </a:solidFill>
              </a:rPr>
              <a:t>Finish the passage with your </a:t>
            </a:r>
            <a:r>
              <a:rPr lang="en-US" altLang="zh-CN">
                <a:solidFill>
                  <a:srgbClr val="FF0066"/>
                </a:solidFill>
              </a:rPr>
              <a:t>conclusion</a:t>
            </a:r>
            <a:r>
              <a:rPr lang="en-US" altLang="zh-CN">
                <a:solidFill>
                  <a:srgbClr val="6600CC"/>
                </a:solidFill>
              </a:rPr>
              <a:t>.</a:t>
            </a:r>
          </a:p>
          <a:p>
            <a:pPr eaLnBrk="1" hangingPunct="1">
              <a:lnSpc>
                <a:spcPct val="95000"/>
              </a:lnSpc>
            </a:pPr>
            <a:r>
              <a:rPr lang="en-US" altLang="zh-CN" i="1">
                <a:solidFill>
                  <a:srgbClr val="006666"/>
                </a:solidFill>
              </a:rPr>
              <a:t>    Generally speaking, I think…</a:t>
            </a:r>
          </a:p>
        </p:txBody>
      </p:sp>
      <p:sp>
        <p:nvSpPr>
          <p:cNvPr id="177157" name="Text Box 5"/>
          <p:cNvSpPr txBox="1">
            <a:spLocks noChangeArrowheads="1"/>
          </p:cNvSpPr>
          <p:nvPr/>
        </p:nvSpPr>
        <p:spPr bwMode="auto">
          <a:xfrm>
            <a:off x="914400" y="5988050"/>
            <a:ext cx="716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altLang="zh-CN">
                <a:solidFill>
                  <a:srgbClr val="663300"/>
                </a:solidFill>
                <a:latin typeface="Arial Narrow" panose="020B0606020202030204" pitchFamily="34" charset="0"/>
              </a:rPr>
              <a:t>Present your passage to the class.</a:t>
            </a:r>
          </a:p>
        </p:txBody>
      </p:sp>
      <p:sp>
        <p:nvSpPr>
          <p:cNvPr id="177158" name="Text Box 6"/>
          <p:cNvSpPr txBox="1">
            <a:spLocks noChangeArrowheads="1"/>
          </p:cNvSpPr>
          <p:nvPr/>
        </p:nvSpPr>
        <p:spPr bwMode="auto">
          <a:xfrm>
            <a:off x="412750" y="5988050"/>
            <a:ext cx="50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altLang="zh-CN">
                <a:solidFill>
                  <a:srgbClr val="FF0000"/>
                </a:solidFill>
                <a:latin typeface="Arial" panose="020B0604020202020204" pitchFamily="34" charset="0"/>
                <a:ea typeface="华文细黑" panose="02010600040101010101" pitchFamily="2" charset="-122"/>
              </a:rPr>
              <a:t>5</a:t>
            </a:r>
          </a:p>
        </p:txBody>
      </p:sp>
      <p:sp>
        <p:nvSpPr>
          <p:cNvPr id="177159" name="Oval 7"/>
          <p:cNvSpPr>
            <a:spLocks noChangeArrowheads="1"/>
          </p:cNvSpPr>
          <p:nvPr/>
        </p:nvSpPr>
        <p:spPr bwMode="auto">
          <a:xfrm>
            <a:off x="76200" y="5454650"/>
            <a:ext cx="1017588" cy="533400"/>
          </a:xfrm>
          <a:prstGeom prst="ellipse">
            <a:avLst/>
          </a:prstGeom>
          <a:solidFill>
            <a:srgbClr val="CCFFFF"/>
          </a:solidFill>
          <a:ln w="9525">
            <a:solidFill>
              <a:schemeClr val="tx1"/>
            </a:solidFill>
            <a:round/>
          </a:ln>
        </p:spPr>
        <p:txBody>
          <a:bodyPr wrap="none" anchor="ctr"/>
          <a:lstStyle/>
          <a:p>
            <a:pPr algn="ctr"/>
            <a:r>
              <a:rPr lang="en-US" altLang="zh-CN">
                <a:solidFill>
                  <a:srgbClr val="6600CC"/>
                </a:solidFill>
              </a:rPr>
              <a:t>P21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7156">
                                            <p:txEl>
                                              <p:pRg st="0" end="0"/>
                                            </p:txEl>
                                          </p:spTgt>
                                        </p:tgtEl>
                                        <p:attrNameLst>
                                          <p:attrName>style.visibility</p:attrName>
                                        </p:attrNameLst>
                                      </p:cBhvr>
                                      <p:to>
                                        <p:strVal val="visible"/>
                                      </p:to>
                                    </p:set>
                                    <p:animEffect transition="in" filter="strips(downLeft)">
                                      <p:cBhvr>
                                        <p:cTn id="7" dur="500"/>
                                        <p:tgtEl>
                                          <p:spTgt spid="177156">
                                            <p:txEl>
                                              <p:pRg st="0" end="0"/>
                                            </p:txEl>
                                          </p:spTgt>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177156">
                                            <p:txEl>
                                              <p:pRg st="1" end="1"/>
                                            </p:txEl>
                                          </p:spTgt>
                                        </p:tgtEl>
                                        <p:attrNameLst>
                                          <p:attrName>style.visibility</p:attrName>
                                        </p:attrNameLst>
                                      </p:cBhvr>
                                      <p:to>
                                        <p:strVal val="visible"/>
                                      </p:to>
                                    </p:set>
                                    <p:animEffect transition="in" filter="strips(downLeft)">
                                      <p:cBhvr>
                                        <p:cTn id="11" dur="500"/>
                                        <p:tgtEl>
                                          <p:spTgt spid="17715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77156">
                                            <p:txEl>
                                              <p:pRg st="2" end="2"/>
                                            </p:txEl>
                                          </p:spTgt>
                                        </p:tgtEl>
                                        <p:attrNameLst>
                                          <p:attrName>style.visibility</p:attrName>
                                        </p:attrNameLst>
                                      </p:cBhvr>
                                      <p:to>
                                        <p:strVal val="visible"/>
                                      </p:to>
                                    </p:set>
                                    <p:animEffect transition="in" filter="strips(downLeft)">
                                      <p:cBhvr>
                                        <p:cTn id="16" dur="500"/>
                                        <p:tgtEl>
                                          <p:spTgt spid="177156">
                                            <p:txEl>
                                              <p:pRg st="2" end="2"/>
                                            </p:txEl>
                                          </p:spTgt>
                                        </p:tgtEl>
                                      </p:cBhvr>
                                    </p:animEffect>
                                  </p:childTnLst>
                                </p:cTn>
                              </p:par>
                            </p:childTnLst>
                          </p:cTn>
                        </p:par>
                        <p:par>
                          <p:cTn id="17" fill="hold">
                            <p:stCondLst>
                              <p:cond delay="500"/>
                            </p:stCondLst>
                            <p:childTnLst>
                              <p:par>
                                <p:cTn id="18" presetID="18" presetClass="entr" presetSubtype="12" fill="hold" grpId="0" nodeType="afterEffect">
                                  <p:stCondLst>
                                    <p:cond delay="0"/>
                                  </p:stCondLst>
                                  <p:childTnLst>
                                    <p:set>
                                      <p:cBhvr>
                                        <p:cTn id="19" dur="1" fill="hold">
                                          <p:stCondLst>
                                            <p:cond delay="0"/>
                                          </p:stCondLst>
                                        </p:cTn>
                                        <p:tgtEl>
                                          <p:spTgt spid="177156">
                                            <p:txEl>
                                              <p:pRg st="3" end="3"/>
                                            </p:txEl>
                                          </p:spTgt>
                                        </p:tgtEl>
                                        <p:attrNameLst>
                                          <p:attrName>style.visibility</p:attrName>
                                        </p:attrNameLst>
                                      </p:cBhvr>
                                      <p:to>
                                        <p:strVal val="visible"/>
                                      </p:to>
                                    </p:set>
                                    <p:animEffect transition="in" filter="strips(downLeft)">
                                      <p:cBhvr>
                                        <p:cTn id="20" dur="500"/>
                                        <p:tgtEl>
                                          <p:spTgt spid="17715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7159"/>
                                        </p:tgtEl>
                                        <p:attrNameLst>
                                          <p:attrName>style.visibility</p:attrName>
                                        </p:attrNameLst>
                                      </p:cBhvr>
                                      <p:to>
                                        <p:strVal val="visible"/>
                                      </p:to>
                                    </p:set>
                                    <p:animEffect transition="in" filter="blinds(horizontal)">
                                      <p:cBhvr>
                                        <p:cTn id="25" dur="500"/>
                                        <p:tgtEl>
                                          <p:spTgt spid="17715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7158"/>
                                        </p:tgtEl>
                                        <p:attrNameLst>
                                          <p:attrName>style.visibility</p:attrName>
                                        </p:attrNameLst>
                                      </p:cBhvr>
                                      <p:to>
                                        <p:strVal val="visible"/>
                                      </p:to>
                                    </p:set>
                                    <p:animEffect transition="in" filter="blinds(horizontal)">
                                      <p:cBhvr>
                                        <p:cTn id="28" dur="500"/>
                                        <p:tgtEl>
                                          <p:spTgt spid="17715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77157"/>
                                        </p:tgtEl>
                                        <p:attrNameLst>
                                          <p:attrName>style.visibility</p:attrName>
                                        </p:attrNameLst>
                                      </p:cBhvr>
                                      <p:to>
                                        <p:strVal val="visible"/>
                                      </p:to>
                                    </p:set>
                                    <p:animEffect transition="in" filter="blinds(horizontal)">
                                      <p:cBhvr>
                                        <p:cTn id="31" dur="500"/>
                                        <p:tgtEl>
                                          <p:spTgt spid="177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build="p"/>
      <p:bldP spid="177157" grpId="0"/>
      <p:bldP spid="177158" grpId="0"/>
      <p:bldP spid="177159"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1676400" y="1143000"/>
            <a:ext cx="5486400" cy="6413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zh-CN" altLang="en-US" dirty="0">
                <a:solidFill>
                  <a:schemeClr val="bg1"/>
                </a:solidFill>
              </a:rPr>
              <a:t>本课时主要短语和句型</a:t>
            </a:r>
          </a:p>
        </p:txBody>
      </p:sp>
      <p:grpSp>
        <p:nvGrpSpPr>
          <p:cNvPr id="79875" name="Group 3"/>
          <p:cNvGrpSpPr/>
          <p:nvPr/>
        </p:nvGrpSpPr>
        <p:grpSpPr bwMode="auto">
          <a:xfrm>
            <a:off x="125413" y="228600"/>
            <a:ext cx="3455987" cy="720725"/>
            <a:chOff x="340" y="423"/>
            <a:chExt cx="1859" cy="454"/>
          </a:xfrm>
        </p:grpSpPr>
        <p:pic>
          <p:nvPicPr>
            <p:cNvPr id="79877" name="Picture 4" descr="未标题-2副本"/>
            <p:cNvPicPr>
              <a:picLocks noChangeAspect="1" noChangeArrowheads="1"/>
            </p:cNvPicPr>
            <p:nvPr/>
          </p:nvPicPr>
          <p:blipFill>
            <a:blip r:embed="rId3" cstate="email"/>
            <a:srcRect/>
            <a:stretch>
              <a:fillRect/>
            </a:stretch>
          </p:blipFill>
          <p:spPr bwMode="auto">
            <a:xfrm>
              <a:off x="340" y="468"/>
              <a:ext cx="1859"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1" name="Rectangle 5"/>
            <p:cNvSpPr>
              <a:spLocks noChangeArrowheads="1"/>
            </p:cNvSpPr>
            <p:nvPr/>
          </p:nvSpPr>
          <p:spPr bwMode="auto">
            <a:xfrm>
              <a:off x="663" y="423"/>
              <a:ext cx="1400" cy="442"/>
            </a:xfrm>
            <a:prstGeom prst="rect">
              <a:avLst/>
            </a:prstGeom>
            <a:noFill/>
            <a:ln w="9525">
              <a:noFill/>
              <a:miter lim="800000"/>
            </a:ln>
            <a:effectLst>
              <a:outerShdw dist="12700" dir="5400000" algn="ctr" rotWithShape="0">
                <a:schemeClr val="bg1"/>
              </a:outerShdw>
            </a:effectLst>
          </p:spPr>
          <p:txBody>
            <a:bodyPr anchor="ctr">
              <a:spAutoFit/>
            </a:bodyPr>
            <a:lstStyle/>
            <a:p>
              <a:pPr>
                <a:defRPr/>
              </a:pPr>
              <a:r>
                <a:rPr lang="zh-CN" altLang="en-US" sz="4000">
                  <a:solidFill>
                    <a:srgbClr val="6600FF"/>
                  </a:solidFill>
                  <a:latin typeface="Arial" panose="020B0604020202020204" pitchFamily="34" charset="0"/>
                </a:rPr>
                <a:t>总结回顾</a:t>
              </a:r>
            </a:p>
          </p:txBody>
        </p:sp>
      </p:grpSp>
      <p:sp>
        <p:nvSpPr>
          <p:cNvPr id="183302" name="Text Box 6"/>
          <p:cNvSpPr txBox="1">
            <a:spLocks noChangeArrowheads="1"/>
          </p:cNvSpPr>
          <p:nvPr/>
        </p:nvSpPr>
        <p:spPr bwMode="auto">
          <a:xfrm>
            <a:off x="609600" y="1905000"/>
            <a:ext cx="8027988"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pPr>
            <a:r>
              <a:rPr lang="en-US" altLang="zh-CN" dirty="0"/>
              <a:t>1. more than</a:t>
            </a:r>
          </a:p>
          <a:p>
            <a:pPr eaLnBrk="1" hangingPunct="1">
              <a:lnSpc>
                <a:spcPct val="90000"/>
              </a:lnSpc>
            </a:pPr>
            <a:r>
              <a:rPr lang="en-US" altLang="zh-CN" dirty="0"/>
              <a:t>2. what’s more</a:t>
            </a:r>
          </a:p>
          <a:p>
            <a:pPr eaLnBrk="1" hangingPunct="1">
              <a:lnSpc>
                <a:spcPct val="90000"/>
              </a:lnSpc>
            </a:pPr>
            <a:r>
              <a:rPr lang="en-US" altLang="zh-CN" dirty="0"/>
              <a:t>3. generally speaking</a:t>
            </a:r>
          </a:p>
          <a:p>
            <a:pPr eaLnBrk="1" hangingPunct="1">
              <a:lnSpc>
                <a:spcPct val="90000"/>
              </a:lnSpc>
            </a:pPr>
            <a:r>
              <a:rPr lang="en-US" altLang="zh-CN" dirty="0"/>
              <a:t>4. I wasn’t sent to school because my family couldn’t afford it.</a:t>
            </a:r>
          </a:p>
          <a:p>
            <a:pPr eaLnBrk="1" hangingPunct="1">
              <a:lnSpc>
                <a:spcPct val="90000"/>
              </a:lnSpc>
            </a:pPr>
            <a:r>
              <a:rPr lang="en-US" altLang="zh-CN" dirty="0"/>
              <a:t>5. Families have got smaller than they were in the past.</a:t>
            </a:r>
          </a:p>
          <a:p>
            <a:pPr eaLnBrk="1" hangingPunct="1">
              <a:lnSpc>
                <a:spcPct val="90000"/>
              </a:lnSpc>
            </a:pPr>
            <a:r>
              <a:rPr lang="en-US" altLang="zh-CN" dirty="0"/>
              <a:t>6. The only thing I don’t like, though, is that there’s so much more traffic.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3302"/>
                                        </p:tgtEl>
                                        <p:attrNameLst>
                                          <p:attrName>style.visibility</p:attrName>
                                        </p:attrNameLst>
                                      </p:cBhvr>
                                      <p:to>
                                        <p:strVal val="visible"/>
                                      </p:to>
                                    </p:set>
                                    <p:animEffect transition="in" filter="blinds(horizontal)">
                                      <p:cBhvr>
                                        <p:cTn id="7" dur="500"/>
                                        <p:tgtEl>
                                          <p:spTgt spid="183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p:cNvSpPr txBox="1">
            <a:spLocks noChangeArrowheads="1"/>
          </p:cNvSpPr>
          <p:nvPr/>
        </p:nvSpPr>
        <p:spPr bwMode="auto">
          <a:xfrm>
            <a:off x="428625" y="4857750"/>
            <a:ext cx="4032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dirty="0">
                <a:solidFill>
                  <a:srgbClr val="0000FF"/>
                </a:solidFill>
                <a:cs typeface="Times New Roman" panose="02020603050405020304" pitchFamily="18" charset="0"/>
              </a:rPr>
              <a:t>roads --- narrow</a:t>
            </a:r>
          </a:p>
        </p:txBody>
      </p:sp>
      <p:pic>
        <p:nvPicPr>
          <p:cNvPr id="34828" name="Picture 12" descr="10070510138105s"/>
          <p:cNvPicPr>
            <a:picLocks noChangeAspect="1" noChangeArrowheads="1"/>
          </p:cNvPicPr>
          <p:nvPr/>
        </p:nvPicPr>
        <p:blipFill>
          <a:blip r:embed="rId2" cstate="email"/>
          <a:srcRect/>
          <a:stretch>
            <a:fillRect/>
          </a:stretch>
        </p:blipFill>
        <p:spPr bwMode="auto">
          <a:xfrm>
            <a:off x="785813" y="1643063"/>
            <a:ext cx="3240087"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0" name="Picture 14" descr="北京景点 北京胡同069 "/>
          <p:cNvPicPr>
            <a:picLocks noChangeAspect="1" noChangeArrowheads="1"/>
          </p:cNvPicPr>
          <p:nvPr/>
        </p:nvPicPr>
        <p:blipFill>
          <a:blip r:embed="rId3" cstate="email"/>
          <a:srcRect/>
          <a:stretch>
            <a:fillRect/>
          </a:stretch>
        </p:blipFill>
        <p:spPr bwMode="auto">
          <a:xfrm>
            <a:off x="4500563" y="1571625"/>
            <a:ext cx="39592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 Box 15"/>
          <p:cNvSpPr txBox="1">
            <a:spLocks noChangeArrowheads="1"/>
          </p:cNvSpPr>
          <p:nvPr/>
        </p:nvSpPr>
        <p:spPr bwMode="auto">
          <a:xfrm>
            <a:off x="5508625" y="5013325"/>
            <a:ext cx="210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4832" name="Rectangle 16"/>
          <p:cNvSpPr>
            <a:spLocks noChangeArrowheads="1"/>
          </p:cNvSpPr>
          <p:nvPr/>
        </p:nvSpPr>
        <p:spPr bwMode="auto">
          <a:xfrm>
            <a:off x="4214813" y="4786313"/>
            <a:ext cx="4676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200" dirty="0">
                <a:solidFill>
                  <a:srgbClr val="0000FF"/>
                </a:solidFill>
                <a:cs typeface="Times New Roman" panose="02020603050405020304" pitchFamily="18" charset="0"/>
              </a:rPr>
              <a:t>houses --- small, crowded</a:t>
            </a:r>
            <a:endParaRPr lang="zh-CN" altLang="en-US" sz="3200" dirty="0">
              <a:solidFill>
                <a:srgbClr val="0000FF"/>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8"/>
                                        </p:tgtEl>
                                        <p:attrNameLst>
                                          <p:attrName>style.visibility</p:attrName>
                                        </p:attrNameLst>
                                      </p:cBhvr>
                                      <p:to>
                                        <p:strVal val="visible"/>
                                      </p:to>
                                    </p:set>
                                    <p:anim calcmode="lin" valueType="num">
                                      <p:cBhvr additive="base">
                                        <p:cTn id="7" dur="500" fill="hold"/>
                                        <p:tgtEl>
                                          <p:spTgt spid="34828"/>
                                        </p:tgtEl>
                                        <p:attrNameLst>
                                          <p:attrName>ppt_x</p:attrName>
                                        </p:attrNameLst>
                                      </p:cBhvr>
                                      <p:tavLst>
                                        <p:tav tm="0">
                                          <p:val>
                                            <p:strVal val="#ppt_x"/>
                                          </p:val>
                                        </p:tav>
                                        <p:tav tm="100000">
                                          <p:val>
                                            <p:strVal val="#ppt_x"/>
                                          </p:val>
                                        </p:tav>
                                      </p:tavLst>
                                    </p:anim>
                                    <p:anim calcmode="lin" valueType="num">
                                      <p:cBhvr additive="base">
                                        <p:cTn id="8" dur="500" fill="hold"/>
                                        <p:tgtEl>
                                          <p:spTgt spid="348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22"/>
                                        </p:tgtEl>
                                        <p:attrNameLst>
                                          <p:attrName>style.visibility</p:attrName>
                                        </p:attrNameLst>
                                      </p:cBhvr>
                                      <p:to>
                                        <p:strVal val="visible"/>
                                      </p:to>
                                    </p:set>
                                    <p:anim calcmode="lin" valueType="num">
                                      <p:cBhvr additive="base">
                                        <p:cTn id="13" dur="500" fill="hold"/>
                                        <p:tgtEl>
                                          <p:spTgt spid="34822"/>
                                        </p:tgtEl>
                                        <p:attrNameLst>
                                          <p:attrName>ppt_x</p:attrName>
                                        </p:attrNameLst>
                                      </p:cBhvr>
                                      <p:tavLst>
                                        <p:tav tm="0">
                                          <p:val>
                                            <p:strVal val="#ppt_x"/>
                                          </p:val>
                                        </p:tav>
                                        <p:tav tm="100000">
                                          <p:val>
                                            <p:strVal val="#ppt_x"/>
                                          </p:val>
                                        </p:tav>
                                      </p:tavLst>
                                    </p:anim>
                                    <p:anim calcmode="lin" valueType="num">
                                      <p:cBhvr additive="base">
                                        <p:cTn id="14" dur="500" fill="hold"/>
                                        <p:tgtEl>
                                          <p:spTgt spid="348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830"/>
                                        </p:tgtEl>
                                        <p:attrNameLst>
                                          <p:attrName>style.visibility</p:attrName>
                                        </p:attrNameLst>
                                      </p:cBhvr>
                                      <p:to>
                                        <p:strVal val="visible"/>
                                      </p:to>
                                    </p:set>
                                    <p:anim calcmode="lin" valueType="num">
                                      <p:cBhvr additive="base">
                                        <p:cTn id="19" dur="500" fill="hold"/>
                                        <p:tgtEl>
                                          <p:spTgt spid="34830"/>
                                        </p:tgtEl>
                                        <p:attrNameLst>
                                          <p:attrName>ppt_x</p:attrName>
                                        </p:attrNameLst>
                                      </p:cBhvr>
                                      <p:tavLst>
                                        <p:tav tm="0">
                                          <p:val>
                                            <p:strVal val="#ppt_x"/>
                                          </p:val>
                                        </p:tav>
                                        <p:tav tm="100000">
                                          <p:val>
                                            <p:strVal val="#ppt_x"/>
                                          </p:val>
                                        </p:tav>
                                      </p:tavLst>
                                    </p:anim>
                                    <p:anim calcmode="lin" valueType="num">
                                      <p:cBhvr additive="base">
                                        <p:cTn id="20" dur="500" fill="hold"/>
                                        <p:tgtEl>
                                          <p:spTgt spid="348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32"/>
                                        </p:tgtEl>
                                        <p:attrNameLst>
                                          <p:attrName>style.visibility</p:attrName>
                                        </p:attrNameLst>
                                      </p:cBhvr>
                                      <p:to>
                                        <p:strVal val="visible"/>
                                      </p:to>
                                    </p:set>
                                    <p:anim calcmode="lin" valueType="num">
                                      <p:cBhvr additive="base">
                                        <p:cTn id="25" dur="500" fill="hold"/>
                                        <p:tgtEl>
                                          <p:spTgt spid="34832"/>
                                        </p:tgtEl>
                                        <p:attrNameLst>
                                          <p:attrName>ppt_x</p:attrName>
                                        </p:attrNameLst>
                                      </p:cBhvr>
                                      <p:tavLst>
                                        <p:tav tm="0">
                                          <p:val>
                                            <p:strVal val="#ppt_x"/>
                                          </p:val>
                                        </p:tav>
                                        <p:tav tm="100000">
                                          <p:val>
                                            <p:strVal val="#ppt_x"/>
                                          </p:val>
                                        </p:tav>
                                      </p:tavLst>
                                    </p:anim>
                                    <p:anim calcmode="lin" valueType="num">
                                      <p:cBhvr additive="base">
                                        <p:cTn id="26" dur="500" fill="hold"/>
                                        <p:tgtEl>
                                          <p:spTgt spid="348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3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9702" name="Text Box 6"/>
          <p:cNvSpPr txBox="1">
            <a:spLocks noChangeArrowheads="1"/>
          </p:cNvSpPr>
          <p:nvPr/>
        </p:nvSpPr>
        <p:spPr bwMode="auto">
          <a:xfrm>
            <a:off x="228600" y="1323975"/>
            <a:ext cx="8915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r>
              <a:rPr lang="zh-CN" altLang="en-US" dirty="0"/>
              <a:t>请根据下表所列的内容要点以</a:t>
            </a:r>
            <a:r>
              <a:rPr lang="en-US" altLang="zh-CN" dirty="0">
                <a:solidFill>
                  <a:srgbClr val="FF3399"/>
                </a:solidFill>
              </a:rPr>
              <a:t>Changes in my hometown</a:t>
            </a:r>
            <a:r>
              <a:rPr lang="zh-CN" altLang="en-US" dirty="0"/>
              <a:t>为题目</a:t>
            </a:r>
            <a:r>
              <a:rPr lang="en-US" altLang="zh-CN" dirty="0"/>
              <a:t>, </a:t>
            </a:r>
            <a:r>
              <a:rPr lang="zh-CN" altLang="en-US" dirty="0"/>
              <a:t>用英语写一篇短文。</a:t>
            </a:r>
          </a:p>
        </p:txBody>
      </p:sp>
      <p:graphicFrame>
        <p:nvGraphicFramePr>
          <p:cNvPr id="29746" name="Group 50"/>
          <p:cNvGraphicFramePr>
            <a:graphicFrameLocks noGrp="1"/>
          </p:cNvGraphicFramePr>
          <p:nvPr/>
        </p:nvGraphicFramePr>
        <p:xfrm>
          <a:off x="381000" y="2667000"/>
          <a:ext cx="8534400" cy="3502146"/>
        </p:xfrm>
        <a:graphic>
          <a:graphicData uri="http://schemas.openxmlformats.org/drawingml/2006/table">
            <a:tbl>
              <a:tblPr/>
              <a:tblGrid>
                <a:gridCol w="703263">
                  <a:extLst>
                    <a:ext uri="{9D8B030D-6E8A-4147-A177-3AD203B41FA5}">
                      <a16:colId xmlns:a16="http://schemas.microsoft.com/office/drawing/2014/main" val="20000"/>
                    </a:ext>
                  </a:extLst>
                </a:gridCol>
                <a:gridCol w="7831137">
                  <a:extLst>
                    <a:ext uri="{9D8B030D-6E8A-4147-A177-3AD203B41FA5}">
                      <a16:colId xmlns:a16="http://schemas.microsoft.com/office/drawing/2014/main" val="20001"/>
                    </a:ext>
                  </a:extLst>
                </a:gridCol>
              </a:tblGrid>
              <a:tr h="17526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过去</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1.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生活贫困，房屋破旧；</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2.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污染严重，垃圾遍地；</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3.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交通不便，游客稀少。</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494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现在</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1.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住房宽敞、明亮</a:t>
                      </a: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许多人有私家车</a:t>
                      </a: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2.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山更绿</a:t>
                      </a: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水更清，天更蓝；</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3. </a:t>
                      </a:r>
                      <a:r>
                        <a:rPr kumimoji="0" lang="zh-CN" altLang="en-US"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每年有成千上万来自世界各地的游客。</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0910" name="Text Box 47"/>
          <p:cNvSpPr txBox="1">
            <a:spLocks noChangeArrowheads="1"/>
          </p:cNvSpPr>
          <p:nvPr/>
        </p:nvSpPr>
        <p:spPr bwMode="auto">
          <a:xfrm>
            <a:off x="2743200" y="381000"/>
            <a:ext cx="3124200" cy="70167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sz="4000" dirty="0">
                <a:solidFill>
                  <a:schemeClr val="bg1"/>
                </a:solidFill>
              </a:rPr>
              <a:t>Homework</a:t>
            </a:r>
            <a:endParaRPr lang="en-US" altLang="zh-CN" sz="4000" b="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randombar(horizontal)">
                                      <p:cBhvr>
                                        <p:cTn id="7" dur="500"/>
                                        <p:tgtEl>
                                          <p:spTgt spid="2970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29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304800" y="427038"/>
            <a:ext cx="8610600" cy="6126162"/>
          </a:xfrm>
        </p:spPr>
        <p:txBody>
          <a:bodyPr/>
          <a:lstStyle/>
          <a:p>
            <a:pPr marL="468630" indent="-468630" eaLnBrk="1" hangingPunct="1">
              <a:buFontTx/>
              <a:buNone/>
            </a:pPr>
            <a:r>
              <a:rPr lang="zh-CN" altLang="en-US" sz="3600" b="1" dirty="0" smtClean="0">
                <a:latin typeface="Times New Roman" panose="02020603050405020304" pitchFamily="18" charset="0"/>
              </a:rPr>
              <a:t>提示词</a:t>
            </a:r>
            <a:r>
              <a:rPr lang="en-US" altLang="zh-CN" sz="3600" b="1" dirty="0" smtClean="0">
                <a:latin typeface="Times New Roman" panose="02020603050405020304" pitchFamily="18" charset="0"/>
              </a:rPr>
              <a:t>: convenient   </a:t>
            </a:r>
            <a:r>
              <a:rPr lang="zh-CN" altLang="en-US" sz="3600" b="1" dirty="0" smtClean="0">
                <a:latin typeface="Times New Roman" panose="02020603050405020304" pitchFamily="18" charset="0"/>
              </a:rPr>
              <a:t>便利的</a:t>
            </a:r>
          </a:p>
          <a:p>
            <a:pPr marL="468630" indent="-468630" eaLnBrk="1" hangingPunct="1">
              <a:buFontTx/>
              <a:buNone/>
            </a:pPr>
            <a:r>
              <a:rPr lang="zh-CN" altLang="en-US" sz="3600" b="1" dirty="0" smtClean="0">
                <a:latin typeface="Times New Roman" panose="02020603050405020304" pitchFamily="18" charset="0"/>
              </a:rPr>
              <a:t>要求</a:t>
            </a:r>
            <a:r>
              <a:rPr lang="en-US" altLang="zh-CN" sz="3600" b="1" dirty="0" smtClean="0">
                <a:latin typeface="Times New Roman" panose="02020603050405020304" pitchFamily="18" charset="0"/>
              </a:rPr>
              <a:t>: </a:t>
            </a:r>
          </a:p>
          <a:p>
            <a:pPr marL="468630" indent="-468630" eaLnBrk="1" hangingPunct="1">
              <a:buFontTx/>
              <a:buNone/>
            </a:pPr>
            <a:r>
              <a:rPr lang="en-US" altLang="zh-CN" sz="3600" b="1" dirty="0" smtClean="0">
                <a:latin typeface="Times New Roman" panose="02020603050405020304" pitchFamily="18" charset="0"/>
              </a:rPr>
              <a:t>1. </a:t>
            </a:r>
            <a:r>
              <a:rPr lang="zh-CN" altLang="en-US" sz="3600" b="1" dirty="0" smtClean="0">
                <a:latin typeface="Times New Roman" panose="02020603050405020304" pitchFamily="18" charset="0"/>
              </a:rPr>
              <a:t>短文须包括所有内容要点</a:t>
            </a:r>
            <a:r>
              <a:rPr lang="en-US" altLang="zh-CN" sz="3600" b="1" dirty="0" smtClean="0">
                <a:latin typeface="Times New Roman" panose="02020603050405020304" pitchFamily="18" charset="0"/>
              </a:rPr>
              <a:t>, </a:t>
            </a:r>
            <a:r>
              <a:rPr lang="zh-CN" altLang="en-US" sz="3600" b="1" dirty="0" smtClean="0">
                <a:latin typeface="Times New Roman" panose="02020603050405020304" pitchFamily="18" charset="0"/>
              </a:rPr>
              <a:t>可适当发挥</a:t>
            </a:r>
            <a:r>
              <a:rPr lang="en-US" altLang="zh-CN" sz="3600" b="1" dirty="0" smtClean="0">
                <a:latin typeface="Times New Roman" panose="02020603050405020304" pitchFamily="18" charset="0"/>
              </a:rPr>
              <a:t>, </a:t>
            </a:r>
            <a:r>
              <a:rPr lang="zh-CN" altLang="en-US" sz="3600" b="1" dirty="0" smtClean="0">
                <a:latin typeface="Times New Roman" panose="02020603050405020304" pitchFamily="18" charset="0"/>
              </a:rPr>
              <a:t>使短文连贯、通顺；</a:t>
            </a:r>
          </a:p>
          <a:p>
            <a:pPr marL="468630" indent="-468630" eaLnBrk="1" hangingPunct="1">
              <a:buFontTx/>
              <a:buNone/>
            </a:pPr>
            <a:r>
              <a:rPr lang="en-US" altLang="zh-CN" sz="3600" b="1" dirty="0" smtClean="0">
                <a:latin typeface="Times New Roman" panose="02020603050405020304" pitchFamily="18" charset="0"/>
              </a:rPr>
              <a:t>2. 80</a:t>
            </a:r>
            <a:r>
              <a:rPr lang="zh-CN" altLang="en-US" sz="3600" b="1" dirty="0" smtClean="0">
                <a:latin typeface="Times New Roman" panose="02020603050405020304" pitchFamily="18" charset="0"/>
              </a:rPr>
              <a:t>词左右，开头已给出</a:t>
            </a:r>
            <a:r>
              <a:rPr lang="en-US" altLang="zh-CN" sz="3600" b="1" dirty="0" smtClean="0">
                <a:latin typeface="Times New Roman" panose="02020603050405020304" pitchFamily="18" charset="0"/>
              </a:rPr>
              <a:t>, </a:t>
            </a:r>
            <a:r>
              <a:rPr lang="zh-CN" altLang="en-US" sz="3600" b="1" dirty="0" smtClean="0">
                <a:latin typeface="Times New Roman" panose="02020603050405020304" pitchFamily="18" charset="0"/>
              </a:rPr>
              <a:t>不计入总词数。</a:t>
            </a:r>
          </a:p>
          <a:p>
            <a:pPr marL="468630" indent="-468630" eaLnBrk="1" hangingPunct="1">
              <a:buFontTx/>
              <a:buNone/>
            </a:pPr>
            <a:r>
              <a:rPr lang="zh-CN" altLang="en-US" sz="3600" b="1" dirty="0" smtClean="0">
                <a:latin typeface="Times New Roman" panose="02020603050405020304" pitchFamily="18" charset="0"/>
              </a:rPr>
              <a:t>    </a:t>
            </a:r>
            <a:r>
              <a:rPr lang="en-US" altLang="zh-CN" sz="3600" b="1" dirty="0" smtClean="0">
                <a:latin typeface="Times New Roman" panose="02020603050405020304" pitchFamily="18" charset="0"/>
              </a:rPr>
              <a:t>Changes in my hometown </a:t>
            </a:r>
          </a:p>
          <a:p>
            <a:pPr marL="468630" indent="-468630" eaLnBrk="1" hangingPunct="1">
              <a:buFontTx/>
              <a:buNone/>
            </a:pPr>
            <a:r>
              <a:rPr lang="en-US" altLang="zh-CN" sz="3600" b="1" dirty="0" smtClean="0">
                <a:latin typeface="Times New Roman" panose="02020603050405020304" pitchFamily="18" charset="0"/>
              </a:rPr>
              <a:t>In the past, my hometown was very small. ____________________________________________________________________</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2227"/>
                                        </p:tgtEl>
                                        <p:attrNameLst>
                                          <p:attrName>style.visibility</p:attrName>
                                        </p:attrNameLst>
                                      </p:cBhvr>
                                      <p:to>
                                        <p:strVal val="visible"/>
                                      </p:to>
                                    </p:set>
                                    <p:animEffect transition="in" filter="wedge">
                                      <p:cBhvr>
                                        <p:cTn id="7" dur="500"/>
                                        <p:tgtEl>
                                          <p:spTgt spid="5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p:bldLst>
  </p:timing>
</p:sld>
</file>

<file path=ppt/slides/slide32.xml><?xml version="1.0" encoding="utf-8"?>
<p:sld xmlns:a="http://schemas.openxmlformats.org/drawingml/2006/main" xmlns:r="http://schemas.openxmlformats.org/officeDocument/2006/relationships" xmlns:p="http://schemas.openxmlformats.org/presentationml/2006/main" show="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381000" y="381000"/>
            <a:ext cx="8610600" cy="5943600"/>
          </a:xfrm>
          <a:solidFill>
            <a:schemeClr val="bg1">
              <a:alpha val="59999"/>
            </a:schemeClr>
          </a:solidFill>
        </p:spPr>
        <p:txBody>
          <a:bodyPr/>
          <a:lstStyle/>
          <a:p>
            <a:pPr marL="0" indent="0" eaLnBrk="1" hangingPunct="1">
              <a:lnSpc>
                <a:spcPct val="120000"/>
              </a:lnSpc>
              <a:spcBef>
                <a:spcPct val="0"/>
              </a:spcBef>
              <a:buFontTx/>
              <a:buNone/>
            </a:pPr>
            <a:r>
              <a:rPr lang="en-US" altLang="zh-CN" sz="3600" b="1" smtClean="0">
                <a:solidFill>
                  <a:srgbClr val="0000FF"/>
                </a:solidFill>
                <a:latin typeface="Times New Roman" panose="02020603050405020304" pitchFamily="18" charset="0"/>
              </a:rPr>
              <a:t>One possible version:</a:t>
            </a:r>
            <a:r>
              <a:rPr lang="en-US" altLang="zh-CN" sz="3600" b="1" smtClean="0">
                <a:latin typeface="Times New Roman" panose="02020603050405020304" pitchFamily="18" charset="0"/>
              </a:rPr>
              <a:t> </a:t>
            </a:r>
          </a:p>
          <a:p>
            <a:pPr marL="0" indent="0" algn="ctr" eaLnBrk="1" hangingPunct="1">
              <a:lnSpc>
                <a:spcPct val="120000"/>
              </a:lnSpc>
              <a:spcBef>
                <a:spcPct val="0"/>
              </a:spcBef>
              <a:buFontTx/>
              <a:buNone/>
            </a:pPr>
            <a:r>
              <a:rPr lang="en-US" altLang="zh-CN" sz="3600" b="1" smtClean="0">
                <a:latin typeface="Times New Roman" panose="02020603050405020304" pitchFamily="18" charset="0"/>
              </a:rPr>
              <a:t>Changes in my hometown</a:t>
            </a:r>
          </a:p>
          <a:p>
            <a:pPr marL="0" indent="0" eaLnBrk="1" hangingPunct="1">
              <a:lnSpc>
                <a:spcPct val="120000"/>
              </a:lnSpc>
              <a:spcBef>
                <a:spcPct val="0"/>
              </a:spcBef>
              <a:buFontTx/>
              <a:buNone/>
            </a:pPr>
            <a:r>
              <a:rPr lang="en-US" altLang="zh-CN" sz="3600" b="1" smtClean="0">
                <a:latin typeface="Times New Roman" panose="02020603050405020304" pitchFamily="18" charset="0"/>
              </a:rPr>
              <a:t>     </a:t>
            </a:r>
            <a:r>
              <a:rPr lang="en-US" altLang="zh-CN" sz="3600" b="1" smtClean="0">
                <a:solidFill>
                  <a:srgbClr val="FF0000"/>
                </a:solidFill>
                <a:latin typeface="Times New Roman" panose="02020603050405020304" pitchFamily="18" charset="0"/>
              </a:rPr>
              <a:t>In the past,</a:t>
            </a:r>
            <a:r>
              <a:rPr lang="en-US" altLang="zh-CN" sz="3600" b="1" smtClean="0">
                <a:latin typeface="Times New Roman" panose="02020603050405020304" pitchFamily="18" charset="0"/>
              </a:rPr>
              <a:t> my hometown was very small. People </a:t>
            </a:r>
            <a:r>
              <a:rPr lang="en-US" altLang="zh-CN" sz="3600" b="1" smtClean="0">
                <a:solidFill>
                  <a:srgbClr val="3366FF"/>
                </a:solidFill>
                <a:latin typeface="Times New Roman" panose="02020603050405020304" pitchFamily="18" charset="0"/>
              </a:rPr>
              <a:t>lived a poor life</a:t>
            </a:r>
            <a:r>
              <a:rPr lang="en-US" altLang="zh-CN" sz="3600" b="1" smtClean="0">
                <a:latin typeface="Times New Roman" panose="02020603050405020304" pitchFamily="18" charset="0"/>
              </a:rPr>
              <a:t>. The houses were old and small. The pollution was very serious, and there was rubbish everywhere. Travelling around the town wasn’t convenient, so few visitors came here.</a:t>
            </a:r>
          </a:p>
          <a:p>
            <a:pPr marL="0" indent="0" eaLnBrk="1" hangingPunct="1">
              <a:lnSpc>
                <a:spcPct val="120000"/>
              </a:lnSpc>
              <a:spcBef>
                <a:spcPct val="0"/>
              </a:spcBef>
              <a:buFontTx/>
              <a:buNone/>
            </a:pPr>
            <a:r>
              <a:rPr lang="zh-CN" altLang="en-US" sz="3600" b="1" smtClean="0">
                <a:solidFill>
                  <a:srgbClr val="FF0066"/>
                </a:solidFill>
                <a:latin typeface="Times New Roman" panose="02020603050405020304" pitchFamily="18" charset="0"/>
              </a:rPr>
              <a:t>谈谈家乡过去的情况，用过去时态。</a:t>
            </a:r>
            <a:r>
              <a:rPr lang="zh-CN" altLang="en-US" sz="3600" b="1" smtClean="0">
                <a:latin typeface="Times New Roman" panose="02020603050405020304" pitchFamily="18" charset="0"/>
              </a:rPr>
              <a:t> </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circle(in)">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685800"/>
            <a:ext cx="8382000" cy="5715000"/>
          </a:xfrm>
          <a:solidFill>
            <a:schemeClr val="bg1">
              <a:alpha val="52940"/>
            </a:schemeClr>
          </a:solidFill>
        </p:spPr>
        <p:txBody>
          <a:bodyPr/>
          <a:lstStyle/>
          <a:p>
            <a:pPr marL="0" indent="0" eaLnBrk="1" hangingPunct="1">
              <a:spcBef>
                <a:spcPct val="0"/>
              </a:spcBef>
              <a:buFontTx/>
              <a:buNone/>
            </a:pPr>
            <a:r>
              <a:rPr lang="en-US" altLang="zh-CN" sz="3600" b="1" smtClean="0">
                <a:solidFill>
                  <a:srgbClr val="FF0000"/>
                </a:solidFill>
                <a:latin typeface="Times New Roman" panose="02020603050405020304" pitchFamily="18" charset="0"/>
              </a:rPr>
              <a:t>    Now</a:t>
            </a:r>
            <a:r>
              <a:rPr lang="en-US" altLang="zh-CN" sz="3600" b="1" smtClean="0">
                <a:latin typeface="Times New Roman" panose="02020603050405020304" pitchFamily="18" charset="0"/>
              </a:rPr>
              <a:t> </a:t>
            </a:r>
            <a:r>
              <a:rPr lang="en-US" altLang="zh-CN" sz="3600" b="1" smtClean="0">
                <a:solidFill>
                  <a:srgbClr val="008000"/>
                </a:solidFill>
                <a:latin typeface="Times New Roman" panose="02020603050405020304" pitchFamily="18" charset="0"/>
              </a:rPr>
              <a:t>great changes have taken place.</a:t>
            </a:r>
            <a:r>
              <a:rPr lang="en-US" altLang="zh-CN" sz="3600" b="1" smtClean="0">
                <a:latin typeface="Times New Roman" panose="02020603050405020304" pitchFamily="18" charset="0"/>
              </a:rPr>
              <a:t> People are </a:t>
            </a:r>
            <a:r>
              <a:rPr lang="en-US" altLang="zh-CN" sz="3600" b="1" smtClean="0">
                <a:solidFill>
                  <a:srgbClr val="3366FF"/>
                </a:solidFill>
                <a:latin typeface="Times New Roman" panose="02020603050405020304" pitchFamily="18" charset="0"/>
              </a:rPr>
              <a:t>living a better life</a:t>
            </a:r>
            <a:r>
              <a:rPr lang="en-US" altLang="zh-CN" sz="3600" b="1" smtClean="0">
                <a:latin typeface="Times New Roman" panose="02020603050405020304" pitchFamily="18" charset="0"/>
              </a:rPr>
              <a:t>. Their houses are large and bright. Many people have their own cars. The mountains are greener, the rivers are clearer and the sky is bluer. Every year, thousands of people from all over the world visit here.</a:t>
            </a:r>
          </a:p>
          <a:p>
            <a:pPr marL="0" indent="0" eaLnBrk="1" hangingPunct="1">
              <a:spcBef>
                <a:spcPct val="0"/>
              </a:spcBef>
              <a:buFontTx/>
              <a:buNone/>
            </a:pPr>
            <a:r>
              <a:rPr lang="en-US" altLang="zh-CN" sz="3600" b="1" smtClean="0">
                <a:latin typeface="Times New Roman" panose="02020603050405020304" pitchFamily="18" charset="0"/>
              </a:rPr>
              <a:t>    I’m sure my hometown will become better and better.</a:t>
            </a:r>
          </a:p>
          <a:p>
            <a:pPr marL="0" indent="0" eaLnBrk="1" hangingPunct="1">
              <a:spcBef>
                <a:spcPct val="0"/>
              </a:spcBef>
              <a:buFontTx/>
              <a:buNone/>
            </a:pPr>
            <a:r>
              <a:rPr lang="zh-CN" altLang="en-US" sz="3600" b="1" smtClean="0">
                <a:solidFill>
                  <a:srgbClr val="FF0066"/>
                </a:solidFill>
                <a:latin typeface="Times New Roman" panose="02020603050405020304" pitchFamily="18" charset="0"/>
              </a:rPr>
              <a:t>谈谈家乡现在的情况，用现在时态。</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4275"/>
                                        </p:tgtEl>
                                        <p:attrNameLst>
                                          <p:attrName>style.visibility</p:attrName>
                                        </p:attrNameLst>
                                      </p:cBhvr>
                                      <p:to>
                                        <p:strVal val="visible"/>
                                      </p:to>
                                    </p:set>
                                    <p:animEffect transition="in" filter="circle(in)">
                                      <p:cBhvr>
                                        <p:cTn id="7"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8" descr="Img214110084"/>
          <p:cNvSpPr>
            <a:spLocks noChangeAspect="1" noChangeArrowheads="1"/>
          </p:cNvSpPr>
          <p:nvPr/>
        </p:nvSpPr>
        <p:spPr bwMode="auto">
          <a:xfrm>
            <a:off x="2190750" y="1866900"/>
            <a:ext cx="47625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5851" name="Text Box 11"/>
          <p:cNvSpPr txBox="1">
            <a:spLocks noChangeArrowheads="1"/>
          </p:cNvSpPr>
          <p:nvPr/>
        </p:nvSpPr>
        <p:spPr bwMode="auto">
          <a:xfrm>
            <a:off x="714375" y="4643438"/>
            <a:ext cx="3851275" cy="57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dirty="0">
                <a:solidFill>
                  <a:srgbClr val="0000FF"/>
                </a:solidFill>
                <a:cs typeface="Times New Roman" panose="02020603050405020304" pitchFamily="18" charset="0"/>
              </a:rPr>
              <a:t>ring roads --- wide</a:t>
            </a:r>
          </a:p>
        </p:txBody>
      </p:sp>
      <p:pic>
        <p:nvPicPr>
          <p:cNvPr id="35859" name="Picture 19" descr="1"/>
          <p:cNvPicPr>
            <a:picLocks noChangeAspect="1" noChangeArrowheads="1"/>
          </p:cNvPicPr>
          <p:nvPr/>
        </p:nvPicPr>
        <p:blipFill>
          <a:blip r:embed="rId2"/>
          <a:srcRect/>
          <a:stretch>
            <a:fillRect/>
          </a:stretch>
        </p:blipFill>
        <p:spPr bwMode="auto">
          <a:xfrm>
            <a:off x="642938" y="1428750"/>
            <a:ext cx="3960812"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2" name="Picture 22" descr="北京夜景"/>
          <p:cNvPicPr>
            <a:picLocks noChangeAspect="1" noChangeArrowheads="1"/>
          </p:cNvPicPr>
          <p:nvPr/>
        </p:nvPicPr>
        <p:blipFill>
          <a:blip r:embed="rId3" cstate="email"/>
          <a:srcRect/>
          <a:stretch>
            <a:fillRect/>
          </a:stretch>
        </p:blipFill>
        <p:spPr bwMode="auto">
          <a:xfrm>
            <a:off x="4786313" y="1571625"/>
            <a:ext cx="3960812" cy="300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8" name="Text Box 23"/>
          <p:cNvSpPr txBox="1">
            <a:spLocks noChangeArrowheads="1"/>
          </p:cNvSpPr>
          <p:nvPr/>
        </p:nvSpPr>
        <p:spPr bwMode="auto">
          <a:xfrm>
            <a:off x="5919788" y="5392738"/>
            <a:ext cx="22526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endParaRPr lang="zh-CN" altLang="en-US"/>
          </a:p>
        </p:txBody>
      </p:sp>
      <p:sp>
        <p:nvSpPr>
          <p:cNvPr id="35864" name="Rectangle 24"/>
          <p:cNvSpPr>
            <a:spLocks noChangeArrowheads="1"/>
          </p:cNvSpPr>
          <p:nvPr/>
        </p:nvSpPr>
        <p:spPr bwMode="auto">
          <a:xfrm>
            <a:off x="4572000" y="4857750"/>
            <a:ext cx="4283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3200" dirty="0">
                <a:solidFill>
                  <a:srgbClr val="0000FF"/>
                </a:solidFill>
                <a:cs typeface="Times New Roman" panose="02020603050405020304" pitchFamily="18" charset="0"/>
              </a:rPr>
              <a:t>buildings --- tall, bright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59"/>
                                        </p:tgtEl>
                                        <p:attrNameLst>
                                          <p:attrName>style.visibility</p:attrName>
                                        </p:attrNameLst>
                                      </p:cBhvr>
                                      <p:to>
                                        <p:strVal val="visible"/>
                                      </p:to>
                                    </p:set>
                                    <p:anim calcmode="lin" valueType="num">
                                      <p:cBhvr additive="base">
                                        <p:cTn id="7" dur="500" fill="hold"/>
                                        <p:tgtEl>
                                          <p:spTgt spid="35859"/>
                                        </p:tgtEl>
                                        <p:attrNameLst>
                                          <p:attrName>ppt_x</p:attrName>
                                        </p:attrNameLst>
                                      </p:cBhvr>
                                      <p:tavLst>
                                        <p:tav tm="0">
                                          <p:val>
                                            <p:strVal val="#ppt_x"/>
                                          </p:val>
                                        </p:tav>
                                        <p:tav tm="100000">
                                          <p:val>
                                            <p:strVal val="#ppt_x"/>
                                          </p:val>
                                        </p:tav>
                                      </p:tavLst>
                                    </p:anim>
                                    <p:anim calcmode="lin" valueType="num">
                                      <p:cBhvr additive="base">
                                        <p:cTn id="8" dur="500" fill="hold"/>
                                        <p:tgtEl>
                                          <p:spTgt spid="35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51"/>
                                        </p:tgtEl>
                                        <p:attrNameLst>
                                          <p:attrName>style.visibility</p:attrName>
                                        </p:attrNameLst>
                                      </p:cBhvr>
                                      <p:to>
                                        <p:strVal val="visible"/>
                                      </p:to>
                                    </p:set>
                                    <p:anim calcmode="lin" valueType="num">
                                      <p:cBhvr additive="base">
                                        <p:cTn id="13" dur="500" fill="hold"/>
                                        <p:tgtEl>
                                          <p:spTgt spid="35851"/>
                                        </p:tgtEl>
                                        <p:attrNameLst>
                                          <p:attrName>ppt_x</p:attrName>
                                        </p:attrNameLst>
                                      </p:cBhvr>
                                      <p:tavLst>
                                        <p:tav tm="0">
                                          <p:val>
                                            <p:strVal val="#ppt_x"/>
                                          </p:val>
                                        </p:tav>
                                        <p:tav tm="100000">
                                          <p:val>
                                            <p:strVal val="#ppt_x"/>
                                          </p:val>
                                        </p:tav>
                                      </p:tavLst>
                                    </p:anim>
                                    <p:anim calcmode="lin" valueType="num">
                                      <p:cBhvr additive="base">
                                        <p:cTn id="14" dur="500" fill="hold"/>
                                        <p:tgtEl>
                                          <p:spTgt spid="358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862"/>
                                        </p:tgtEl>
                                        <p:attrNameLst>
                                          <p:attrName>style.visibility</p:attrName>
                                        </p:attrNameLst>
                                      </p:cBhvr>
                                      <p:to>
                                        <p:strVal val="visible"/>
                                      </p:to>
                                    </p:set>
                                    <p:anim calcmode="lin" valueType="num">
                                      <p:cBhvr additive="base">
                                        <p:cTn id="19" dur="500" fill="hold"/>
                                        <p:tgtEl>
                                          <p:spTgt spid="35862"/>
                                        </p:tgtEl>
                                        <p:attrNameLst>
                                          <p:attrName>ppt_x</p:attrName>
                                        </p:attrNameLst>
                                      </p:cBhvr>
                                      <p:tavLst>
                                        <p:tav tm="0">
                                          <p:val>
                                            <p:strVal val="#ppt_x"/>
                                          </p:val>
                                        </p:tav>
                                        <p:tav tm="100000">
                                          <p:val>
                                            <p:strVal val="#ppt_x"/>
                                          </p:val>
                                        </p:tav>
                                      </p:tavLst>
                                    </p:anim>
                                    <p:anim calcmode="lin" valueType="num">
                                      <p:cBhvr additive="base">
                                        <p:cTn id="20" dur="500" fill="hold"/>
                                        <p:tgtEl>
                                          <p:spTgt spid="3586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64"/>
                                        </p:tgtEl>
                                        <p:attrNameLst>
                                          <p:attrName>style.visibility</p:attrName>
                                        </p:attrNameLst>
                                      </p:cBhvr>
                                      <p:to>
                                        <p:strVal val="visible"/>
                                      </p:to>
                                    </p:set>
                                    <p:anim calcmode="lin" valueType="num">
                                      <p:cBhvr additive="base">
                                        <p:cTn id="25" dur="500" fill="hold"/>
                                        <p:tgtEl>
                                          <p:spTgt spid="35864"/>
                                        </p:tgtEl>
                                        <p:attrNameLst>
                                          <p:attrName>ppt_x</p:attrName>
                                        </p:attrNameLst>
                                      </p:cBhvr>
                                      <p:tavLst>
                                        <p:tav tm="0">
                                          <p:val>
                                            <p:strVal val="#ppt_x"/>
                                          </p:val>
                                        </p:tav>
                                        <p:tav tm="100000">
                                          <p:val>
                                            <p:strVal val="#ppt_x"/>
                                          </p:val>
                                        </p:tav>
                                      </p:tavLst>
                                    </p:anim>
                                    <p:anim calcmode="lin" valueType="num">
                                      <p:cBhvr additive="base">
                                        <p:cTn id="26" dur="500" fill="hold"/>
                                        <p:tgtEl>
                                          <p:spTgt spid="358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animBg="1"/>
      <p:bldP spid="358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Text Box 6"/>
          <p:cNvSpPr txBox="1">
            <a:spLocks noChangeArrowheads="1"/>
          </p:cNvSpPr>
          <p:nvPr/>
        </p:nvSpPr>
        <p:spPr bwMode="auto">
          <a:xfrm>
            <a:off x="1692275" y="5445125"/>
            <a:ext cx="561657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dirty="0">
                <a:solidFill>
                  <a:srgbClr val="0000FF"/>
                </a:solidFill>
                <a:cs typeface="Times New Roman" panose="02020603050405020304" pitchFamily="18" charset="0"/>
              </a:rPr>
              <a:t>living conditions --- hard</a:t>
            </a:r>
          </a:p>
        </p:txBody>
      </p:sp>
      <p:pic>
        <p:nvPicPr>
          <p:cNvPr id="55299" name="Picture 11" descr="农民居住环境的变迁--新房老房对比"/>
          <p:cNvPicPr>
            <a:picLocks noChangeAspect="1" noChangeArrowheads="1"/>
          </p:cNvPicPr>
          <p:nvPr/>
        </p:nvPicPr>
        <p:blipFill>
          <a:blip r:embed="rId2" cstate="email"/>
          <a:srcRect/>
          <a:stretch>
            <a:fillRect/>
          </a:stretch>
        </p:blipFill>
        <p:spPr bwMode="auto">
          <a:xfrm>
            <a:off x="1258888" y="1341438"/>
            <a:ext cx="633571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 calcmode="lin" valueType="num">
                                      <p:cBhvr additive="base">
                                        <p:cTn id="7" dur="500" fill="hold"/>
                                        <p:tgtEl>
                                          <p:spTgt spid="36870"/>
                                        </p:tgtEl>
                                        <p:attrNameLst>
                                          <p:attrName>ppt_x</p:attrName>
                                        </p:attrNameLst>
                                      </p:cBhvr>
                                      <p:tavLst>
                                        <p:tav tm="0">
                                          <p:val>
                                            <p:strVal val="#ppt_x"/>
                                          </p:val>
                                        </p:tav>
                                        <p:tav tm="100000">
                                          <p:val>
                                            <p:strVal val="#ppt_x"/>
                                          </p:val>
                                        </p:tav>
                                      </p:tavLst>
                                    </p:anim>
                                    <p:anim calcmode="lin" valueType="num">
                                      <p:cBhvr additive="base">
                                        <p:cTn id="8" dur="500" fill="hold"/>
                                        <p:tgtEl>
                                          <p:spTgt spid="368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ext Box 7"/>
          <p:cNvSpPr txBox="1">
            <a:spLocks noChangeArrowheads="1"/>
          </p:cNvSpPr>
          <p:nvPr/>
        </p:nvSpPr>
        <p:spPr bwMode="auto">
          <a:xfrm>
            <a:off x="971550" y="5373688"/>
            <a:ext cx="727392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dirty="0">
                <a:solidFill>
                  <a:srgbClr val="0000FF"/>
                </a:solidFill>
                <a:cs typeface="Times New Roman" panose="02020603050405020304" pitchFamily="18" charset="0"/>
              </a:rPr>
              <a:t>living conditions --- comfortable</a:t>
            </a:r>
          </a:p>
        </p:txBody>
      </p:sp>
      <p:pic>
        <p:nvPicPr>
          <p:cNvPr id="56323" name="Picture 12" descr="青海凌云装饰为您打造一个温馨浪漫的居住环境-47896923"/>
          <p:cNvPicPr>
            <a:picLocks noChangeAspect="1" noChangeArrowheads="1"/>
          </p:cNvPicPr>
          <p:nvPr/>
        </p:nvPicPr>
        <p:blipFill>
          <a:blip r:embed="rId3" cstate="email"/>
          <a:srcRect b="13170"/>
          <a:stretch>
            <a:fillRect/>
          </a:stretch>
        </p:blipFill>
        <p:spPr bwMode="auto">
          <a:xfrm>
            <a:off x="1357313" y="1500188"/>
            <a:ext cx="6624637" cy="364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additive="base">
                                        <p:cTn id="7" dur="500" fill="hold"/>
                                        <p:tgtEl>
                                          <p:spTgt spid="37895"/>
                                        </p:tgtEl>
                                        <p:attrNameLst>
                                          <p:attrName>ppt_x</p:attrName>
                                        </p:attrNameLst>
                                      </p:cBhvr>
                                      <p:tavLst>
                                        <p:tav tm="0">
                                          <p:val>
                                            <p:strVal val="#ppt_x"/>
                                          </p:val>
                                        </p:tav>
                                        <p:tav tm="100000">
                                          <p:val>
                                            <p:strVal val="#ppt_x"/>
                                          </p:val>
                                        </p:tav>
                                      </p:tavLst>
                                    </p:anim>
                                    <p:anim calcmode="lin" valueType="num">
                                      <p:cBhvr additive="base">
                                        <p:cTn id="8" dur="500" fill="hold"/>
                                        <p:tgtEl>
                                          <p:spTgt spid="378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5" name="Text Box 13"/>
          <p:cNvSpPr txBox="1">
            <a:spLocks noChangeArrowheads="1"/>
          </p:cNvSpPr>
          <p:nvPr/>
        </p:nvSpPr>
        <p:spPr bwMode="auto">
          <a:xfrm>
            <a:off x="900113" y="5805488"/>
            <a:ext cx="7704137"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dirty="0">
                <a:solidFill>
                  <a:srgbClr val="0000FF"/>
                </a:solidFill>
                <a:cs typeface="Times New Roman" panose="02020603050405020304" pitchFamily="18" charset="0"/>
              </a:rPr>
              <a:t>communications --- simple, slow</a:t>
            </a:r>
          </a:p>
        </p:txBody>
      </p:sp>
      <p:sp>
        <p:nvSpPr>
          <p:cNvPr id="57347" name="Rectangle 16"/>
          <p:cNvSpPr>
            <a:spLocks noChangeArrowheads="1"/>
          </p:cNvSpPr>
          <p:nvPr/>
        </p:nvSpPr>
        <p:spPr bwMode="auto">
          <a:xfrm>
            <a:off x="2286000" y="0"/>
            <a:ext cx="54721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altLang="zh-CN">
                <a:cs typeface="Times New Roman" panose="02020603050405020304" pitchFamily="18" charset="0"/>
              </a:rPr>
              <a:t>in the past</a:t>
            </a:r>
          </a:p>
        </p:txBody>
      </p:sp>
      <p:pic>
        <p:nvPicPr>
          <p:cNvPr id="57348" name="Picture 18" descr="92891248769057937"/>
          <p:cNvPicPr>
            <a:picLocks noChangeAspect="1" noChangeArrowheads="1"/>
          </p:cNvPicPr>
          <p:nvPr/>
        </p:nvPicPr>
        <p:blipFill>
          <a:blip r:embed="rId2"/>
          <a:srcRect/>
          <a:stretch>
            <a:fillRect/>
          </a:stretch>
        </p:blipFill>
        <p:spPr bwMode="auto">
          <a:xfrm>
            <a:off x="323850" y="1125538"/>
            <a:ext cx="35290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22" descr="1005011109681d2e6e1f135815"/>
          <p:cNvPicPr>
            <a:picLocks noChangeAspect="1" noChangeArrowheads="1"/>
          </p:cNvPicPr>
          <p:nvPr/>
        </p:nvPicPr>
        <p:blipFill>
          <a:blip r:embed="rId3" cstate="email"/>
          <a:srcRect/>
          <a:stretch>
            <a:fillRect/>
          </a:stretch>
        </p:blipFill>
        <p:spPr bwMode="auto">
          <a:xfrm>
            <a:off x="4932363" y="1125538"/>
            <a:ext cx="3960812"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24" descr="2010031709153769"/>
          <p:cNvPicPr>
            <a:picLocks noChangeAspect="1" noChangeArrowheads="1"/>
          </p:cNvPicPr>
          <p:nvPr/>
        </p:nvPicPr>
        <p:blipFill>
          <a:blip r:embed="rId4" cstate="email"/>
          <a:srcRect/>
          <a:stretch>
            <a:fillRect/>
          </a:stretch>
        </p:blipFill>
        <p:spPr bwMode="auto">
          <a:xfrm>
            <a:off x="2928938" y="3714750"/>
            <a:ext cx="2879725"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25"/>
                                        </p:tgtEl>
                                        <p:attrNameLst>
                                          <p:attrName>style.visibility</p:attrName>
                                        </p:attrNameLst>
                                      </p:cBhvr>
                                      <p:to>
                                        <p:strVal val="visible"/>
                                      </p:to>
                                    </p:set>
                                    <p:anim calcmode="lin" valueType="num">
                                      <p:cBhvr additive="base">
                                        <p:cTn id="7" dur="500" fill="hold"/>
                                        <p:tgtEl>
                                          <p:spTgt spid="38925"/>
                                        </p:tgtEl>
                                        <p:attrNameLst>
                                          <p:attrName>ppt_x</p:attrName>
                                        </p:attrNameLst>
                                      </p:cBhvr>
                                      <p:tavLst>
                                        <p:tav tm="0">
                                          <p:val>
                                            <p:strVal val="#ppt_x"/>
                                          </p:val>
                                        </p:tav>
                                        <p:tav tm="100000">
                                          <p:val>
                                            <p:strVal val="#ppt_x"/>
                                          </p:val>
                                        </p:tav>
                                      </p:tavLst>
                                    </p:anim>
                                    <p:anim calcmode="lin" valueType="num">
                                      <p:cBhvr additive="base">
                                        <p:cTn id="8" dur="500" fill="hold"/>
                                        <p:tgtEl>
                                          <p:spTgt spid="389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611188" y="333375"/>
            <a:ext cx="61928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altLang="zh-CN">
                <a:solidFill>
                  <a:srgbClr val="0033CC"/>
                </a:solidFill>
                <a:cs typeface="Times New Roman" panose="02020603050405020304" pitchFamily="18" charset="0"/>
              </a:rPr>
              <a:t>at present</a:t>
            </a:r>
          </a:p>
        </p:txBody>
      </p:sp>
      <p:sp>
        <p:nvSpPr>
          <p:cNvPr id="39947" name="Text Box 11"/>
          <p:cNvSpPr txBox="1">
            <a:spLocks noChangeArrowheads="1"/>
          </p:cNvSpPr>
          <p:nvPr/>
        </p:nvSpPr>
        <p:spPr bwMode="auto">
          <a:xfrm>
            <a:off x="1042988" y="5229225"/>
            <a:ext cx="74168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algn="ctr" eaLnBrk="1" hangingPunct="1"/>
            <a:r>
              <a:rPr lang="en-US" altLang="zh-CN" sz="3200">
                <a:solidFill>
                  <a:srgbClr val="0000FF"/>
                </a:solidFill>
                <a:cs typeface="Times New Roman" panose="02020603050405020304" pitchFamily="18" charset="0"/>
              </a:rPr>
              <a:t>communications --- various, quick, easy</a:t>
            </a:r>
          </a:p>
        </p:txBody>
      </p:sp>
      <p:pic>
        <p:nvPicPr>
          <p:cNvPr id="58372" name="Picture 17" descr="2457331_010817410697_2"/>
          <p:cNvPicPr>
            <a:picLocks noChangeAspect="1" noChangeArrowheads="1"/>
          </p:cNvPicPr>
          <p:nvPr/>
        </p:nvPicPr>
        <p:blipFill>
          <a:blip r:embed="rId2" cstate="email"/>
          <a:srcRect/>
          <a:stretch>
            <a:fillRect/>
          </a:stretch>
        </p:blipFill>
        <p:spPr bwMode="auto">
          <a:xfrm>
            <a:off x="5580063" y="1773238"/>
            <a:ext cx="252095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19" descr="20100928091845347"/>
          <p:cNvPicPr>
            <a:picLocks noChangeAspect="1" noChangeArrowheads="1"/>
          </p:cNvPicPr>
          <p:nvPr/>
        </p:nvPicPr>
        <p:blipFill>
          <a:blip r:embed="rId3"/>
          <a:srcRect/>
          <a:stretch>
            <a:fillRect/>
          </a:stretch>
        </p:blipFill>
        <p:spPr bwMode="auto">
          <a:xfrm>
            <a:off x="250825" y="1557338"/>
            <a:ext cx="47625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7"/>
                                        </p:tgtEl>
                                        <p:attrNameLst>
                                          <p:attrName>style.visibility</p:attrName>
                                        </p:attrNameLst>
                                      </p:cBhvr>
                                      <p:to>
                                        <p:strVal val="visible"/>
                                      </p:to>
                                    </p:set>
                                    <p:anim calcmode="lin" valueType="num">
                                      <p:cBhvr additive="base">
                                        <p:cTn id="7" dur="500" fill="hold"/>
                                        <p:tgtEl>
                                          <p:spTgt spid="39947"/>
                                        </p:tgtEl>
                                        <p:attrNameLst>
                                          <p:attrName>ppt_x</p:attrName>
                                        </p:attrNameLst>
                                      </p:cBhvr>
                                      <p:tavLst>
                                        <p:tav tm="0">
                                          <p:val>
                                            <p:strVal val="#ppt_x"/>
                                          </p:val>
                                        </p:tav>
                                        <p:tav tm="100000">
                                          <p:val>
                                            <p:strVal val="#ppt_x"/>
                                          </p:val>
                                        </p:tav>
                                      </p:tavLst>
                                    </p:anim>
                                    <p:anim calcmode="lin" valueType="num">
                                      <p:cBhvr additive="base">
                                        <p:cTn id="8" dur="500" fill="hold"/>
                                        <p:tgtEl>
                                          <p:spTgt spid="399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pic>
        <p:nvPicPr>
          <p:cNvPr id="59394" name="Picture 2" descr="pair%20readin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934200" y="533400"/>
            <a:ext cx="1447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Text Box 3"/>
          <p:cNvSpPr txBox="1">
            <a:spLocks noChangeArrowheads="1"/>
          </p:cNvSpPr>
          <p:nvPr/>
        </p:nvSpPr>
        <p:spPr bwMode="auto">
          <a:xfrm>
            <a:off x="685800" y="1828800"/>
            <a:ext cx="7548563" cy="363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marL="342900" indent="-342900" eaLnBrk="0" hangingPunct="0">
              <a:defRPr sz="3600" b="1">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b="1">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b="1">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b="1">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ea typeface="宋体" panose="02010600030101010101" pitchFamily="2" charset="-122"/>
              </a:defRPr>
            </a:lvl9pPr>
          </a:lstStyle>
          <a:p>
            <a:pPr eaLnBrk="1" hangingPunct="1">
              <a:lnSpc>
                <a:spcPct val="95000"/>
              </a:lnSpc>
              <a:buFontTx/>
              <a:buAutoNum type="arabicPeriod"/>
            </a:pPr>
            <a:r>
              <a:rPr lang="en-US" altLang="zh-CN" sz="3500" dirty="0"/>
              <a:t> To get information from the passage  </a:t>
            </a:r>
          </a:p>
          <a:p>
            <a:pPr eaLnBrk="1" hangingPunct="1">
              <a:lnSpc>
                <a:spcPct val="95000"/>
              </a:lnSpc>
            </a:pPr>
            <a:r>
              <a:rPr lang="en-US" altLang="zh-CN" sz="3500" dirty="0"/>
              <a:t>    about life now and then</a:t>
            </a:r>
          </a:p>
          <a:p>
            <a:pPr eaLnBrk="1" hangingPunct="1">
              <a:lnSpc>
                <a:spcPct val="95000"/>
              </a:lnSpc>
            </a:pPr>
            <a:r>
              <a:rPr lang="en-US" altLang="zh-CN" sz="3500" dirty="0"/>
              <a:t>2.To learn some key words and useful expressions</a:t>
            </a:r>
          </a:p>
          <a:p>
            <a:pPr eaLnBrk="1" hangingPunct="1">
              <a:lnSpc>
                <a:spcPct val="95000"/>
              </a:lnSpc>
            </a:pPr>
            <a:r>
              <a:rPr lang="en-US" altLang="zh-CN" sz="3500" dirty="0"/>
              <a:t>3. To learn to write a passage about the advantages and disadvantages of life today</a:t>
            </a:r>
            <a:endParaRPr lang="en-US" altLang="zh-CN" sz="3500" dirty="0">
              <a:solidFill>
                <a:srgbClr val="6600CC"/>
              </a:solidFill>
            </a:endParaRPr>
          </a:p>
        </p:txBody>
      </p:sp>
      <p:grpSp>
        <p:nvGrpSpPr>
          <p:cNvPr id="59396" name="Group 6"/>
          <p:cNvGrpSpPr/>
          <p:nvPr/>
        </p:nvGrpSpPr>
        <p:grpSpPr bwMode="auto">
          <a:xfrm>
            <a:off x="1120775" y="728663"/>
            <a:ext cx="4670425" cy="792162"/>
            <a:chOff x="0" y="0"/>
            <a:chExt cx="2449" cy="499"/>
          </a:xfrm>
        </p:grpSpPr>
        <p:sp>
          <p:nvSpPr>
            <p:cNvPr id="59399" name="AutoShape 7"/>
            <p:cNvSpPr/>
            <p:nvPr/>
          </p:nvSpPr>
          <p:spPr bwMode="auto">
            <a:xfrm>
              <a:off x="0" y="0"/>
              <a:ext cx="2449" cy="499"/>
            </a:xfrm>
            <a:prstGeom prst="roundRect">
              <a:avLst>
                <a:gd name="adj" fmla="val 16662"/>
              </a:avLst>
            </a:prstGeom>
            <a:solidFill>
              <a:srgbClr val="CCFFFF"/>
            </a:solidFill>
            <a:ln w="38100">
              <a:solidFill>
                <a:srgbClr val="99CCFF"/>
              </a:solidFill>
              <a:round/>
            </a:ln>
          </p:spPr>
          <p:txBody>
            <a:bodyPr lIns="0" tIns="0" rIns="0" bIns="0"/>
            <a:lstStyle/>
            <a:p>
              <a:pPr algn="ctr"/>
              <a:r>
                <a:rPr lang="en-US" altLang="zh-CN" dirty="0"/>
                <a:t>learning  objectives</a:t>
              </a:r>
            </a:p>
          </p:txBody>
        </p:sp>
        <p:sp>
          <p:nvSpPr>
            <p:cNvPr id="59400" name="Rectangle 8"/>
            <p:cNvSpPr/>
            <p:nvPr/>
          </p:nvSpPr>
          <p:spPr bwMode="auto">
            <a:xfrm>
              <a:off x="24" y="24"/>
              <a:ext cx="2400"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endParaRPr lang="zh-CN" altLang="en-US"/>
            </a:p>
          </p:txBody>
        </p:sp>
      </p:grpSp>
      <p:pic>
        <p:nvPicPr>
          <p:cNvPr id="59397" name="Picture 10" descr="200852091247877"/>
          <p:cNvPicPr>
            <a:picLocks noChangeAspect="1" noChangeArrowheads="1" noCrop="1"/>
          </p:cNvPicPr>
          <p:nvPr/>
        </p:nvPicPr>
        <p:blipFill>
          <a:blip r:embed="rId4"/>
          <a:srcRect/>
          <a:stretch>
            <a:fillRect/>
          </a:stretch>
        </p:blipFill>
        <p:spPr bwMode="auto">
          <a:xfrm>
            <a:off x="3505200" y="3505200"/>
            <a:ext cx="3587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8" name="Picture 11" descr="1F1124b1a_lit">
            <a:hlinkClick r:id="rId5" action="ppaction://hlinkfile"/>
          </p:cNvPr>
          <p:cNvPicPr>
            <a:picLocks noChangeAspect="1" noChangeArrowheads="1"/>
          </p:cNvPicPr>
          <p:nvPr/>
        </p:nvPicPr>
        <p:blipFill>
          <a:blip r:embed="rId6" cstate="email"/>
          <a:srcRect/>
          <a:stretch>
            <a:fillRect/>
          </a:stretch>
        </p:blipFill>
        <p:spPr bwMode="auto">
          <a:xfrm>
            <a:off x="3810000" y="3429000"/>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diamond(in)">
                                      <p:cBhvr>
                                        <p:cTn id="7" dur="500"/>
                                        <p:tgtEl>
                                          <p:spTgt spid="98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p:bldLst>
  </p:timing>
</p:sld>
</file>

<file path=ppt/theme/theme1.xml><?xml version="1.0" encoding="utf-8"?>
<a:theme xmlns:a="http://schemas.openxmlformats.org/drawingml/2006/main" name="WWW.2PPT.COM&#10;">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全屏显示(4:3)</PresentationFormat>
  <Paragraphs>260</Paragraphs>
  <Slides>33</Slides>
  <Notes>5</Notes>
  <HiddenSlides>2</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仿宋_GB2312</vt:lpstr>
      <vt:lpstr>华文细黑</vt:lpstr>
      <vt:lpstr>楷体_GB2312</vt:lpstr>
      <vt:lpstr>宋体</vt:lpstr>
      <vt:lpstr>微软雅黑</vt:lpstr>
      <vt:lpstr>Arial</vt:lpstr>
      <vt:lpstr>Arial Narrow</vt:lpstr>
      <vt:lpstr>Comic Sans MS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Phrases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2023-01-16T23:25:40Z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A2F1B0FB7295472C9A5919789E5CA1BD</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