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414" r:id="rId3"/>
    <p:sldId id="397" r:id="rId4"/>
    <p:sldId id="378" r:id="rId5"/>
    <p:sldId id="402" r:id="rId6"/>
    <p:sldId id="335" r:id="rId7"/>
    <p:sldId id="404" r:id="rId8"/>
    <p:sldId id="405" r:id="rId9"/>
    <p:sldId id="381" r:id="rId10"/>
    <p:sldId id="390" r:id="rId11"/>
    <p:sldId id="411" r:id="rId12"/>
    <p:sldId id="312" r:id="rId13"/>
    <p:sldId id="415" r:id="rId14"/>
    <p:sldId id="412" r:id="rId15"/>
    <p:sldId id="309" r:id="rId16"/>
    <p:sldId id="311" r:id="rId17"/>
    <p:sldId id="310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00FF"/>
    <a:srgbClr val="5BC4ED"/>
    <a:srgbClr val="F5F1ED"/>
    <a:srgbClr val="FFF2CC"/>
    <a:srgbClr val="FFFF87"/>
    <a:srgbClr val="FFFF9F"/>
    <a:srgbClr val="FFFF86"/>
    <a:srgbClr val="DA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3078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885E62D-6BCA-4C91-AAAE-47DDC2B559E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4714573A-D07A-472F-AA4B-E1CE03076A5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E939163-B367-41C1-9A8C-23AF43768D0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77DB9502-B169-41BA-9CD6-CF87B435B92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35022EC-7154-45D4-93E6-502E859004BA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A8726FF-A46C-4F53-A834-689D568FF312}" type="slidenum">
              <a:rPr lang="zh-CN" altLang="en-US">
                <a:ea typeface="宋体" panose="02010600030101010101" pitchFamily="2" charset="-122"/>
              </a:rPr>
              <a:t>12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E1417D2-7D4C-4324-9CB2-3990EAAB5AEE}" type="slidenum">
              <a:rPr lang="zh-CN" altLang="en-US">
                <a:ea typeface="宋体" panose="02010600030101010101" pitchFamily="2" charset="-122"/>
              </a:rPr>
              <a:t>14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EADE691-8221-484C-A454-7DA6E167D89F}" type="slidenum">
              <a:rPr lang="zh-CN" altLang="en-US">
                <a:ea typeface="宋体" panose="02010600030101010101" pitchFamily="2" charset="-122"/>
              </a:rPr>
              <a:t>15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A45993F-B941-47A5-82C7-CF909948B296}" type="slidenum">
              <a:rPr lang="zh-CN" altLang="en-US">
                <a:ea typeface="宋体" panose="02010600030101010101" pitchFamily="2" charset="-122"/>
              </a:rPr>
              <a:t>17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C58FE38-9A0D-49D0-AC7D-0F1BB1178C09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49CA4FD-F8C7-4C71-BC0D-D63B9E7FE9B8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4AE3351-99F3-4623-8865-DEBC6D214010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6DEEB2D-DDDF-4B63-977C-1F744CE3FFB3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D3A7A2F-A7DC-432E-8A6D-677A9C88673E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5FDF7A1-8BCC-4D7D-91CB-793F4B9C3F80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B0DCED0-660B-4734-B853-772E219D5CEE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36E623A-C336-498A-B418-59C3586AF4F3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A74894-2323-442E-ABB6-768FEE3D7BA0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E7FB038-FCDB-4836-8B0C-D2ADA818432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62BE77-BE37-493F-A65B-A73586F68EA4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9A3E-FF26-48A5-8FF3-442CC80C117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DF917-EF72-4FC3-9B2B-5F9F2B4ADFC5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DE15D-E41E-4937-81D5-431976B14C8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6498E-3C96-4B0A-930D-94B6157EF34C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BD87-833A-4C0B-A5D8-0265829FC33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E1B4E67-2901-402E-8B3A-590457457DB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CE3FF21C-BF79-4663-93F9-3B69AB6401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CF790-5F70-43C1-85B3-44BC5424E190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47AD-52F0-4550-8AEF-DBBB422008A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4168C6-38DA-4644-8D41-F9BF8D3C4349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2619-2E0D-4096-9739-F758E1A171B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E8E013-E01B-415B-84E0-3E43701141F5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85C0C-507C-4223-BB7A-4E832022976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2E162B-4F5C-49A9-831C-D4454DB5D1FB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5CF62-5F20-4989-A47F-C6CF3AA2635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393D89-FAC1-4644-8790-605ACFEDAFAB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11B0-5ED6-45B8-A7A5-88DB61D69D1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764B05-D4FD-4D45-BEAB-C137FCF7A717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6647C-4E96-4AA6-BFF6-8469E19B965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B1E1D8-1414-416F-B4B0-18AC0E0BC498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2861-1CA7-45CE-A0B0-BBD5BB93237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rgbClr val="7C3648"/>
                </a:solidFill>
                <a:ea typeface="宋体" panose="02010600030101010101" pitchFamily="2" charset="-122"/>
              </a:defRPr>
            </a:lvl1pPr>
          </a:lstStyle>
          <a:p>
            <a:fld id="{4C062BAD-AC10-45D9-87CE-7CC50818EBB6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rgbClr val="7C3648"/>
                </a:solidFill>
                <a:ea typeface="宋体" panose="02010600030101010101" pitchFamily="2" charset="-122"/>
              </a:defRPr>
            </a:lvl1pPr>
          </a:lstStyle>
          <a:p>
            <a:endParaRPr lang="zh-CN" altLang="zh-CN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rgbClr val="7C3648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4936DDC-6A12-49AB-B609-1E89E5FBC059}" type="slidenum">
              <a:rPr lang="zh-CN" altLang="zh-CN"/>
              <a:t>‹#›</a:t>
            </a:fld>
            <a:endParaRPr lang="zh-CN" altLang="zh-CN"/>
          </a:p>
        </p:txBody>
      </p:sp>
      <p:sp>
        <p:nvSpPr>
          <p:cNvPr id="5127" name="FormatShape" descr="SKIING" hidden="1"/>
          <p:cNvSpPr>
            <a:spLocks noChangeArrowheads="1"/>
          </p:cNvSpPr>
          <p:nvPr/>
        </p:nvSpPr>
        <p:spPr bwMode="auto">
          <a:xfrm>
            <a:off x="-1330325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b="0">
              <a:solidFill>
                <a:srgbClr val="7C364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random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C3648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C364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C364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C364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C364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C364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C36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C36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C36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C3648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&#21477;4_128k.mp3" TargetMode="External"/><Relationship Id="rId13" Type="http://schemas.openxmlformats.org/officeDocument/2006/relationships/image" Target="../media/image21.png"/><Relationship Id="rId3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&#21477;2_128k.mp3" TargetMode="External"/><Relationship Id="rId7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&#21477;4_128k.mp3" TargetMode="External"/><Relationship Id="rId12" Type="http://schemas.openxmlformats.org/officeDocument/2006/relationships/notesSlide" Target="../notesSlides/notesSlide9.xml"/><Relationship Id="rId2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&#21477;1_128k.mp3" TargetMode="External"/><Relationship Id="rId16" Type="http://schemas.openxmlformats.org/officeDocument/2006/relationships/image" Target="../media/image6.png"/><Relationship Id="rId1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&#21477;1_128k.mp3" TargetMode="External"/><Relationship Id="rId6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&#21477;3_128k.mp3" TargetMode="External"/><Relationship Id="rId11" Type="http://schemas.openxmlformats.org/officeDocument/2006/relationships/slideLayout" Target="../slideLayouts/slideLayout13.xml"/><Relationship Id="rId5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&#21477;3_128k.mp3" TargetMode="External"/><Relationship Id="rId15" Type="http://schemas.openxmlformats.org/officeDocument/2006/relationships/image" Target="../media/image9.png"/><Relationship Id="rId10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&#21477;5_128k.mp3" TargetMode="External"/><Relationship Id="rId4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&#21477;2_128k.mp3" TargetMode="External"/><Relationship Id="rId9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&#21477;5_128k.mp3" TargetMode="External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GIF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Lesson22Let&#8217;schant&#35838;&#25991;&#24405;&#38899;.MP3" TargetMode="External"/><Relationship Id="rId1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Lesson22Let&#8217;schant&#35838;&#25991;&#24405;&#38899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ship_128k.mp3" TargetMode="External"/><Relationship Id="rId1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ship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boat_128k.mp3" TargetMode="External"/><Relationship Id="rId1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boat_128k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plane_128k.mp3" TargetMode="External"/><Relationship Id="rId1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23%20&#25945;&#23398;&#35838;&#20214;\plane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hyperlink" Target="Lesson23Justtalk&#35838;&#25991;&#21160;&#30011;.SWF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395536" y="2492896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72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Unit4 I have a ball.</a:t>
            </a:r>
            <a:endParaRPr lang="zh-CN" altLang="en-US" sz="7200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19672" y="1196752"/>
            <a:ext cx="5976664" cy="710977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rgbClr val="990033"/>
                </a:solidFill>
                <a:latin typeface="汉仪中宋简" pitchFamily="49" charset="-122"/>
                <a:ea typeface="汉仪中宋简" pitchFamily="49" charset="-122"/>
              </a:rPr>
              <a:t>人教新版三年级上册</a:t>
            </a:r>
            <a:endParaRPr lang="zh-CN" altLang="en-US" sz="4000" dirty="0">
              <a:solidFill>
                <a:srgbClr val="990033"/>
              </a:solidFill>
              <a:latin typeface="汉仪中宋简" pitchFamily="49" charset="-122"/>
              <a:ea typeface="汉仪中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2923" y="5267772"/>
            <a:ext cx="3812262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b="1" kern="0" dirty="0">
              <a:solidFill>
                <a:srgbClr val="99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32025" y="836613"/>
            <a:ext cx="47053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6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220913" y="3670300"/>
            <a:ext cx="487203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图片 1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822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5476875" y="1136650"/>
            <a:ext cx="2868613" cy="771525"/>
          </a:xfrm>
          <a:prstGeom prst="wedgeRoundRectCallout">
            <a:avLst>
              <a:gd name="adj1" fmla="val -34920"/>
              <a:gd name="adj2" fmla="val 7964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Can I see it?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84200" y="1000125"/>
            <a:ext cx="2714625" cy="1046163"/>
          </a:xfrm>
          <a:prstGeom prst="wedgeRoundRectCallout">
            <a:avLst>
              <a:gd name="adj1" fmla="val 29977"/>
              <a:gd name="adj2" fmla="val 7691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Look! I have a plane.</a:t>
            </a:r>
            <a:endParaRPr lang="zh-CN" altLang="en-US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565275" y="3263900"/>
            <a:ext cx="2443163" cy="1003300"/>
          </a:xfrm>
          <a:prstGeom prst="wedgeRoundRectCallout">
            <a:avLst>
              <a:gd name="adj1" fmla="val 42264"/>
              <a:gd name="adj2" fmla="val 7569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Sure!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Here you are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.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5795963" y="3573463"/>
            <a:ext cx="2279650" cy="668337"/>
          </a:xfrm>
          <a:prstGeom prst="wedgeRoundRectCallout">
            <a:avLst>
              <a:gd name="adj1" fmla="val -34545"/>
              <a:gd name="adj2" fmla="val 8256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Thank you!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900113" y="5245100"/>
            <a:ext cx="3240087" cy="633413"/>
          </a:xfrm>
          <a:prstGeom prst="wedgeRoundRectCallout">
            <a:avLst>
              <a:gd name="adj1" fmla="val 38319"/>
              <a:gd name="adj2" fmla="val -8161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You’re welcome.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3144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13144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35671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6877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53244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3"/>
          <p:cNvSpPr>
            <a:spLocks noChangeArrowheads="1"/>
          </p:cNvSpPr>
          <p:nvPr/>
        </p:nvSpPr>
        <p:spPr bwMode="auto">
          <a:xfrm>
            <a:off x="1403350" y="1844675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6867" name="AutoShape 24"/>
          <p:cNvSpPr>
            <a:spLocks noChangeArrowheads="1"/>
          </p:cNvSpPr>
          <p:nvPr/>
        </p:nvSpPr>
        <p:spPr bwMode="auto">
          <a:xfrm>
            <a:off x="3632200" y="1844675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6868" name="AutoShape 25"/>
          <p:cNvSpPr>
            <a:spLocks noChangeArrowheads="1"/>
          </p:cNvSpPr>
          <p:nvPr/>
        </p:nvSpPr>
        <p:spPr bwMode="auto">
          <a:xfrm>
            <a:off x="1574800" y="1616075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30575"/>
            <a:ext cx="2051050" cy="2160588"/>
            <a:chOff x="0" y="0"/>
            <a:chExt cx="1633" cy="1815"/>
          </a:xfrm>
        </p:grpSpPr>
        <p:pic>
          <p:nvPicPr>
            <p:cNvPr id="36885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6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30575"/>
            <a:ext cx="1803400" cy="2160588"/>
            <a:chOff x="0" y="0"/>
            <a:chExt cx="1514" cy="1814"/>
          </a:xfrm>
        </p:grpSpPr>
        <p:pic>
          <p:nvPicPr>
            <p:cNvPr id="36883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4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1123950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72" name="WordArt 7"/>
          <p:cNvSpPr>
            <a:spLocks noChangeArrowheads="1" noChangeShapeType="1" noTextEdit="1"/>
          </p:cNvSpPr>
          <p:nvPr/>
        </p:nvSpPr>
        <p:spPr bwMode="auto">
          <a:xfrm>
            <a:off x="3395663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73" name="WordArt 7"/>
          <p:cNvSpPr>
            <a:spLocks noChangeArrowheads="1" noChangeShapeType="1" noTextEdit="1"/>
          </p:cNvSpPr>
          <p:nvPr/>
        </p:nvSpPr>
        <p:spPr bwMode="auto">
          <a:xfrm>
            <a:off x="5749925" y="3333750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68663"/>
            <a:ext cx="2041525" cy="2374900"/>
            <a:chOff x="2160" y="1584"/>
            <a:chExt cx="1714" cy="1995"/>
          </a:xfrm>
        </p:grpSpPr>
        <p:pic>
          <p:nvPicPr>
            <p:cNvPr id="36881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19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27519" y="974546"/>
            <a:ext cx="2020298" cy="2197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6878" name="组合 22"/>
          <p:cNvGrpSpPr/>
          <p:nvPr/>
        </p:nvGrpSpPr>
        <p:grpSpPr bwMode="auto">
          <a:xfrm>
            <a:off x="1060450" y="1125538"/>
            <a:ext cx="3582988" cy="1398587"/>
            <a:chOff x="1060747" y="1216174"/>
            <a:chExt cx="3583261" cy="1399652"/>
          </a:xfrm>
        </p:grpSpPr>
        <p:sp>
          <p:nvSpPr>
            <p:cNvPr id="36879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5BC4ED"/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909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7910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7911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791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3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7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1187450" y="1158875"/>
            <a:ext cx="7037388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两人一组试着来表演，其他同学评价。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9940" name="组合 4"/>
          <p:cNvGrpSpPr/>
          <p:nvPr/>
        </p:nvGrpSpPr>
        <p:grpSpPr bwMode="auto">
          <a:xfrm>
            <a:off x="-14288" y="3140075"/>
            <a:ext cx="9158288" cy="2520950"/>
            <a:chOff x="-319544" y="3140968"/>
            <a:chExt cx="9572064" cy="2448272"/>
          </a:xfrm>
        </p:grpSpPr>
        <p:sp>
          <p:nvSpPr>
            <p:cNvPr id="77" name="矩形 76"/>
            <p:cNvSpPr/>
            <p:nvPr/>
          </p:nvSpPr>
          <p:spPr>
            <a:xfrm>
              <a:off x="-251515" y="3140968"/>
              <a:ext cx="9504035" cy="2448272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114027" y="3259682"/>
              <a:ext cx="217358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475737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835789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2192522" y="3247348"/>
              <a:ext cx="217358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2554233" y="3247348"/>
              <a:ext cx="21403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2910966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3269358" y="3247348"/>
              <a:ext cx="21735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3631069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3987803" y="3247348"/>
              <a:ext cx="21403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4347854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4706246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5064639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5424691" y="3247348"/>
              <a:ext cx="217358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5783083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6143134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6501527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6861579" y="3247348"/>
              <a:ext cx="21403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7219971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7580022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7938415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8298467" y="3247348"/>
              <a:ext cx="21403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114027" y="5373397"/>
              <a:ext cx="217358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1475737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1835789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2192522" y="5373397"/>
              <a:ext cx="217358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2554233" y="5373397"/>
              <a:ext cx="21403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2910966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3269358" y="5373397"/>
              <a:ext cx="21735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3631069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3987803" y="5373397"/>
              <a:ext cx="21403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4347854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4706246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5064639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5424691" y="5373397"/>
              <a:ext cx="217358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5783083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6143134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6501527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6861579" y="5373397"/>
              <a:ext cx="21403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7219971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7580022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7938415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8298467" y="5373397"/>
              <a:ext cx="21403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8656859" y="5373397"/>
              <a:ext cx="21403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9015251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8656859" y="3247348"/>
              <a:ext cx="21403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9013592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757293" y="3258140"/>
              <a:ext cx="215699" cy="95587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398901" y="3253515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38849" y="3248889"/>
              <a:ext cx="215699" cy="98671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-319544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757293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400560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45486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-307929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3" name="Rectangle 4"/>
          <p:cNvSpPr>
            <a:spLocks noChangeArrowheads="1"/>
          </p:cNvSpPr>
          <p:nvPr/>
        </p:nvSpPr>
        <p:spPr bwMode="auto">
          <a:xfrm>
            <a:off x="1306513" y="1008063"/>
            <a:ext cx="2165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快速抢答</a:t>
            </a:r>
            <a:endParaRPr lang="zh-CN" altLang="zh-CN" sz="3200" b="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21" name="组合 220"/>
          <p:cNvGrpSpPr/>
          <p:nvPr/>
        </p:nvGrpSpPr>
        <p:grpSpPr bwMode="auto">
          <a:xfrm>
            <a:off x="2771775" y="1592263"/>
            <a:ext cx="3997325" cy="1404937"/>
            <a:chOff x="2710108" y="1781708"/>
            <a:chExt cx="3997325" cy="1405798"/>
          </a:xfrm>
        </p:grpSpPr>
        <p:sp>
          <p:nvSpPr>
            <p:cNvPr id="132" name="爆炸形 1 131"/>
            <p:cNvSpPr/>
            <p:nvPr/>
          </p:nvSpPr>
          <p:spPr>
            <a:xfrm>
              <a:off x="2710108" y="1781708"/>
              <a:ext cx="3997325" cy="1405798"/>
            </a:xfrm>
            <a:prstGeom prst="irregularSeal1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Rectangle 4"/>
            <p:cNvSpPr>
              <a:spLocks noChangeArrowheads="1"/>
            </p:cNvSpPr>
            <p:nvPr/>
          </p:nvSpPr>
          <p:spPr bwMode="auto">
            <a:xfrm>
              <a:off x="3734046" y="2170883"/>
              <a:ext cx="2197100" cy="584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  <a:cs typeface="Arial" panose="020B0604020202020204" pitchFamily="34" charset="0"/>
                </a:rPr>
                <a:t>I have a …</a:t>
              </a:r>
              <a:endParaRPr lang="en-US" altLang="zh-CN" sz="3200" dirty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9943" name="图片 2150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970713" y="23510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" name="矩形 223"/>
          <p:cNvSpPr/>
          <p:nvPr/>
        </p:nvSpPr>
        <p:spPr>
          <a:xfrm>
            <a:off x="3348038" y="252413"/>
            <a:ext cx="28511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Play a game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8928100" y="3565525"/>
            <a:ext cx="17976850" cy="1685925"/>
            <a:chOff x="8927365" y="3854780"/>
            <a:chExt cx="17977983" cy="1686059"/>
          </a:xfrm>
        </p:grpSpPr>
        <p:grpSp>
          <p:nvGrpSpPr>
            <p:cNvPr id="39946" name="组合 2"/>
            <p:cNvGrpSpPr/>
            <p:nvPr/>
          </p:nvGrpSpPr>
          <p:grpSpPr bwMode="auto">
            <a:xfrm>
              <a:off x="8927365" y="3854780"/>
              <a:ext cx="17977983" cy="1686059"/>
              <a:chOff x="-1596954" y="1603375"/>
              <a:chExt cx="17977983" cy="1686059"/>
            </a:xfrm>
          </p:grpSpPr>
          <p:pic>
            <p:nvPicPr>
              <p:cNvPr id="39949" name="Picture 3" descr="\\yanyang.iflytek.com\2014英语学科产物汇总2\二检\陕西旅游一起3B\Unit 3 How Do You Come to School\Unit 3 Part A\素材\by ship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-1596954" y="1618981"/>
                <a:ext cx="2214563" cy="1661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50" name="Picture 3" descr="\\yanyang.iflytek.com\2014英语学科产物汇总2\二检\陕西旅游（三起）4B\Unit 2 I'm Cooking in the Kitchen\Part B\素材\a plane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2888412" y="1607097"/>
                <a:ext cx="2230811" cy="1673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51" name="Picture 3" descr="\\yanyang.iflytek.com\2014英语学科产物汇总2\2014 暑期 新增\山东教育出版社 6-9年级（五四学制）\鲁教6B\鲁教 英语六年级下册（2013.1.第1版）\Unit 5 How do you get to school\Section A\素材\take a taxi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9529401" y="1603375"/>
                <a:ext cx="2235773" cy="1676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52" name="图片 1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5137151" y="1603375"/>
                <a:ext cx="2178988" cy="1667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53" name="Picture 2" descr="\\yanyang.iflytek.com\2014英语学科产物汇总2\2014 暑期 新增\河北教育出版社（三起）3-9年级\冀教8A\英语冀教八年级上册（2013年新编）\Unit 6 Go with Transportation!\Lesson 34 Flying Donuts\素材\car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53462" y="1610325"/>
                <a:ext cx="2215055" cy="1660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54" name="Picture 2" descr="\\yanyang.iflytek.com\2014英语学科产物汇总2\2014-05月 云+端资源\外研8A（2013年新编）\英语外研八年级上册（2013年新编）\Module 4 Planes,ships and trains\Unit 1 He lives the farthest from school\素材\bus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14137913" y="1607097"/>
                <a:ext cx="2243116" cy="1682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947" name="图片 3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2338937" y="3861731"/>
              <a:ext cx="2292535" cy="1660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图片 4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7872544" y="3861730"/>
              <a:ext cx="2145950" cy="167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37 -0.00625 L -1.95712 0.00046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8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2060575"/>
            <a:ext cx="575945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71933" y="354958"/>
            <a:ext cx="25683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Let’s play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5148263" y="1944688"/>
            <a:ext cx="2016125" cy="563562"/>
          </a:xfrm>
          <a:prstGeom prst="wedgeRoundRectCallout">
            <a:avLst>
              <a:gd name="adj1" fmla="val 10100"/>
              <a:gd name="adj2" fmla="val 7738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You’re out!</a:t>
            </a:r>
            <a:endParaRPr lang="zh-CN" altLang="en-US" sz="1600" dirty="0" smtClean="0">
              <a:solidFill>
                <a:srgbClr val="3D3F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6022975" y="5373688"/>
            <a:ext cx="1392238" cy="542925"/>
          </a:xfrm>
          <a:prstGeom prst="wedgeRoundRectCallout">
            <a:avLst>
              <a:gd name="adj1" fmla="val -39591"/>
              <a:gd name="adj2" fmla="val -7341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Plane!</a:t>
            </a:r>
            <a:endParaRPr lang="zh-CN" altLang="en-US" sz="1600" dirty="0" smtClean="0">
              <a:solidFill>
                <a:srgbClr val="3D3F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059238" y="5645150"/>
            <a:ext cx="1392237" cy="542925"/>
          </a:xfrm>
          <a:prstGeom prst="wedgeRoundRectCallout">
            <a:avLst>
              <a:gd name="adj1" fmla="val -39591"/>
              <a:gd name="adj2" fmla="val -7341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Plane!</a:t>
            </a:r>
            <a:endParaRPr lang="zh-CN" altLang="en-US" sz="1600" dirty="0" smtClean="0">
              <a:solidFill>
                <a:srgbClr val="3D3F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4140200" y="1125538"/>
            <a:ext cx="3600450" cy="574675"/>
          </a:xfrm>
          <a:prstGeom prst="wedgeRoundRectCallout">
            <a:avLst>
              <a:gd name="adj1" fmla="val 12534"/>
              <a:gd name="adj2" fmla="val 7729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Show me your plane.</a:t>
            </a:r>
            <a:endParaRPr lang="zh-CN" altLang="en-US" sz="1600" dirty="0" smtClean="0">
              <a:solidFill>
                <a:srgbClr val="3D3F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1670050" y="2105025"/>
            <a:ext cx="1392238" cy="542925"/>
          </a:xfrm>
          <a:prstGeom prst="wedgeRoundRectCallout">
            <a:avLst>
              <a:gd name="adj1" fmla="val 22083"/>
              <a:gd name="adj2" fmla="val 8267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Plane!</a:t>
            </a:r>
            <a:endParaRPr lang="zh-CN" altLang="en-US" sz="1600" dirty="0" smtClean="0">
              <a:solidFill>
                <a:srgbClr val="3D3F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60413" y="1868488"/>
            <a:ext cx="7643812" cy="273208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小组活动，选一个学生做发令员，说：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Show me your …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其他组员在事先准备好的各种卡片中迅速找到正确的一个，快速举起，同时说出正确的单词。说错或举错卡的学生出局。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62325" y="4033838"/>
            <a:ext cx="22050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78450" y="1943100"/>
            <a:ext cx="21320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31963" y="2420938"/>
            <a:ext cx="19764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2"/>
          <p:cNvSpPr txBox="1">
            <a:spLocks noChangeArrowheads="1"/>
          </p:cNvSpPr>
          <p:nvPr/>
        </p:nvSpPr>
        <p:spPr bwMode="auto">
          <a:xfrm>
            <a:off x="5811838" y="3448050"/>
            <a:ext cx="1149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ship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" name="图片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9850" y="148431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3017" name="图片 11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矩形 8"/>
          <p:cNvSpPr>
            <a:spLocks noChangeArrowheads="1"/>
          </p:cNvSpPr>
          <p:nvPr/>
        </p:nvSpPr>
        <p:spPr bwMode="auto">
          <a:xfrm>
            <a:off x="1795463" y="1536700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3019" name="Text Box 2"/>
          <p:cNvSpPr txBox="1">
            <a:spLocks noChangeArrowheads="1"/>
          </p:cNvSpPr>
          <p:nvPr/>
        </p:nvSpPr>
        <p:spPr bwMode="auto">
          <a:xfrm>
            <a:off x="1908175" y="3460750"/>
            <a:ext cx="126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boat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3020" name="Text Box 2"/>
          <p:cNvSpPr txBox="1">
            <a:spLocks noChangeArrowheads="1"/>
          </p:cNvSpPr>
          <p:nvPr/>
        </p:nvSpPr>
        <p:spPr bwMode="auto">
          <a:xfrm>
            <a:off x="3835400" y="5057775"/>
            <a:ext cx="1412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plane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564188" y="3525838"/>
            <a:ext cx="1841500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1727200" y="3525838"/>
            <a:ext cx="1860550" cy="5730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3587750" y="5130800"/>
            <a:ext cx="1841500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209073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42988" y="1196975"/>
            <a:ext cx="7058025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061" name="矩形 8"/>
          <p:cNvSpPr>
            <a:spLocks noChangeArrowheads="1"/>
          </p:cNvSpPr>
          <p:nvPr/>
        </p:nvSpPr>
        <p:spPr bwMode="auto">
          <a:xfrm>
            <a:off x="2195513" y="2097088"/>
            <a:ext cx="60880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本课新学习的句子有哪些？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35150" y="3030538"/>
            <a:ext cx="62658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—Here you are. Thank you!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39913" y="4038600"/>
            <a:ext cx="46767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—You’re welcome.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4"/>
          <p:cNvSpPr>
            <a:spLocks noGrp="1"/>
          </p:cNvSpPr>
          <p:nvPr>
            <p:ph type="title"/>
          </p:nvPr>
        </p:nvSpPr>
        <p:spPr bwMode="auto">
          <a:xfrm>
            <a:off x="788988" y="711029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6027746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28638" y="1879007"/>
            <a:ext cx="8032750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制作本课的单词卡片，并将对应的英文写在卡片背面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Lesson24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1691680" y="2910882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1619250" y="421739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1965325" y="421739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491880" y="4857157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810968" y="4857157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123705" y="4857157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5288" y="1502770"/>
            <a:ext cx="8321675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609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810500" y="5423895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21491" y="332656"/>
            <a:ext cx="26645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Let’s chant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459" name="矩形 6"/>
          <p:cNvSpPr>
            <a:spLocks noChangeArrowheads="1"/>
          </p:cNvSpPr>
          <p:nvPr/>
        </p:nvSpPr>
        <p:spPr bwMode="auto">
          <a:xfrm>
            <a:off x="2760663" y="1208088"/>
            <a:ext cx="4124325" cy="414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 have a new bike.</a:t>
            </a:r>
          </a:p>
          <a:p>
            <a:pPr>
              <a:lnSpc>
                <a:spcPct val="140000"/>
              </a:lnSpc>
            </a:pPr>
            <a:r>
              <a:rPr lang="en-US" altLang="zh-CN" sz="3200" b="1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Nice, nice, nice!</a:t>
            </a:r>
          </a:p>
          <a:p>
            <a:pPr>
              <a:lnSpc>
                <a:spcPct val="140000"/>
              </a:lnSpc>
            </a:pPr>
            <a:r>
              <a:rPr lang="en-US" altLang="zh-CN" sz="3200" b="1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 have a new taxi.</a:t>
            </a:r>
          </a:p>
          <a:p>
            <a:pPr>
              <a:lnSpc>
                <a:spcPct val="140000"/>
              </a:lnSpc>
            </a:pPr>
            <a:r>
              <a:rPr lang="en-US" altLang="zh-CN" sz="3200" b="1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Cool, cool, cool!</a:t>
            </a:r>
          </a:p>
          <a:p>
            <a:pPr>
              <a:lnSpc>
                <a:spcPct val="140000"/>
              </a:lnSpc>
            </a:pPr>
            <a:r>
              <a:rPr lang="en-US" altLang="zh-CN" sz="3200" b="1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 have a new train.</a:t>
            </a:r>
          </a:p>
          <a:p>
            <a:pPr>
              <a:lnSpc>
                <a:spcPct val="140000"/>
              </a:lnSpc>
            </a:pPr>
            <a:r>
              <a:rPr lang="en-US" altLang="zh-CN" sz="3200" b="1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Super, super, super!</a:t>
            </a:r>
          </a:p>
        </p:txBody>
      </p:sp>
      <p:pic>
        <p:nvPicPr>
          <p:cNvPr id="19460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975" y="1093788"/>
            <a:ext cx="184308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5038" y="1628775"/>
            <a:ext cx="15351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文本框 5"/>
          <p:cNvSpPr txBox="1">
            <a:spLocks noChangeArrowheads="1"/>
          </p:cNvSpPr>
          <p:nvPr/>
        </p:nvSpPr>
        <p:spPr bwMode="auto">
          <a:xfrm>
            <a:off x="1262063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Lesson22Let’schant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56975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5"/>
          <p:cNvSpPr txBox="1">
            <a:spLocks noChangeArrowheads="1"/>
          </p:cNvSpPr>
          <p:nvPr/>
        </p:nvSpPr>
        <p:spPr bwMode="auto">
          <a:xfrm>
            <a:off x="1262063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84" name="标题 1"/>
          <p:cNvSpPr txBox="1"/>
          <p:nvPr/>
        </p:nvSpPr>
        <p:spPr bwMode="auto">
          <a:xfrm>
            <a:off x="3438525" y="368300"/>
            <a:ext cx="36591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485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98663" y="795338"/>
            <a:ext cx="5103812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标注 15"/>
          <p:cNvSpPr/>
          <p:nvPr/>
        </p:nvSpPr>
        <p:spPr>
          <a:xfrm>
            <a:off x="5253038" y="2441575"/>
            <a:ext cx="2868612" cy="1130300"/>
          </a:xfrm>
          <a:prstGeom prst="wedgeRoundRectCallout">
            <a:avLst>
              <a:gd name="adj1" fmla="val -34920"/>
              <a:gd name="adj2" fmla="val 7964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Really? _________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?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611188" y="2251075"/>
            <a:ext cx="3408362" cy="1177925"/>
          </a:xfrm>
          <a:prstGeom prst="wedgeRoundRectCallout">
            <a:avLst>
              <a:gd name="adj1" fmla="val 29977"/>
              <a:gd name="adj2" fmla="val 7691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Hi, Yang Ming! I have a new bike.</a:t>
            </a:r>
            <a:endParaRPr lang="zh-CN" altLang="en-US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1331913" y="4660900"/>
            <a:ext cx="1566862" cy="696913"/>
          </a:xfrm>
          <a:prstGeom prst="wedgeRoundRectCallout">
            <a:avLst>
              <a:gd name="adj1" fmla="val 64483"/>
              <a:gd name="adj2" fmla="val 588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____!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381625" y="2927350"/>
            <a:ext cx="2409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Can I see it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90663" y="4716463"/>
            <a:ext cx="1104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Sure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622800" y="958850"/>
            <a:ext cx="4608512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3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62338" y="4383088"/>
            <a:ext cx="211296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ship</a:t>
            </a:r>
            <a:endParaRPr kumimoji="1" lang="zh-CN" altLang="en-US" sz="80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ship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8656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74566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7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0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132138" y="4140200"/>
            <a:ext cx="26495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boat </a:t>
            </a:r>
            <a:endParaRPr kumimoji="1" lang="zh-CN" altLang="en-US" sz="80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5653088" y="1462088"/>
            <a:ext cx="563880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oa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6148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81771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8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28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43263" y="4149725"/>
            <a:ext cx="29448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plane </a:t>
            </a:r>
            <a:endParaRPr kumimoji="1" lang="zh-CN" altLang="en-US" sz="80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5940425" y="1317625"/>
            <a:ext cx="59753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lan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46751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81511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4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32025" y="1189038"/>
            <a:ext cx="1487488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1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677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66750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4130675" y="1122363"/>
            <a:ext cx="1809750" cy="747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大小声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25575" y="2400300"/>
            <a:ext cx="1774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ship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837238" y="2400300"/>
            <a:ext cx="19637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boat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441700" y="3905250"/>
            <a:ext cx="2206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plane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32025" y="1106488"/>
            <a:ext cx="1487488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2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25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584200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52838" y="2103438"/>
            <a:ext cx="19716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675" y="5049838"/>
            <a:ext cx="27717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88125" y="4778375"/>
            <a:ext cx="18002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4130675" y="1025525"/>
            <a:ext cx="1809750" cy="747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找朋友</a:t>
            </a:r>
            <a:endParaRPr lang="en-US" altLang="zh-CN" sz="36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pic>
        <p:nvPicPr>
          <p:cNvPr id="30730" name="图片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1950" y="4530725"/>
            <a:ext cx="200183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图片 6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46825" y="2073275"/>
            <a:ext cx="21320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图片 2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60350" y="2060575"/>
            <a:ext cx="241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733425" y="3644900"/>
            <a:ext cx="789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train    plane    bike    boat    ship    taxi </a:t>
            </a:r>
            <a:endParaRPr kumimoji="1" lang="zh-CN" altLang="en-US" sz="32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1692275" y="2960688"/>
            <a:ext cx="981075" cy="82867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4776788" y="2928938"/>
            <a:ext cx="2819400" cy="90328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5522913" y="2828925"/>
            <a:ext cx="1828800" cy="96043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1497013" y="4156075"/>
            <a:ext cx="2066925" cy="95726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V="1">
            <a:off x="2051050" y="4156075"/>
            <a:ext cx="4537075" cy="89376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H="1" flipV="1">
            <a:off x="4170363" y="4146550"/>
            <a:ext cx="2705100" cy="84137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7664" y="1556792"/>
            <a:ext cx="6064264" cy="4504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77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3" name="标题 1"/>
          <p:cNvSpPr txBox="1"/>
          <p:nvPr/>
        </p:nvSpPr>
        <p:spPr bwMode="auto">
          <a:xfrm>
            <a:off x="3505200" y="368300"/>
            <a:ext cx="36591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176338" y="836613"/>
            <a:ext cx="69135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Look! What are they talking about? </a:t>
            </a:r>
            <a:endParaRPr lang="zh-CN" altLang="en-US"/>
          </a:p>
        </p:txBody>
      </p:sp>
      <p:pic>
        <p:nvPicPr>
          <p:cNvPr id="32775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59538" y="5076825"/>
            <a:ext cx="9366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Pink Leaf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Pink Lea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琥珀" panose="020108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琥珀" panose="02010800040101010101" pitchFamily="2" charset="-122"/>
          </a:defRPr>
        </a:defPPr>
      </a:lstStyle>
    </a:lnDef>
  </a:objectDefaults>
  <a:extraClrSchemeLst>
    <a:extraClrScheme>
      <a:clrScheme name="Pink Leaf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Leaf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Leaf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Leaf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Leaf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全屏显示(4:3)</PresentationFormat>
  <Paragraphs>105</Paragraphs>
  <Slides>17</Slides>
  <Notes>13</Notes>
  <HiddenSlides>0</HiddenSlides>
  <MMClips>9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MingLiU_HKSCS-ExtB</vt:lpstr>
      <vt:lpstr>汉仪中宋简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Unit4 I have a ball.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2023-01-16T23:25:51Z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17DCAF357A774A129507DB50ABD7ACE2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