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9" r:id="rId3"/>
    <p:sldId id="261" r:id="rId4"/>
    <p:sldId id="292" r:id="rId5"/>
    <p:sldId id="293" r:id="rId6"/>
    <p:sldId id="265" r:id="rId7"/>
    <p:sldId id="294" r:id="rId8"/>
    <p:sldId id="289" r:id="rId9"/>
    <p:sldId id="290" r:id="rId10"/>
    <p:sldId id="291" r:id="rId11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AF00"/>
    <a:srgbClr val="F0F0F0"/>
    <a:srgbClr val="1B33AB"/>
    <a:srgbClr val="00A6AD"/>
    <a:srgbClr val="C716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9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2217094" y="1966587"/>
            <a:ext cx="8068945" cy="2407285"/>
            <a:chOff x="4715" y="1250"/>
            <a:chExt cx="12707" cy="3791"/>
          </a:xfrm>
        </p:grpSpPr>
        <p:sp>
          <p:nvSpPr>
            <p:cNvPr id="10" name="Rectangle 5"/>
            <p:cNvSpPr/>
            <p:nvPr/>
          </p:nvSpPr>
          <p:spPr>
            <a:xfrm>
              <a:off x="9508" y="3734"/>
              <a:ext cx="488" cy="130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>
                <a:spcBef>
                  <a:spcPct val="0"/>
                </a:spcBef>
                <a:buNone/>
              </a:pPr>
              <a:endParaRPr sz="48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endParaRPr>
            </a:p>
          </p:txBody>
        </p:sp>
        <p:sp>
          <p:nvSpPr>
            <p:cNvPr id="11" name="文本框 5"/>
            <p:cNvSpPr txBox="1"/>
            <p:nvPr/>
          </p:nvSpPr>
          <p:spPr>
            <a:xfrm>
              <a:off x="4715" y="1250"/>
              <a:ext cx="12707" cy="2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dirty="0" smtClean="0">
                  <a:latin typeface="微软雅黑" panose="020B0503020204020204" charset="-122"/>
                  <a:ea typeface="微软雅黑" panose="020B0503020204020204" charset="-122"/>
                </a:rPr>
                <a:t>Unit 6</a:t>
              </a:r>
            </a:p>
            <a:p>
              <a:pPr algn="ctr"/>
              <a:r>
                <a:rPr lang="en-US" altLang="zh-CN" sz="4800" dirty="0" smtClean="0">
                  <a:latin typeface="微软雅黑" panose="020B0503020204020204" charset="-122"/>
                  <a:ea typeface="微软雅黑" panose="020B0503020204020204" charset="-122"/>
                </a:rPr>
                <a:t>When was it invented?</a:t>
              </a:r>
              <a:endParaRPr lang="zh-CN" altLang="en-US" sz="4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1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48427" y="2188202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Rectangle 5"/>
          <p:cNvSpPr/>
          <p:nvPr/>
        </p:nvSpPr>
        <p:spPr>
          <a:xfrm>
            <a:off x="5094435" y="3946102"/>
            <a:ext cx="2165978" cy="76944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zh-CN" altLang="en-US" sz="44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sym typeface="+mn-ea"/>
              </a:rPr>
              <a:t>第</a:t>
            </a:r>
            <a:r>
              <a:rPr lang="en-US" altLang="zh-CN" sz="44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sym typeface="+mn-ea"/>
              </a:rPr>
              <a:t>3</a:t>
            </a:r>
            <a:r>
              <a:rPr lang="zh-CN" altLang="en-US" sz="44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sym typeface="+mn-ea"/>
              </a:rPr>
              <a:t>课时</a:t>
            </a:r>
            <a:endParaRPr lang="zh-CN" altLang="en-US" sz="44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5711096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468923" y="1185501"/>
            <a:ext cx="11183815" cy="16879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cs typeface="Times New Roman" panose="02020603050405020304" charset="0"/>
              </a:rPr>
              <a:t>In the United States people drink tea mostly for breakfast or after 10.  ________.  Americans usually use tea bags to make their tea.  Tea bags are faster and easier than making tea in teapots.  In summer, many Americans drink cold tea—“iced tea”.</a:t>
            </a:r>
          </a:p>
        </p:txBody>
      </p:sp>
      <p:sp>
        <p:nvSpPr>
          <p:cNvPr id="12" name="文本框 10"/>
          <p:cNvSpPr txBox="1"/>
          <p:nvPr/>
        </p:nvSpPr>
        <p:spPr>
          <a:xfrm>
            <a:off x="10452034" y="1275973"/>
            <a:ext cx="922047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meals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17145" y="1026795"/>
            <a:ext cx="4001135" cy="67691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72562" y="1104265"/>
            <a:ext cx="2644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A </a:t>
            </a:r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教材</a:t>
            </a: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要点回归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12115" y="174688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Rectangle 10"/>
          <p:cNvSpPr/>
          <p:nvPr/>
        </p:nvSpPr>
        <p:spPr>
          <a:xfrm>
            <a:off x="502285" y="1746885"/>
            <a:ext cx="451758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00A6AD"/>
                </a:solidFill>
                <a:latin typeface="+mn-ea"/>
                <a:sym typeface="+mn-ea"/>
              </a:rPr>
              <a:t>Ⅰ. </a:t>
            </a:r>
            <a:r>
              <a:rPr lang="zh-CN" altLang="en-US" sz="2400" b="1" dirty="0" smtClean="0">
                <a:solidFill>
                  <a:srgbClr val="00A6AD"/>
                </a:solidFill>
                <a:latin typeface="+mn-ea"/>
                <a:sym typeface="+mn-ea"/>
              </a:rPr>
              <a:t>用所给单词的适当形式填空</a:t>
            </a:r>
          </a:p>
        </p:txBody>
      </p:sp>
      <p:sp>
        <p:nvSpPr>
          <p:cNvPr id="14" name="文本框 7"/>
          <p:cNvSpPr txBox="1"/>
          <p:nvPr/>
        </p:nvSpPr>
        <p:spPr>
          <a:xfrm>
            <a:off x="208915" y="2252274"/>
            <a:ext cx="11370310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1. If you put too much salt in the dishes, they will be ________(salt).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2. I think this restaurant serves all the ______</a:t>
            </a:r>
            <a:r>
              <a:rPr lang="en-US" altLang="zh-CN" sz="2400" b="1" dirty="0" smtClean="0">
                <a:latin typeface="Times New Roman" panose="02020603050405020304" charset="0"/>
              </a:rPr>
              <a:t>_____</a:t>
            </a: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__ (custom) well.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3. The delicious food was  _____</a:t>
            </a:r>
            <a:r>
              <a:rPr lang="en-US" altLang="zh-CN" sz="2400" b="1" dirty="0" smtClean="0">
                <a:latin typeface="Times New Roman" panose="02020603050405020304" charset="0"/>
              </a:rPr>
              <a:t>_____</a:t>
            </a: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___(cook) by my mother at the party.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4. It's  ____</a:t>
            </a:r>
            <a:r>
              <a:rPr lang="en-US" altLang="zh-CN" sz="2400" b="1" dirty="0" smtClean="0">
                <a:latin typeface="Times New Roman" panose="02020603050405020304" charset="0"/>
              </a:rPr>
              <a:t>_____</a:t>
            </a: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____(real) important for you to watch more English movies.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5. Many things ___</a:t>
            </a:r>
            <a:r>
              <a:rPr lang="en-US" altLang="zh-CN" sz="2400" b="1" dirty="0" smtClean="0">
                <a:latin typeface="Times New Roman" panose="02020603050405020304" charset="0"/>
              </a:rPr>
              <a:t>_____</a:t>
            </a: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_____(invent) years ago are still used today.</a:t>
            </a:r>
          </a:p>
        </p:txBody>
      </p:sp>
      <p:sp>
        <p:nvSpPr>
          <p:cNvPr id="15" name="矩形 14"/>
          <p:cNvSpPr/>
          <p:nvPr/>
        </p:nvSpPr>
        <p:spPr>
          <a:xfrm>
            <a:off x="7446876" y="2333246"/>
            <a:ext cx="76495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salty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544806" y="2889360"/>
            <a:ext cx="1783950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customers</a:t>
            </a:r>
            <a:r>
              <a:rPr lang="zh-CN" altLang="en-US" sz="2400" dirty="0" smtClean="0">
                <a:solidFill>
                  <a:srgbClr val="C00000"/>
                </a:solidFill>
                <a:sym typeface="+mn-ea"/>
              </a:rPr>
              <a:t>　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148898" y="3445073"/>
            <a:ext cx="1081065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cooked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736723" y="3984536"/>
            <a:ext cx="1177695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really</a:t>
            </a:r>
            <a:r>
              <a:rPr lang="zh-CN" altLang="en-US" sz="2400" dirty="0" smtClean="0">
                <a:solidFill>
                  <a:srgbClr val="C00000"/>
                </a:solidFill>
                <a:sym typeface="+mn-ea"/>
              </a:rPr>
              <a:t>　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779920" y="4538444"/>
            <a:ext cx="1276375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invented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0" descr="XJ66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8707693" y="2691596"/>
            <a:ext cx="2690707" cy="186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图片 5" descr="图标-0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60350" y="949569"/>
            <a:ext cx="4222750" cy="804301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85216" y="1073687"/>
            <a:ext cx="26388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en-US" altLang="zh-C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B </a:t>
            </a:r>
            <a:r>
              <a:rPr lang="zh-CN" altLang="zh-C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知识</a:t>
            </a:r>
            <a:r>
              <a:rPr lang="zh-CN" altLang="zh-CN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综合运用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70536" y="2386330"/>
            <a:ext cx="8020322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sz="2400" b="1" dirty="0" err="1" smtClean="0">
                <a:latin typeface="Times New Roman" panose="02020603050405020304" charset="0"/>
              </a:rPr>
              <a:t>Tanghulu</a:t>
            </a:r>
            <a:r>
              <a:rPr lang="en-US" altLang="zh-CN" sz="2400" b="1" dirty="0" smtClean="0">
                <a:latin typeface="Times New Roman" panose="02020603050405020304" charset="0"/>
              </a:rPr>
              <a:t>, is fruit covered with sugar on a stick, a traditional snack from northern China.  It's also a necessary snack during the Chinese New Year season.  Recently, in northern China, people welcome the return of spring by holding the </a:t>
            </a:r>
            <a:r>
              <a:rPr lang="en-US" altLang="zh-CN" sz="2400" b="1" dirty="0" err="1" smtClean="0">
                <a:latin typeface="Times New Roman" panose="02020603050405020304" charset="0"/>
              </a:rPr>
              <a:t>Tanghulu</a:t>
            </a:r>
            <a:r>
              <a:rPr lang="en-US" altLang="zh-CN" sz="2400" b="1" dirty="0" smtClean="0">
                <a:latin typeface="Times New Roman" panose="02020603050405020304" charset="0"/>
              </a:rPr>
              <a:t> Fair(</a:t>
            </a:r>
            <a:r>
              <a:rPr lang="zh-CN" altLang="en-US" sz="2400" b="1" dirty="0" smtClean="0">
                <a:latin typeface="Times New Roman" panose="02020603050405020304" charset="0"/>
              </a:rPr>
              <a:t>庙会</a:t>
            </a:r>
            <a:r>
              <a:rPr lang="en-US" altLang="zh-CN" sz="2400" b="1" dirty="0" smtClean="0">
                <a:latin typeface="Times New Roman" panose="02020603050405020304" charset="0"/>
              </a:rPr>
              <a:t>). </a:t>
            </a:r>
          </a:p>
        </p:txBody>
      </p:sp>
      <p:sp>
        <p:nvSpPr>
          <p:cNvPr id="5" name="Rectangle 9"/>
          <p:cNvSpPr/>
          <p:nvPr/>
        </p:nvSpPr>
        <p:spPr>
          <a:xfrm>
            <a:off x="588963" y="1845671"/>
            <a:ext cx="4174541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charset="0"/>
                <a:sym typeface="+mn-ea"/>
              </a:rPr>
              <a:t>Ⅱ.   (2017·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charset="0"/>
                <a:sym typeface="+mn-ea"/>
              </a:rPr>
              <a:t>六盘水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charset="0"/>
                <a:sym typeface="+mn-ea"/>
              </a:rPr>
              <a:t>)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charset="0"/>
                <a:sym typeface="+mn-ea"/>
              </a:rPr>
              <a:t>任务型阅读</a:t>
            </a:r>
            <a:endParaRPr lang="zh-CN" altLang="en-US" sz="2400" b="1" dirty="0">
              <a:solidFill>
                <a:srgbClr val="F1AF00"/>
              </a:solidFill>
              <a:latin typeface="Times New Roman" panose="02020603050405020304" charset="0"/>
              <a:sym typeface="+mn-ea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73075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470536" y="1024890"/>
            <a:ext cx="11294744" cy="445423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Many Chinese still remember eating </a:t>
            </a:r>
            <a:r>
              <a:rPr lang="en-US" altLang="zh-CN" sz="2400" b="1" dirty="0" err="1" smtClean="0">
                <a:latin typeface="Times New Roman" panose="02020603050405020304" charset="0"/>
              </a:rPr>
              <a:t>Tanghulu</a:t>
            </a:r>
            <a:r>
              <a:rPr lang="en-US" altLang="zh-CN" sz="2400" b="1" dirty="0" smtClean="0">
                <a:latin typeface="Times New Roman" panose="02020603050405020304" charset="0"/>
              </a:rPr>
              <a:t> when they were young.  It is said that the fair has a 500­year­old history.  Nowadays, </a:t>
            </a:r>
            <a:r>
              <a:rPr lang="en-US" altLang="zh-CN" sz="2400" b="1" dirty="0" err="1" smtClean="0">
                <a:latin typeface="Times New Roman" panose="02020603050405020304" charset="0"/>
              </a:rPr>
              <a:t>Tanghulu</a:t>
            </a:r>
            <a:r>
              <a:rPr lang="en-US" altLang="zh-CN" sz="2400" b="1" dirty="0" smtClean="0">
                <a:latin typeface="Times New Roman" panose="02020603050405020304" charset="0"/>
              </a:rPr>
              <a:t> is not only a kind of snack, but it is also a sweet memory of our childhood.  Every year, a large number of </a:t>
            </a:r>
            <a:r>
              <a:rPr lang="en-US" altLang="zh-CN" sz="2400" b="1" dirty="0" err="1" smtClean="0">
                <a:latin typeface="Times New Roman" panose="02020603050405020304" charset="0"/>
              </a:rPr>
              <a:t>Tanghulu</a:t>
            </a:r>
            <a:r>
              <a:rPr lang="en-US" altLang="zh-CN" sz="2400" b="1" dirty="0" smtClean="0">
                <a:latin typeface="Times New Roman" panose="02020603050405020304" charset="0"/>
              </a:rPr>
              <a:t> sellers get together to start delicious </a:t>
            </a:r>
            <a:r>
              <a:rPr lang="en-US" altLang="zh-CN" sz="2400" b="1" dirty="0" err="1" smtClean="0">
                <a:latin typeface="Times New Roman" panose="02020603050405020304" charset="0"/>
              </a:rPr>
              <a:t>Tanghulu</a:t>
            </a:r>
            <a:r>
              <a:rPr lang="en-US" altLang="zh-CN" sz="2400" b="1" dirty="0" smtClean="0">
                <a:latin typeface="Times New Roman" panose="02020603050405020304" charset="0"/>
              </a:rPr>
              <a:t> Competition during the Spring Festival holidays.  In the past, this traditional snack only used haws(</a:t>
            </a:r>
            <a:r>
              <a:rPr lang="zh-CN" altLang="en-US" sz="2400" b="1" dirty="0" smtClean="0">
                <a:latin typeface="Times New Roman" panose="02020603050405020304" charset="0"/>
              </a:rPr>
              <a:t>山楂</a:t>
            </a:r>
            <a:r>
              <a:rPr lang="en-US" altLang="zh-CN" sz="2400" b="1" dirty="0" smtClean="0">
                <a:latin typeface="Times New Roman" panose="02020603050405020304" charset="0"/>
              </a:rPr>
              <a:t>), but now it also uses grapes, oranges, strawberries and so on.  But people like Haw </a:t>
            </a:r>
            <a:r>
              <a:rPr lang="en-US" altLang="zh-CN" sz="2400" b="1" dirty="0" err="1" smtClean="0">
                <a:latin typeface="Times New Roman" panose="02020603050405020304" charset="0"/>
              </a:rPr>
              <a:t>Tanghulu</a:t>
            </a:r>
            <a:r>
              <a:rPr lang="en-US" altLang="zh-CN" sz="2400" b="1" dirty="0" smtClean="0">
                <a:latin typeface="Times New Roman" panose="02020603050405020304" charset="0"/>
              </a:rPr>
              <a:t> best.  They are rich in Vitamin (</a:t>
            </a:r>
            <a:r>
              <a:rPr lang="zh-CN" altLang="en-US" sz="2400" b="1" dirty="0" smtClean="0">
                <a:latin typeface="Times New Roman" panose="02020603050405020304" charset="0"/>
              </a:rPr>
              <a:t>维生素</a:t>
            </a:r>
            <a:r>
              <a:rPr lang="en-US" altLang="zh-CN" sz="2400" b="1" dirty="0" smtClean="0">
                <a:latin typeface="Times New Roman" panose="02020603050405020304" charset="0"/>
              </a:rPr>
              <a:t>) C and E.  Do you know how to make Haw </a:t>
            </a:r>
            <a:r>
              <a:rPr lang="en-US" altLang="zh-CN" sz="2400" b="1" dirty="0" err="1" smtClean="0">
                <a:latin typeface="Times New Roman" panose="02020603050405020304" charset="0"/>
              </a:rPr>
              <a:t>Tanghulu</a:t>
            </a:r>
            <a:r>
              <a:rPr lang="en-US" altLang="zh-CN" sz="2400" b="1" dirty="0" smtClean="0">
                <a:latin typeface="Times New Roman" panose="02020603050405020304" charset="0"/>
              </a:rPr>
              <a:t>? First, wash the large haws clean, dig the seeds(</a:t>
            </a:r>
            <a:r>
              <a:rPr lang="zh-CN" altLang="en-US" sz="2400" b="1" dirty="0" smtClean="0">
                <a:latin typeface="Times New Roman" panose="02020603050405020304" charset="0"/>
              </a:rPr>
              <a:t>籽</a:t>
            </a:r>
            <a:r>
              <a:rPr lang="en-US" altLang="zh-CN" sz="2400" b="1" dirty="0" smtClean="0">
                <a:latin typeface="Times New Roman" panose="02020603050405020304" charset="0"/>
              </a:rPr>
              <a:t>) out, 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470536" y="1024890"/>
            <a:ext cx="11294744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pierce(</a:t>
            </a:r>
            <a:r>
              <a:rPr lang="zh-CN" altLang="en-US" sz="2400" b="1" dirty="0" smtClean="0">
                <a:latin typeface="Times New Roman" panose="02020603050405020304" charset="0"/>
              </a:rPr>
              <a:t>串</a:t>
            </a:r>
            <a:r>
              <a:rPr lang="en-US" altLang="zh-CN" sz="2400" b="1" dirty="0" smtClean="0">
                <a:latin typeface="Times New Roman" panose="02020603050405020304" charset="0"/>
              </a:rPr>
              <a:t>) ten haws on a stick.  Then heat the sugar, put the sticks of haws into heated sugar and quickly pull them out.  When the sugar on the haws cools down and becomes a candy coat, the </a:t>
            </a:r>
            <a:r>
              <a:rPr lang="en-US" altLang="zh-CN" sz="2400" b="1" dirty="0" err="1" smtClean="0">
                <a:latin typeface="Times New Roman" panose="02020603050405020304" charset="0"/>
              </a:rPr>
              <a:t>Tanghulu</a:t>
            </a:r>
            <a:r>
              <a:rPr lang="en-US" altLang="zh-CN" sz="2400" b="1" dirty="0" smtClean="0">
                <a:latin typeface="Times New Roman" panose="02020603050405020304" charset="0"/>
              </a:rPr>
              <a:t> is done.  </a:t>
            </a:r>
            <a:r>
              <a:rPr lang="en-US" altLang="zh-CN" sz="2400" b="1" dirty="0" err="1" smtClean="0">
                <a:latin typeface="Times New Roman" panose="02020603050405020304" charset="0"/>
              </a:rPr>
              <a:t>Tanghulu</a:t>
            </a:r>
            <a:r>
              <a:rPr lang="en-US" altLang="zh-CN" sz="2400" b="1" dirty="0" smtClean="0">
                <a:latin typeface="Times New Roman" panose="02020603050405020304" charset="0"/>
              </a:rPr>
              <a:t> is very popular in China, especially in Beijing.  It also makes many foreigners want to taste it. </a:t>
            </a:r>
          </a:p>
          <a:p>
            <a:pPr indent="457200"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We hope </a:t>
            </a:r>
            <a:r>
              <a:rPr lang="en-US" altLang="zh-CN" sz="2400" b="1" dirty="0" err="1" smtClean="0">
                <a:latin typeface="Times New Roman" panose="02020603050405020304" charset="0"/>
              </a:rPr>
              <a:t>Tanghulu</a:t>
            </a:r>
            <a:r>
              <a:rPr lang="en-US" altLang="zh-CN" sz="2400" b="1" dirty="0" smtClean="0">
                <a:latin typeface="Times New Roman" panose="02020603050405020304" charset="0"/>
              </a:rPr>
              <a:t> will become one of the most popular snacks in the world.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40318" y="1443407"/>
            <a:ext cx="10320581" cy="45243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charset="0"/>
              </a:rPr>
              <a:t>根据短文内容，回答下列问题。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1. Where is </a:t>
            </a:r>
            <a:r>
              <a:rPr lang="en-US" altLang="zh-CN" sz="2400" b="1" dirty="0" err="1" smtClean="0">
                <a:latin typeface="Times New Roman" panose="02020603050405020304" charset="0"/>
              </a:rPr>
              <a:t>Tanghulu</a:t>
            </a:r>
            <a:r>
              <a:rPr lang="en-US" altLang="zh-CN" sz="2400" b="1" dirty="0" smtClean="0">
                <a:latin typeface="Times New Roman" panose="02020603050405020304" charset="0"/>
              </a:rPr>
              <a:t> from?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2. How do people welcome the return of spring in northern China?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3. What do the </a:t>
            </a:r>
            <a:r>
              <a:rPr lang="en-US" altLang="zh-CN" sz="2400" b="1" dirty="0" err="1" smtClean="0">
                <a:latin typeface="Times New Roman" panose="02020603050405020304" charset="0"/>
              </a:rPr>
              <a:t>Tanghulu</a:t>
            </a:r>
            <a:r>
              <a:rPr lang="en-US" altLang="zh-CN" sz="2400" b="1" dirty="0" smtClean="0">
                <a:latin typeface="Times New Roman" panose="02020603050405020304" charset="0"/>
              </a:rPr>
              <a:t> sellers get together to do during the Spring Festival holidays every year?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__________________________________________________________________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27606" y="2587322"/>
            <a:ext cx="6428235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It's from northern China. /Northern China. /China.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文本框 10"/>
          <p:cNvSpPr txBox="1"/>
          <p:nvPr/>
        </p:nvSpPr>
        <p:spPr>
          <a:xfrm>
            <a:off x="1227606" y="3715082"/>
            <a:ext cx="375558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By holding the </a:t>
            </a:r>
            <a:r>
              <a:rPr lang="en-US" altLang="zh-CN" sz="2400" dirty="0" err="1" smtClean="0">
                <a:solidFill>
                  <a:srgbClr val="FF0000"/>
                </a:solidFill>
                <a:sym typeface="+mn-ea"/>
              </a:rPr>
              <a:t>Tanghulu</a:t>
            </a:r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 Fair.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文本框 10"/>
          <p:cNvSpPr txBox="1"/>
          <p:nvPr/>
        </p:nvSpPr>
        <p:spPr>
          <a:xfrm>
            <a:off x="1227606" y="5310202"/>
            <a:ext cx="7453002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They get together to start delicious </a:t>
            </a:r>
            <a:r>
              <a:rPr lang="en-US" altLang="zh-CN" sz="2400" dirty="0" err="1" smtClean="0">
                <a:solidFill>
                  <a:srgbClr val="FF0000"/>
                </a:solidFill>
                <a:sym typeface="+mn-ea"/>
              </a:rPr>
              <a:t>Tanghulu</a:t>
            </a:r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 Competition.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40318" y="1443407"/>
            <a:ext cx="10320581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4. What kind of Vitamin is the Haw </a:t>
            </a:r>
            <a:r>
              <a:rPr lang="en-US" altLang="zh-CN" sz="2400" b="1" dirty="0" err="1" smtClean="0">
                <a:latin typeface="Times New Roman" panose="02020603050405020304" charset="0"/>
              </a:rPr>
              <a:t>Tanghulu</a:t>
            </a:r>
            <a:r>
              <a:rPr lang="en-US" altLang="zh-CN" sz="2400" b="1" dirty="0" smtClean="0">
                <a:latin typeface="Times New Roman" panose="02020603050405020304" charset="0"/>
              </a:rPr>
              <a:t> rich in?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5. What is the passage mainly about?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__________________________________________________________________</a:t>
            </a:r>
          </a:p>
        </p:txBody>
      </p:sp>
      <p:sp>
        <p:nvSpPr>
          <p:cNvPr id="5" name="文本框 10"/>
          <p:cNvSpPr txBox="1"/>
          <p:nvPr/>
        </p:nvSpPr>
        <p:spPr>
          <a:xfrm>
            <a:off x="1227606" y="2018362"/>
            <a:ext cx="3571234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It is rich in Vitamin C and E.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文本框 10"/>
          <p:cNvSpPr txBox="1"/>
          <p:nvPr/>
        </p:nvSpPr>
        <p:spPr>
          <a:xfrm>
            <a:off x="1227606" y="3146122"/>
            <a:ext cx="8632428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It is mainly about </a:t>
            </a:r>
            <a:r>
              <a:rPr lang="en-US" altLang="zh-CN" sz="2400" dirty="0" err="1" smtClean="0">
                <a:solidFill>
                  <a:srgbClr val="FF0000"/>
                </a:solidFill>
                <a:sym typeface="+mn-ea"/>
              </a:rPr>
              <a:t>Tanghulu</a:t>
            </a:r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. /Something about </a:t>
            </a:r>
            <a:r>
              <a:rPr lang="en-US" altLang="zh-CN" sz="2400" dirty="0" err="1" smtClean="0">
                <a:solidFill>
                  <a:srgbClr val="FF0000"/>
                </a:solidFill>
                <a:sym typeface="+mn-ea"/>
              </a:rPr>
              <a:t>Tanghulu</a:t>
            </a:r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. /</a:t>
            </a:r>
            <a:r>
              <a:rPr lang="en-US" altLang="zh-CN" sz="2400" dirty="0" err="1" smtClean="0">
                <a:solidFill>
                  <a:srgbClr val="FF0000"/>
                </a:solidFill>
                <a:sym typeface="+mn-ea"/>
              </a:rPr>
              <a:t>Tanghulu</a:t>
            </a:r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.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650513" y="922356"/>
            <a:ext cx="6370655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charset="0"/>
                <a:sym typeface="+mn-ea"/>
              </a:rPr>
              <a:t>Ⅲ.   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charset="0"/>
                <a:sym typeface="+mn-ea"/>
              </a:rPr>
              <a:t>从方框中选单词并用其适当形式完成短文</a:t>
            </a:r>
          </a:p>
        </p:txBody>
      </p:sp>
      <p:pic>
        <p:nvPicPr>
          <p:cNvPr id="10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8583" y="1060498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文本框 8"/>
          <p:cNvSpPr txBox="1"/>
          <p:nvPr/>
        </p:nvSpPr>
        <p:spPr>
          <a:xfrm>
            <a:off x="772160" y="2581953"/>
            <a:ext cx="10830560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cs typeface="Times New Roman" panose="02020603050405020304" charset="0"/>
              </a:rPr>
              <a:t>Tea is a popular drink around the world.  But tea does not mean the same 1.  ________ to everyone.  In different countries people have different 2.  ________ about drinking tea. </a:t>
            </a:r>
          </a:p>
          <a:p>
            <a:pPr indent="457200"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cs typeface="Times New Roman" panose="02020603050405020304" charset="0"/>
              </a:rPr>
              <a:t>In China, for example, tea is always served 3.  ________ people get together.  The Chinese drink it at any 4.  ________ of the day at home or in the teahouse.  They prefer their tea with nothing else in it. </a:t>
            </a:r>
          </a:p>
        </p:txBody>
      </p:sp>
      <p:sp>
        <p:nvSpPr>
          <p:cNvPr id="7" name="文本框 10"/>
          <p:cNvSpPr txBox="1"/>
          <p:nvPr/>
        </p:nvSpPr>
        <p:spPr>
          <a:xfrm>
            <a:off x="1170481" y="3205327"/>
            <a:ext cx="1133644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thing</a:t>
            </a:r>
            <a:r>
              <a:rPr lang="zh-CN" altLang="en-US" sz="2400" dirty="0" smtClean="0">
                <a:solidFill>
                  <a:srgbClr val="FF0000"/>
                </a:solidFill>
                <a:sym typeface="+mn-ea"/>
              </a:rPr>
              <a:t>　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1692002" y="1680491"/>
            <a:ext cx="8066952" cy="64633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charset="0"/>
                <a:ea typeface="宋体" panose="02010600030101010101" pitchFamily="2" charset="-122"/>
              </a:rPr>
              <a:t>tea, time, way, also, idea, meal, country, thing, usually, when</a:t>
            </a:r>
            <a:endParaRPr kumimoji="0" lang="zh-CN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文本框 10"/>
          <p:cNvSpPr txBox="1"/>
          <p:nvPr/>
        </p:nvSpPr>
        <p:spPr>
          <a:xfrm>
            <a:off x="10498488" y="3247096"/>
            <a:ext cx="1146468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ideas</a:t>
            </a:r>
            <a:r>
              <a:rPr lang="zh-CN" altLang="en-US" sz="2400" dirty="0" smtClean="0">
                <a:solidFill>
                  <a:srgbClr val="FF0000"/>
                </a:solidFill>
                <a:sym typeface="+mn-ea"/>
              </a:rPr>
              <a:t>　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4" name="文本框 10"/>
          <p:cNvSpPr txBox="1"/>
          <p:nvPr/>
        </p:nvSpPr>
        <p:spPr>
          <a:xfrm>
            <a:off x="7806088" y="4313896"/>
            <a:ext cx="1189749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when</a:t>
            </a:r>
            <a:r>
              <a:rPr lang="zh-CN" altLang="en-US" sz="2400" dirty="0" smtClean="0">
                <a:solidFill>
                  <a:srgbClr val="FF0000"/>
                </a:solidFill>
                <a:sym typeface="+mn-ea"/>
              </a:rPr>
              <a:t>　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5" name="文本框 10"/>
          <p:cNvSpPr txBox="1"/>
          <p:nvPr/>
        </p:nvSpPr>
        <p:spPr>
          <a:xfrm>
            <a:off x="5357528" y="4893016"/>
            <a:ext cx="756938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time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7" grpId="0"/>
      <p:bldP spid="7169" grpId="0" animBg="1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468923" y="1044825"/>
            <a:ext cx="11183815" cy="39039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cs typeface="Times New Roman" panose="02020603050405020304" charset="0"/>
              </a:rPr>
              <a:t>Tea is also important in Japan.  The Japanese have a special way of serving 5.  ________.  It is very old and full of meanings.  Everything must be done in a special 6.  ________.  There is even a special room for it in Japan. </a:t>
            </a:r>
          </a:p>
          <a:p>
            <a:pPr indent="457200"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cs typeface="Times New Roman" panose="02020603050405020304" charset="0"/>
              </a:rPr>
              <a:t>Another </a:t>
            </a:r>
            <a:r>
              <a:rPr lang="en-US" altLang="zh-CN" sz="2400" b="1" dirty="0" err="1" smtClean="0">
                <a:latin typeface="Times New Roman" panose="02020603050405020304" charset="0"/>
                <a:cs typeface="Times New Roman" panose="02020603050405020304" charset="0"/>
              </a:rPr>
              <a:t>tea­drinking</a:t>
            </a:r>
            <a:r>
              <a:rPr lang="en-US" altLang="zh-CN" sz="2400" b="1" dirty="0" smtClean="0">
                <a:latin typeface="Times New Roman" panose="02020603050405020304" charset="0"/>
                <a:cs typeface="Times New Roman" panose="02020603050405020304" charset="0"/>
              </a:rPr>
              <a:t> 7.  ________ is Britain.  In Britain, the late afternoon is “teatime”.  Almost everyone has a cup of tea at that time.  The British people 8.  ________ make tea in a teapot and drink it with milk and sugar.  They 9.  ________ eat cakes, cookies and little sandwiches at teatime. </a:t>
            </a:r>
          </a:p>
        </p:txBody>
      </p:sp>
      <p:sp>
        <p:nvSpPr>
          <p:cNvPr id="5" name="文本框 10"/>
          <p:cNvSpPr txBox="1"/>
          <p:nvPr/>
        </p:nvSpPr>
        <p:spPr>
          <a:xfrm>
            <a:off x="871154" y="1692533"/>
            <a:ext cx="893065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tea</a:t>
            </a:r>
            <a:r>
              <a:rPr lang="zh-CN" altLang="en-US" sz="2400" dirty="0" smtClean="0">
                <a:solidFill>
                  <a:srgbClr val="FF0000"/>
                </a:solidFill>
                <a:sym typeface="+mn-ea"/>
              </a:rPr>
              <a:t>　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文本框 10"/>
          <p:cNvSpPr txBox="1"/>
          <p:nvPr/>
        </p:nvSpPr>
        <p:spPr>
          <a:xfrm>
            <a:off x="1267394" y="2231013"/>
            <a:ext cx="989823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way</a:t>
            </a:r>
            <a:r>
              <a:rPr lang="zh-CN" altLang="en-US" sz="2400" dirty="0" smtClean="0">
                <a:solidFill>
                  <a:srgbClr val="FF0000"/>
                </a:solidFill>
                <a:sym typeface="+mn-ea"/>
              </a:rPr>
              <a:t>　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" name="文本框 10"/>
          <p:cNvSpPr txBox="1"/>
          <p:nvPr/>
        </p:nvSpPr>
        <p:spPr>
          <a:xfrm>
            <a:off x="4508434" y="2789813"/>
            <a:ext cx="1453475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country</a:t>
            </a:r>
            <a:r>
              <a:rPr lang="zh-CN" altLang="en-US" sz="2400" dirty="0" smtClean="0">
                <a:solidFill>
                  <a:srgbClr val="FF0000"/>
                </a:solidFill>
                <a:sym typeface="+mn-ea"/>
              </a:rPr>
              <a:t>　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文本框 10"/>
          <p:cNvSpPr txBox="1"/>
          <p:nvPr/>
        </p:nvSpPr>
        <p:spPr>
          <a:xfrm>
            <a:off x="678114" y="3876933"/>
            <a:ext cx="10567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usually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2" name="文本框 10"/>
          <p:cNvSpPr txBox="1"/>
          <p:nvPr/>
        </p:nvSpPr>
        <p:spPr>
          <a:xfrm>
            <a:off x="10665394" y="3907413"/>
            <a:ext cx="992579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also</a:t>
            </a:r>
            <a:r>
              <a:rPr lang="zh-CN" altLang="en-US" sz="2400" dirty="0" smtClean="0">
                <a:solidFill>
                  <a:srgbClr val="FF0000"/>
                </a:solidFill>
                <a:sym typeface="+mn-ea"/>
              </a:rPr>
              <a:t>　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6" grpId="0"/>
      <p:bldP spid="8" grpId="0"/>
      <p:bldP spid="10" grpId="0"/>
      <p:bldP spid="12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802</Words>
  <Application>Microsoft Office PowerPoint</Application>
  <PresentationFormat>宽屏</PresentationFormat>
  <Paragraphs>55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仿宋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2018-02-07T04:03:00Z</dcterms:created>
  <dcterms:modified xsi:type="dcterms:W3CDTF">2023-01-16T23:25:55Z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9F776D4E48AC4E7DB8CAD1028280BDE9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