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1" r:id="rId2"/>
    <p:sldId id="264" r:id="rId3"/>
    <p:sldId id="335" r:id="rId4"/>
    <p:sldId id="327" r:id="rId5"/>
    <p:sldId id="331" r:id="rId6"/>
    <p:sldId id="328" r:id="rId7"/>
    <p:sldId id="330" r:id="rId8"/>
    <p:sldId id="332" r:id="rId9"/>
    <p:sldId id="333" r:id="rId10"/>
    <p:sldId id="334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66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4CEC77-27EE-4784-86A3-72B6C60D1DB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6A800AF-58FC-43E0-AAAB-B19081901E7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800AF-58FC-43E0-AAAB-B19081901E7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800AF-58FC-43E0-AAAB-B19081901E7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B501-2F4E-4B67-B2DB-0C515FC3084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69D2A-4F4B-4CDA-91AC-70EAE9C8901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9F90-A916-4B8E-9F3B-5684110170F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2F16A-113F-49BA-AF29-48A38FB97F03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6039-C84C-4F0A-B047-30845A74BF2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5C06-4BB1-4E45-BBAD-125424A20C1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0E6C-E966-43A8-9D75-27F402E97E0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D295-0E20-47A3-AB44-A64E626570A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8D1BB-83EF-4C3D-B168-01BF4C1C3F5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C5496-1E11-43DC-8CEA-8C1BADCF22E4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A0A67-7A8C-46AA-A342-B70502E7593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FD962BF-E08B-4FF1-B848-13B5DF8E108C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3548;&#20837;&#27468;&#26354;&#65306;Ringthosebells.sw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C:\Users\Administrator\Desktop\&#12304;&#36164;&#28304;&#20248;&#21270;&#12305;20140728&#23567;&#23398;&#33521;&#35821;&#38485;&#26053;&#29256;&#36164;&#28304;&#20248;&#21270;&#21333;%20&#26446;&#23071;&#65288;&#26032;&#22686;52&#26465;%20&#65289;\&#38485;&#26053;&#29256;&#19977;&#19978;Unit6\&#35838;&#20214;\Unit6%20&#31532;2&#35838;&#26102;&#21442;&#32771;&#35838;&#20214;\&#21477;2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C:\Users\Administrator\Desktop\&#12304;&#36164;&#28304;&#20248;&#21270;&#12305;20140728&#23567;&#23398;&#33521;&#35821;&#38485;&#26053;&#29256;&#36164;&#28304;&#20248;&#21270;&#21333;%20&#26446;&#23071;&#65288;&#26032;&#22686;52&#26465;%20&#65289;\&#38485;&#26053;&#29256;&#19977;&#19978;Unit6\&#35838;&#20214;\Unit6%20&#31532;2&#35838;&#26102;&#21442;&#32771;&#35838;&#20214;\&#21477;1.mp3" TargetMode="External"/><Relationship Id="rId1" Type="http://schemas.microsoft.com/office/2007/relationships/media" Target="file:///C:\Users\Administrator\Desktop\&#12304;&#36164;&#28304;&#20248;&#21270;&#12305;20140728&#23567;&#23398;&#33521;&#35821;&#38485;&#26053;&#29256;&#36164;&#28304;&#20248;&#21270;&#21333;%20&#26446;&#23071;&#65288;&#26032;&#22686;52&#26465;%20&#65289;\&#38485;&#26053;&#29256;&#19977;&#19978;Unit6\&#35838;&#20214;\Unit6%20&#31532;2&#35838;&#26102;&#21442;&#32771;&#35838;&#20214;\&#21477;1.mp3" TargetMode="Externa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&#12304;&#36164;&#28304;&#20248;&#21270;&#12305;20140728&#23567;&#23398;&#33521;&#35821;&#38485;&#26053;&#29256;&#36164;&#28304;&#20248;&#21270;&#21333;%20&#26446;&#23071;&#65288;&#26032;&#22686;52&#26465;%20&#65289;\&#38485;&#26053;&#29256;&#19977;&#19978;Unit6\&#35838;&#20214;\Unit6%20&#31532;2&#35838;&#26102;&#21442;&#32771;&#35838;&#20214;\&#21477;2.mp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file:///C:\Users\Administrator\Desktop\&#12304;&#36164;&#28304;&#20248;&#21270;&#12305;20140728&#23567;&#23398;&#33521;&#35821;&#38485;&#26053;&#29256;&#36164;&#28304;&#20248;&#21270;&#21333;%20&#26446;&#23071;&#65288;&#26032;&#22686;52&#26465;%20&#65289;\&#38485;&#26053;&#29256;&#19977;&#19978;Unit6\&#35838;&#20214;\Unit6%20&#31532;2&#35838;&#26102;&#21442;&#32771;&#35838;&#20214;\&#21477;4.mp3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C:\Users\Administrator\Desktop\&#12304;&#36164;&#28304;&#20248;&#21270;&#12305;20140728&#23567;&#23398;&#33521;&#35821;&#38485;&#26053;&#29256;&#36164;&#28304;&#20248;&#21270;&#21333;%20&#26446;&#23071;&#65288;&#26032;&#22686;52&#26465;%20&#65289;\&#38485;&#26053;&#29256;&#19977;&#19978;Unit6\&#35838;&#20214;\Unit6%20&#31532;2&#35838;&#26102;&#21442;&#32771;&#35838;&#20214;\&#21477;3.mp3" TargetMode="External"/><Relationship Id="rId1" Type="http://schemas.microsoft.com/office/2007/relationships/media" Target="file:///C:\Users\Administrator\Desktop\&#12304;&#36164;&#28304;&#20248;&#21270;&#12305;20140728&#23567;&#23398;&#33521;&#35821;&#38485;&#26053;&#29256;&#36164;&#28304;&#20248;&#21270;&#21333;%20&#26446;&#23071;&#65288;&#26032;&#22686;52&#26465;%20&#65289;\&#38485;&#26053;&#29256;&#19977;&#19978;Unit6\&#35838;&#20214;\Unit6%20&#31532;2&#35838;&#26102;&#21442;&#32771;&#35838;&#20214;\&#21477;3.mp3" TargetMode="External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&#12304;&#36164;&#28304;&#20248;&#21270;&#12305;20140728&#23567;&#23398;&#33521;&#35821;&#38485;&#26053;&#29256;&#36164;&#28304;&#20248;&#21270;&#21333;%20&#26446;&#23071;&#65288;&#26032;&#22686;52&#26465;%20&#65289;\&#38485;&#26053;&#29256;&#19977;&#19978;Unit6\&#35838;&#20214;\Unit6%20&#31532;2&#35838;&#26102;&#21442;&#32771;&#35838;&#20214;\&#21477;4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76672"/>
            <a:ext cx="9144000" cy="3660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36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36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36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4800" kern="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  <a:sym typeface="Calibri" panose="020F0502020204030204" pitchFamily="34" charset="0"/>
              </a:rPr>
              <a:t> Unit6 Look at My Toys! </a:t>
            </a:r>
            <a:r>
              <a:rPr lang="en-US" altLang="zh-CN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2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4754" y="545047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467544" y="1065213"/>
            <a:ext cx="8572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0000"/>
                </a:solidFill>
              </a:rPr>
              <a:t>Play a game—</a:t>
            </a:r>
            <a:r>
              <a:rPr lang="zh-CN" altLang="en-US" sz="3200" b="1" dirty="0">
                <a:solidFill>
                  <a:srgbClr val="FF0000"/>
                </a:solidFill>
              </a:rPr>
              <a:t>句子接龙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3200" dirty="0"/>
              <a:t>例如：</a:t>
            </a:r>
            <a:endParaRPr lang="en-US" altLang="zh-CN" sz="3200" dirty="0"/>
          </a:p>
          <a:p>
            <a:pPr eaLnBrk="1" hangingPunct="1"/>
            <a:r>
              <a:rPr lang="en-US" altLang="zh-CN" sz="3200" dirty="0"/>
              <a:t>A: Look at my toy, B! I have </a:t>
            </a:r>
            <a:r>
              <a:rPr lang="en-US" altLang="zh-CN" sz="3200" dirty="0">
                <a:solidFill>
                  <a:srgbClr val="FF0066"/>
                </a:solidFill>
              </a:rPr>
              <a:t>a car</a:t>
            </a:r>
            <a:r>
              <a:rPr lang="en-US" altLang="zh-CN" sz="3200" dirty="0"/>
              <a:t>.</a:t>
            </a:r>
          </a:p>
          <a:p>
            <a:pPr eaLnBrk="1" hangingPunct="1"/>
            <a:r>
              <a:rPr lang="en-US" altLang="zh-CN" sz="3200" dirty="0"/>
              <a:t>B: Look at my toys, C! I have </a:t>
            </a:r>
            <a:r>
              <a:rPr lang="en-US" altLang="zh-CN" sz="3200" dirty="0">
                <a:solidFill>
                  <a:srgbClr val="FF0066"/>
                </a:solidFill>
              </a:rPr>
              <a:t>a car </a:t>
            </a:r>
            <a:r>
              <a:rPr lang="en-US" altLang="zh-CN" sz="3200" dirty="0"/>
              <a:t>and </a:t>
            </a:r>
            <a:r>
              <a:rPr lang="en-US" altLang="zh-CN" sz="3200" dirty="0">
                <a:solidFill>
                  <a:srgbClr val="0000FF"/>
                </a:solidFill>
              </a:rPr>
              <a:t>a kite</a:t>
            </a:r>
            <a:r>
              <a:rPr lang="en-US" altLang="zh-CN" sz="3200" dirty="0"/>
              <a:t>.</a:t>
            </a:r>
          </a:p>
          <a:p>
            <a:pPr eaLnBrk="1" hangingPunct="1"/>
            <a:r>
              <a:rPr lang="en-US" altLang="zh-CN" sz="3200" dirty="0"/>
              <a:t>C: Look at my toys, D! I have </a:t>
            </a:r>
            <a:r>
              <a:rPr lang="en-US" altLang="zh-CN" sz="3200" dirty="0">
                <a:solidFill>
                  <a:srgbClr val="FF0066"/>
                </a:solidFill>
              </a:rPr>
              <a:t>a car</a:t>
            </a:r>
            <a:r>
              <a:rPr lang="en-US" altLang="zh-CN" sz="3200" dirty="0"/>
              <a:t>, </a:t>
            </a:r>
            <a:r>
              <a:rPr lang="en-US" altLang="zh-CN" sz="3200" dirty="0">
                <a:solidFill>
                  <a:srgbClr val="0000FF"/>
                </a:solidFill>
              </a:rPr>
              <a:t>a kite </a:t>
            </a:r>
            <a:r>
              <a:rPr lang="en-US" altLang="zh-CN" sz="3200" dirty="0"/>
              <a:t>and </a:t>
            </a:r>
            <a:r>
              <a:rPr lang="en-US" altLang="zh-CN" sz="3200" dirty="0">
                <a:solidFill>
                  <a:srgbClr val="FF00FF"/>
                </a:solidFill>
              </a:rPr>
              <a:t>a ball</a:t>
            </a:r>
            <a:r>
              <a:rPr lang="en-US" altLang="zh-CN" sz="3200" dirty="0" smtClean="0"/>
              <a:t>. </a:t>
            </a:r>
            <a:endParaRPr lang="en-US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0" y="642938"/>
            <a:ext cx="8820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/>
              <a:t>Let’s sing: Ring those bells</a:t>
            </a:r>
            <a:endParaRPr lang="zh-CN" altLang="en-US" sz="3600"/>
          </a:p>
        </p:txBody>
      </p:sp>
      <p:pic>
        <p:nvPicPr>
          <p:cNvPr id="3075" name="Picture 19" descr="D:\新模版参考课件\带文字图标模板\狗音乐标（带文字）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70738" y="-242888"/>
            <a:ext cx="1973262" cy="20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Administrator\Desktop\素材\导入歌曲：Ringthosebells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1305078"/>
            <a:ext cx="58102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0" y="285750"/>
            <a:ext cx="8820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/>
              <a:t>Review—</a:t>
            </a:r>
            <a:r>
              <a:rPr lang="zh-CN" altLang="en-US" sz="3600" dirty="0"/>
              <a:t>找一找学过的单词</a:t>
            </a:r>
            <a:endParaRPr lang="en-US" altLang="zh-CN" sz="3600" dirty="0"/>
          </a:p>
        </p:txBody>
      </p:sp>
      <p:pic>
        <p:nvPicPr>
          <p:cNvPr id="4099" name="图片 4" descr="P5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000125"/>
            <a:ext cx="557212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圆角矩形标注 16"/>
          <p:cNvSpPr>
            <a:spLocks noChangeArrowheads="1"/>
          </p:cNvSpPr>
          <p:nvPr/>
        </p:nvSpPr>
        <p:spPr bwMode="auto">
          <a:xfrm>
            <a:off x="642938" y="500063"/>
            <a:ext cx="6429375" cy="928687"/>
          </a:xfrm>
          <a:prstGeom prst="wedgeRoundRectCallout">
            <a:avLst>
              <a:gd name="adj1" fmla="val 35940"/>
              <a:gd name="adj2" fmla="val 9088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400" dirty="0"/>
              <a:t>同学们，我有很多玩具，你们想知道我都有什么玩具吗？那就先向我介绍你们有什么玩具吧！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928813"/>
            <a:ext cx="48609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1785938" y="500063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Let’s talk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6147" name="图片 12" descr="P39 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75" y="1417638"/>
            <a:ext cx="69643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圆角矩形标注 14"/>
          <p:cNvSpPr>
            <a:spLocks noChangeArrowheads="1"/>
          </p:cNvSpPr>
          <p:nvPr/>
        </p:nvSpPr>
        <p:spPr bwMode="auto">
          <a:xfrm>
            <a:off x="0" y="1214438"/>
            <a:ext cx="3857625" cy="857250"/>
          </a:xfrm>
          <a:prstGeom prst="wedgeRoundRectCallout">
            <a:avLst>
              <a:gd name="adj1" fmla="val 35940"/>
              <a:gd name="adj2" fmla="val 9088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 dirty="0"/>
              <a:t>Hi, Liu </a:t>
            </a:r>
            <a:r>
              <a:rPr lang="en-US" altLang="zh-CN" sz="2400" dirty="0" err="1"/>
              <a:t>Zhaoyang</a:t>
            </a:r>
            <a:r>
              <a:rPr lang="en-US" altLang="zh-CN" sz="2400" dirty="0"/>
              <a:t>! I have a toy. Look! It’s a car.</a:t>
            </a:r>
            <a:endParaRPr lang="zh-CN" altLang="en-US" sz="2400" dirty="0"/>
          </a:p>
        </p:txBody>
      </p:sp>
      <p:sp>
        <p:nvSpPr>
          <p:cNvPr id="8197" name="圆角矩形标注 15"/>
          <p:cNvSpPr>
            <a:spLocks noChangeArrowheads="1"/>
          </p:cNvSpPr>
          <p:nvPr/>
        </p:nvSpPr>
        <p:spPr bwMode="auto">
          <a:xfrm>
            <a:off x="6643688" y="1285875"/>
            <a:ext cx="1571625" cy="500063"/>
          </a:xfrm>
          <a:prstGeom prst="wedgeRoundRectCallout">
            <a:avLst>
              <a:gd name="adj1" fmla="val -30125"/>
              <a:gd name="adj2" fmla="val 119273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 dirty="0"/>
              <a:t>How nice!</a:t>
            </a:r>
            <a:endParaRPr lang="zh-CN" altLang="en-US" sz="2400" dirty="0"/>
          </a:p>
        </p:txBody>
      </p:sp>
      <p:pic>
        <p:nvPicPr>
          <p:cNvPr id="6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571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5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196" grpId="0" animBg="1"/>
      <p:bldP spid="81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5" descr="P39 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88" y="1500188"/>
            <a:ext cx="6907212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1785938" y="500063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Let’s talk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9220" name="圆角矩形标注 14"/>
          <p:cNvSpPr>
            <a:spLocks noChangeArrowheads="1"/>
          </p:cNvSpPr>
          <p:nvPr/>
        </p:nvSpPr>
        <p:spPr bwMode="auto">
          <a:xfrm>
            <a:off x="285750" y="1143000"/>
            <a:ext cx="2643188" cy="571500"/>
          </a:xfrm>
          <a:prstGeom prst="wedgeRoundRectCallout">
            <a:avLst>
              <a:gd name="adj1" fmla="val 42287"/>
              <a:gd name="adj2" fmla="val 11496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 dirty="0"/>
              <a:t>They are nice.</a:t>
            </a:r>
            <a:endParaRPr lang="zh-CN" altLang="en-US" sz="2400" dirty="0"/>
          </a:p>
        </p:txBody>
      </p:sp>
      <p:sp>
        <p:nvSpPr>
          <p:cNvPr id="9221" name="圆角矩形标注 15"/>
          <p:cNvSpPr>
            <a:spLocks noChangeArrowheads="1"/>
          </p:cNvSpPr>
          <p:nvPr/>
        </p:nvSpPr>
        <p:spPr bwMode="auto">
          <a:xfrm>
            <a:off x="4500563" y="357188"/>
            <a:ext cx="3500437" cy="857250"/>
          </a:xfrm>
          <a:prstGeom prst="wedgeRoundRectCallout">
            <a:avLst>
              <a:gd name="adj1" fmla="val 20287"/>
              <a:gd name="adj2" fmla="val 103644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 dirty="0"/>
              <a:t>Look at my toys, Kevin! I have planes.</a:t>
            </a:r>
            <a:endParaRPr lang="zh-CN" altLang="en-US" sz="2400" dirty="0"/>
          </a:p>
        </p:txBody>
      </p:sp>
      <p:pic>
        <p:nvPicPr>
          <p:cNvPr id="6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714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357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220" grpId="0" animBg="1"/>
      <p:bldP spid="9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143125"/>
            <a:ext cx="3382962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428875"/>
            <a:ext cx="34766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3429000" y="285750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</a:rPr>
              <a:t>Role play 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714375" y="857250"/>
            <a:ext cx="785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同桌之间互相用英语介绍自己的玩具</a:t>
            </a:r>
            <a:r>
              <a:rPr lang="en-US" altLang="zh-CN" sz="3200"/>
              <a:t>, </a:t>
            </a:r>
            <a:r>
              <a:rPr lang="zh-CN" altLang="en-US" sz="3200"/>
              <a:t>例如：</a:t>
            </a:r>
          </a:p>
        </p:txBody>
      </p:sp>
      <p:sp>
        <p:nvSpPr>
          <p:cNvPr id="11270" name="圆角矩形标注 8"/>
          <p:cNvSpPr>
            <a:spLocks noChangeArrowheads="1"/>
          </p:cNvSpPr>
          <p:nvPr/>
        </p:nvSpPr>
        <p:spPr bwMode="auto">
          <a:xfrm>
            <a:off x="0" y="1714500"/>
            <a:ext cx="2857500" cy="785813"/>
          </a:xfrm>
          <a:prstGeom prst="wedgeRoundRectCallout">
            <a:avLst>
              <a:gd name="adj1" fmla="val 35940"/>
              <a:gd name="adj2" fmla="val 90889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/>
              <a:t>I have a toy. Look! It’s a car.</a:t>
            </a:r>
            <a:endParaRPr lang="zh-CN" altLang="en-US" sz="2400"/>
          </a:p>
        </p:txBody>
      </p:sp>
      <p:sp>
        <p:nvSpPr>
          <p:cNvPr id="11271" name="圆角矩形标注 9"/>
          <p:cNvSpPr>
            <a:spLocks noChangeArrowheads="1"/>
          </p:cNvSpPr>
          <p:nvPr/>
        </p:nvSpPr>
        <p:spPr bwMode="auto">
          <a:xfrm>
            <a:off x="4357688" y="2286000"/>
            <a:ext cx="1571625" cy="500063"/>
          </a:xfrm>
          <a:prstGeom prst="wedgeRoundRectCallout">
            <a:avLst>
              <a:gd name="adj1" fmla="val 49639"/>
              <a:gd name="adj2" fmla="val 10747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>
                <a:solidFill>
                  <a:srgbClr val="FF0066"/>
                </a:solidFill>
              </a:rPr>
              <a:t>How nice!</a:t>
            </a:r>
            <a:endParaRPr lang="zh-CN" altLang="en-US" sz="2400">
              <a:solidFill>
                <a:srgbClr val="FF0066"/>
              </a:solidFill>
            </a:endParaRPr>
          </a:p>
        </p:txBody>
      </p:sp>
      <p:sp>
        <p:nvSpPr>
          <p:cNvPr id="11272" name="圆角矩形标注 10"/>
          <p:cNvSpPr>
            <a:spLocks noChangeArrowheads="1"/>
          </p:cNvSpPr>
          <p:nvPr/>
        </p:nvSpPr>
        <p:spPr bwMode="auto">
          <a:xfrm>
            <a:off x="4357688" y="5572125"/>
            <a:ext cx="2143125" cy="500063"/>
          </a:xfrm>
          <a:prstGeom prst="wedgeRoundRectCallout">
            <a:avLst>
              <a:gd name="adj1" fmla="val 32176"/>
              <a:gd name="adj2" fmla="val -12846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>
                <a:solidFill>
                  <a:srgbClr val="FF0066"/>
                </a:solidFill>
              </a:rPr>
              <a:t>They are nice.</a:t>
            </a:r>
            <a:endParaRPr lang="zh-CN" altLang="en-US" sz="2400">
              <a:solidFill>
                <a:srgbClr val="FF0066"/>
              </a:solidFill>
            </a:endParaRPr>
          </a:p>
        </p:txBody>
      </p:sp>
      <p:sp>
        <p:nvSpPr>
          <p:cNvPr id="11273" name="圆角矩形标注 11"/>
          <p:cNvSpPr>
            <a:spLocks noChangeArrowheads="1"/>
          </p:cNvSpPr>
          <p:nvPr/>
        </p:nvSpPr>
        <p:spPr bwMode="auto">
          <a:xfrm>
            <a:off x="0" y="5572125"/>
            <a:ext cx="2786063" cy="857250"/>
          </a:xfrm>
          <a:prstGeom prst="wedgeRoundRectCallout">
            <a:avLst>
              <a:gd name="adj1" fmla="val 24958"/>
              <a:gd name="adj2" fmla="val -123060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400"/>
              <a:t>Look at my toys, I have planes.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2" grpId="0" animBg="1"/>
      <p:bldP spid="112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2714625" y="571500"/>
            <a:ext cx="3786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dirty="0">
                <a:solidFill>
                  <a:srgbClr val="FF0000"/>
                </a:solidFill>
              </a:rPr>
              <a:t>Summary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928688" y="1571625"/>
            <a:ext cx="78581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/>
              <a:t>向别人展示自己的物品时用以下句型：</a:t>
            </a:r>
          </a:p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Look at my toys! I have…</a:t>
            </a:r>
          </a:p>
          <a:p>
            <a:pPr eaLnBrk="1" hangingPunct="1"/>
            <a:r>
              <a:rPr lang="zh-CN" altLang="en-US" sz="3600" dirty="0"/>
              <a:t>看我的玩具！我有</a:t>
            </a:r>
            <a:r>
              <a:rPr lang="en-US" altLang="zh-CN" sz="3600" dirty="0"/>
              <a:t>……</a:t>
            </a:r>
          </a:p>
          <a:p>
            <a:pPr eaLnBrk="1" hangingPunct="1"/>
            <a:r>
              <a:rPr lang="zh-CN" altLang="en-US" sz="3600" dirty="0"/>
              <a:t>（答语）夸赞别人的东西用：</a:t>
            </a:r>
            <a:endParaRPr lang="en-US" altLang="zh-CN" sz="3600" dirty="0"/>
          </a:p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They are nice. / How nice!</a:t>
            </a:r>
            <a:r>
              <a:rPr lang="zh-CN" altLang="en-US" sz="3600" dirty="0"/>
              <a:t>好漂亮！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1571625" y="428625"/>
            <a:ext cx="3786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Read and circle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009650"/>
            <a:ext cx="6446838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椭圆 4"/>
          <p:cNvSpPr>
            <a:spLocks noChangeArrowheads="1"/>
          </p:cNvSpPr>
          <p:nvPr/>
        </p:nvSpPr>
        <p:spPr bwMode="auto">
          <a:xfrm>
            <a:off x="5429250" y="3357563"/>
            <a:ext cx="2286000" cy="914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椭圆 5"/>
          <p:cNvSpPr>
            <a:spLocks noChangeArrowheads="1"/>
          </p:cNvSpPr>
          <p:nvPr/>
        </p:nvSpPr>
        <p:spPr bwMode="auto">
          <a:xfrm>
            <a:off x="2857500" y="3929063"/>
            <a:ext cx="2286000" cy="914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6" name="椭圆 6"/>
          <p:cNvSpPr>
            <a:spLocks noChangeArrowheads="1"/>
          </p:cNvSpPr>
          <p:nvPr/>
        </p:nvSpPr>
        <p:spPr bwMode="auto">
          <a:xfrm>
            <a:off x="6143625" y="4500563"/>
            <a:ext cx="2286000" cy="914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0247" name="直接箭头连接符 8"/>
          <p:cNvCxnSpPr>
            <a:cxnSpLocks noChangeShapeType="1"/>
          </p:cNvCxnSpPr>
          <p:nvPr/>
        </p:nvCxnSpPr>
        <p:spPr bwMode="auto">
          <a:xfrm rot="16200000" flipH="1">
            <a:off x="4679156" y="1678782"/>
            <a:ext cx="2143125" cy="12144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直接箭头连接符 10"/>
          <p:cNvCxnSpPr>
            <a:cxnSpLocks noChangeShapeType="1"/>
          </p:cNvCxnSpPr>
          <p:nvPr/>
        </p:nvCxnSpPr>
        <p:spPr bwMode="auto">
          <a:xfrm rot="16200000" flipH="1">
            <a:off x="2107406" y="2393157"/>
            <a:ext cx="1928813" cy="1143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直接箭头连接符 12"/>
          <p:cNvCxnSpPr>
            <a:cxnSpLocks noChangeShapeType="1"/>
          </p:cNvCxnSpPr>
          <p:nvPr/>
        </p:nvCxnSpPr>
        <p:spPr bwMode="auto">
          <a:xfrm>
            <a:off x="3357563" y="2643188"/>
            <a:ext cx="3000375" cy="20716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de38880f974a06baeb771e7861b9e64470444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244</Words>
  <Application>Microsoft Office PowerPoint</Application>
  <PresentationFormat>全屏显示(4:3)</PresentationFormat>
  <Paragraphs>32</Paragraphs>
  <Slides>10</Slides>
  <Notes>2</Notes>
  <HiddenSlides>0</HiddenSlides>
  <MMClips>4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2023-01-16T23:26:11Z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07102D0C6DFA4C19A67BC925B82E62C6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