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3" r:id="rId2"/>
    <p:sldId id="319" r:id="rId3"/>
    <p:sldId id="330" r:id="rId4"/>
    <p:sldId id="332" r:id="rId5"/>
    <p:sldId id="366" r:id="rId6"/>
    <p:sldId id="325" r:id="rId7"/>
    <p:sldId id="352" r:id="rId8"/>
    <p:sldId id="369" r:id="rId9"/>
    <p:sldId id="370" r:id="rId10"/>
    <p:sldId id="367" r:id="rId11"/>
    <p:sldId id="371" r:id="rId12"/>
    <p:sldId id="339" r:id="rId13"/>
    <p:sldId id="340" r:id="rId14"/>
    <p:sldId id="327" r:id="rId15"/>
  </p:sldIdLst>
  <p:sldSz cx="12192000" cy="6858000"/>
  <p:notesSz cx="7104063" cy="10234613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9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256226"/>
            <a:ext cx="10658901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</a:p>
        </p:txBody>
      </p:sp>
      <p:sp>
        <p:nvSpPr>
          <p:cNvPr id="7" name="文本框 5"/>
          <p:cNvSpPr txBox="1"/>
          <p:nvPr/>
        </p:nvSpPr>
        <p:spPr>
          <a:xfrm>
            <a:off x="2480492" y="1286354"/>
            <a:ext cx="943752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5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Unit 2</a:t>
            </a:r>
            <a:endParaRPr lang="en-US" altLang="zh-CN" sz="45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altLang="en-US" sz="45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I think that </a:t>
            </a:r>
            <a:r>
              <a:rPr lang="en-US" altLang="en-US" sz="4500" b="1" dirty="0" err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mooncakes</a:t>
            </a:r>
            <a:r>
              <a:rPr lang="en-US" altLang="en-US" sz="45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are delicious</a:t>
            </a:r>
            <a:r>
              <a:rPr lang="zh-CN" altLang="en-US" sz="45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！</a:t>
            </a:r>
            <a:r>
              <a:rPr lang="en-US" altLang="en-US" sz="45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45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7927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9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45433" y="1073427"/>
            <a:ext cx="11072192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en-US" sz="3000" b="1" dirty="0" smtClean="0"/>
              <a:t>Watch the peony(</a:t>
            </a:r>
            <a:r>
              <a:rPr lang="zh-CN" altLang="en-US" sz="3000" b="1" dirty="0" smtClean="0"/>
              <a:t>牡丹</a:t>
            </a:r>
            <a:r>
              <a:rPr lang="en-US" sz="3000" b="1" dirty="0" smtClean="0"/>
              <a:t>)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It's also a great time to see the peony, which is known as “the Queen of All Flowers” in Chinese culture. </a:t>
            </a:r>
            <a:r>
              <a:rPr lang="en-US" sz="3000" b="1" u="sng" dirty="0" smtClean="0"/>
              <a:t>As a result, watching peonies becomes one of the most enjoyable activities for many.</a:t>
            </a:r>
            <a:r>
              <a:rPr lang="en-US" sz="3000" b="1" dirty="0" smtClean="0"/>
              <a:t> The flower is said to be the favorite of Empress(</a:t>
            </a:r>
            <a:r>
              <a:rPr lang="zh-CN" altLang="en-US" sz="3000" b="1" dirty="0" smtClean="0"/>
              <a:t>女皇</a:t>
            </a:r>
            <a:r>
              <a:rPr lang="en-US" sz="3000" b="1" dirty="0" smtClean="0"/>
              <a:t>) Wu </a:t>
            </a:r>
            <a:r>
              <a:rPr lang="en-US" sz="3000" b="1" dirty="0" err="1" smtClean="0"/>
              <a:t>Zetian</a:t>
            </a:r>
            <a:r>
              <a:rPr lang="en-US" sz="3000" b="1" dirty="0" smtClean="0"/>
              <a:t> of the Tang Dynasty, who was the only woman ruler in Chinese history.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45433" y="1073427"/>
            <a:ext cx="11072192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en-US" sz="3000" b="1" dirty="0" smtClean="0"/>
              <a:t>Pick tea leaves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Tea leaves picked before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are among the best tea leaves. People believe that the tea leaves picked on the day of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can make eyes clear and drive away bad luck. So the habit of drinking tea at this time of year has become a tradition in some places of China.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3" y="894520"/>
            <a:ext cx="110721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根据短文内容，回答问题。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When does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usually come every year?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_____________________________________________________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Why is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an important time for sowing grains?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Translate the underlined sentence into Chinese.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____________________________________________________</a:t>
            </a:r>
            <a:r>
              <a:rPr lang="en-US" sz="3000" dirty="0" smtClean="0"/>
              <a:t>__</a:t>
            </a:r>
            <a:endParaRPr lang="zh-CN" altLang="en-US" sz="3000" dirty="0" smtClean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72816" y="2395331"/>
            <a:ext cx="70516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It usually comes on or around April 20 every year.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2817" y="3756992"/>
            <a:ext cx="100896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Because as 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Guyu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comes, the weather will become warm enough for sowing.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32452" y="5098775"/>
            <a:ext cx="884729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结果，对于很多人来说，观赏牡丹成为最令人愉悦的活动之一。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19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5" y="1133058"/>
            <a:ext cx="110721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List(</a:t>
            </a:r>
            <a:r>
              <a:rPr lang="zh-CN" altLang="en-US" sz="3000" b="1" dirty="0" smtClean="0"/>
              <a:t>列举</a:t>
            </a:r>
            <a:r>
              <a:rPr lang="en-US" sz="3000" b="1" dirty="0" smtClean="0"/>
              <a:t>) activities on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according to the passage(at least </a:t>
            </a:r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two)</a:t>
            </a:r>
            <a:r>
              <a:rPr lang="zh-CN" altLang="en-US" sz="3000" b="1" dirty="0" smtClean="0"/>
              <a:t>．</a:t>
            </a:r>
            <a:endParaRPr lang="en-US" altLang="zh-CN" sz="3000" b="1" dirty="0" smtClean="0"/>
          </a:p>
          <a:p>
            <a:pPr indent="536575">
              <a:lnSpc>
                <a:spcPct val="150000"/>
              </a:lnSpc>
            </a:pPr>
            <a:endParaRPr lang="en-US" altLang="zh-CN" sz="3000" b="1" dirty="0" smtClean="0"/>
          </a:p>
          <a:p>
            <a:pPr indent="536575">
              <a:lnSpc>
                <a:spcPct val="150000"/>
              </a:lnSpc>
            </a:pP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____________________________________________________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5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Give a proper title to the passage.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____________________________________________________</a:t>
            </a:r>
            <a:endParaRPr lang="zh-CN" altLang="en-US" sz="3000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52333" y="2842593"/>
            <a:ext cx="7285380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(1)Sow grains.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(2)Hope for safety and harvest.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(3)Watch the peony.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(4)Pick tea leaves.(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回答其中任意两条即可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23121" y="5377071"/>
            <a:ext cx="82902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(One/The sixth of the 24 solar terms)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Guyu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/The Grain Rain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71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31940" y="1171600"/>
            <a:ext cx="3354673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3367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　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96348" y="1749289"/>
            <a:ext cx="10714382" cy="4939814"/>
            <a:chOff x="596348" y="1749289"/>
            <a:chExt cx="10714382" cy="4939814"/>
          </a:xfrm>
        </p:grpSpPr>
        <p:sp>
          <p:nvSpPr>
            <p:cNvPr id="15" name="TextBox 14"/>
            <p:cNvSpPr txBox="1"/>
            <p:nvPr/>
          </p:nvSpPr>
          <p:spPr>
            <a:xfrm>
              <a:off x="596348" y="1749289"/>
              <a:ext cx="10714382" cy="493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000" b="1" dirty="0" smtClean="0"/>
                <a:t>Ⅰ.</a:t>
              </a:r>
              <a:r>
                <a:rPr lang="zh-CN" altLang="en-US" sz="3000" b="1" dirty="0" smtClean="0"/>
                <a:t>从方框中选出合适的单词或短语，并用其适当形式填空</a:t>
              </a:r>
              <a:endParaRPr lang="zh-CN" altLang="en-US" sz="3000" dirty="0" smtClean="0"/>
            </a:p>
            <a:p>
              <a:pPr algn="ctr">
                <a:lnSpc>
                  <a:spcPct val="150000"/>
                </a:lnSpc>
              </a:pPr>
              <a:r>
                <a:rPr lang="en-US" sz="3000" b="1" dirty="0" smtClean="0"/>
                <a:t>turn off, treat,  dress up as, </a:t>
              </a:r>
              <a:endParaRPr lang="zh-CN" altLang="en-US" sz="3000" dirty="0" smtClean="0"/>
            </a:p>
            <a:p>
              <a:pPr algn="ctr">
                <a:lnSpc>
                  <a:spcPct val="150000"/>
                </a:lnSpc>
              </a:pPr>
              <a:r>
                <a:rPr lang="en-US" sz="3000" b="1" dirty="0" smtClean="0"/>
                <a:t>ask for, play a trick on </a:t>
              </a:r>
              <a:endParaRPr lang="zh-CN" altLang="en-US" sz="3000" dirty="0" smtClean="0"/>
            </a:p>
            <a:p>
              <a:pPr>
                <a:lnSpc>
                  <a:spcPct val="150000"/>
                </a:lnSpc>
              </a:pPr>
              <a:r>
                <a:rPr lang="en-US" sz="3000" b="1" dirty="0" smtClean="0"/>
                <a:t>1</a:t>
              </a:r>
              <a:r>
                <a:rPr lang="zh-CN" altLang="en-US" sz="3000" b="1" dirty="0" smtClean="0"/>
                <a:t>．</a:t>
              </a:r>
              <a:r>
                <a:rPr lang="en-US" sz="3000" b="1" dirty="0" smtClean="0"/>
                <a:t>When I was only nine years old, my mother __________ me </a:t>
              </a:r>
            </a:p>
            <a:p>
              <a:pPr indent="536575">
                <a:lnSpc>
                  <a:spcPct val="150000"/>
                </a:lnSpc>
              </a:pPr>
              <a:r>
                <a:rPr lang="en-US" sz="3000" b="1" dirty="0" smtClean="0"/>
                <a:t>like an adult. </a:t>
              </a:r>
              <a:endParaRPr lang="zh-CN" altLang="en-US" sz="3000" dirty="0" smtClean="0"/>
            </a:p>
            <a:p>
              <a:pPr>
                <a:lnSpc>
                  <a:spcPct val="150000"/>
                </a:lnSpc>
              </a:pPr>
              <a:r>
                <a:rPr lang="en-US" sz="3000" b="1" dirty="0" smtClean="0"/>
                <a:t>2</a:t>
              </a:r>
              <a:r>
                <a:rPr lang="zh-CN" altLang="en-US" sz="3000" b="1" dirty="0" smtClean="0"/>
                <a:t>．</a:t>
              </a:r>
              <a:r>
                <a:rPr lang="en-US" sz="3000" b="1" dirty="0" smtClean="0"/>
                <a:t>Don't forget _________ the water tap when you are brushing </a:t>
              </a:r>
            </a:p>
            <a:p>
              <a:pPr indent="536575">
                <a:lnSpc>
                  <a:spcPct val="150000"/>
                </a:lnSpc>
              </a:pPr>
              <a:r>
                <a:rPr lang="en-US" sz="3000" b="1" dirty="0" smtClean="0"/>
                <a:t>your teeth.</a:t>
              </a:r>
              <a:endParaRPr lang="zh-CN" altLang="en-US" sz="3000" dirty="0"/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3707296" y="2623930"/>
              <a:ext cx="4691269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vert="horz" wrap="none" lIns="91440" tIns="45720" rIns="91440" bIns="45720" numCol="1" rtlCol="0" anchor="ctr" anchorCtr="0" compatLnSpc="1">
              <a:spAutoFit/>
            </a:bodyPr>
            <a:lstStyle/>
            <a:p>
              <a:pPr marL="0"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825947" y="3945835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treated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399183" y="5357192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turn off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05067" y="1013790"/>
            <a:ext cx="10714382" cy="5632311"/>
            <a:chOff x="596348" y="1749289"/>
            <a:chExt cx="10714382" cy="5632311"/>
          </a:xfrm>
        </p:grpSpPr>
        <p:sp>
          <p:nvSpPr>
            <p:cNvPr id="7" name="TextBox 6"/>
            <p:cNvSpPr txBox="1"/>
            <p:nvPr/>
          </p:nvSpPr>
          <p:spPr>
            <a:xfrm>
              <a:off x="596348" y="1749289"/>
              <a:ext cx="10714382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000" b="1" dirty="0" smtClean="0"/>
                <a:t>Ⅰ.</a:t>
              </a:r>
              <a:r>
                <a:rPr lang="zh-CN" altLang="en-US" sz="3000" b="1" dirty="0" smtClean="0"/>
                <a:t>从方框中选出合适的单词或短语，并用其适当形式填空</a:t>
              </a:r>
              <a:endParaRPr lang="zh-CN" altLang="en-US" sz="3000" dirty="0" smtClean="0"/>
            </a:p>
            <a:p>
              <a:pPr algn="ctr">
                <a:lnSpc>
                  <a:spcPct val="150000"/>
                </a:lnSpc>
              </a:pPr>
              <a:r>
                <a:rPr lang="en-US" sz="3000" b="1" dirty="0" smtClean="0"/>
                <a:t>turn off, treat,  dress up as, </a:t>
              </a:r>
              <a:endParaRPr lang="zh-CN" altLang="en-US" sz="3000" dirty="0" smtClean="0"/>
            </a:p>
            <a:p>
              <a:pPr algn="ctr">
                <a:lnSpc>
                  <a:spcPct val="150000"/>
                </a:lnSpc>
              </a:pPr>
              <a:r>
                <a:rPr lang="en-US" sz="3000" b="1" dirty="0" smtClean="0"/>
                <a:t>ask for, play a trick on </a:t>
              </a:r>
              <a:endParaRPr lang="zh-CN" altLang="en-US" sz="3000" dirty="0" smtClean="0"/>
            </a:p>
            <a:p>
              <a:pPr>
                <a:lnSpc>
                  <a:spcPct val="150000"/>
                </a:lnSpc>
              </a:pPr>
              <a:r>
                <a:rPr lang="en-US" sz="3000" b="1" dirty="0" smtClean="0"/>
                <a:t>3</a:t>
              </a:r>
              <a:r>
                <a:rPr lang="zh-CN" altLang="en-US" sz="3000" b="1" dirty="0" smtClean="0"/>
                <a:t>．</a:t>
              </a:r>
              <a:r>
                <a:rPr lang="en-US" sz="3000" b="1" dirty="0" smtClean="0"/>
                <a:t>The children will ___________ you if you don't give them a </a:t>
              </a:r>
            </a:p>
            <a:p>
              <a:pPr indent="536575">
                <a:lnSpc>
                  <a:spcPct val="150000"/>
                </a:lnSpc>
              </a:pPr>
              <a:r>
                <a:rPr lang="en-US" sz="3000" b="1" dirty="0" smtClean="0"/>
                <a:t>treat.</a:t>
              </a:r>
              <a:endParaRPr lang="zh-CN" altLang="en-US" sz="3000" dirty="0" smtClean="0"/>
            </a:p>
            <a:p>
              <a:pPr>
                <a:lnSpc>
                  <a:spcPct val="150000"/>
                </a:lnSpc>
              </a:pPr>
              <a:r>
                <a:rPr lang="en-US" sz="3000" b="1" dirty="0" smtClean="0"/>
                <a:t>4</a:t>
              </a:r>
              <a:r>
                <a:rPr lang="zh-CN" altLang="en-US" sz="3000" b="1" dirty="0" smtClean="0"/>
                <a:t>．</a:t>
              </a:r>
              <a:r>
                <a:rPr lang="en-US" sz="3000" b="1" dirty="0" smtClean="0"/>
                <a:t>If you have questions, you can _______ help.</a:t>
              </a:r>
              <a:endParaRPr lang="zh-CN" altLang="en-US" sz="3000" dirty="0" smtClean="0"/>
            </a:p>
            <a:p>
              <a:pPr>
                <a:lnSpc>
                  <a:spcPct val="150000"/>
                </a:lnSpc>
              </a:pPr>
              <a:r>
                <a:rPr lang="en-US" sz="3000" b="1" dirty="0" smtClean="0"/>
                <a:t>5</a:t>
              </a:r>
              <a:r>
                <a:rPr lang="zh-CN" altLang="en-US" sz="3000" b="1" dirty="0" smtClean="0"/>
                <a:t>．</a:t>
              </a:r>
              <a:r>
                <a:rPr lang="en-US" sz="3000" b="1" dirty="0" smtClean="0"/>
                <a:t>The girl ___________ Snow White and went to the costume </a:t>
              </a:r>
            </a:p>
            <a:p>
              <a:pPr indent="536575">
                <a:lnSpc>
                  <a:spcPct val="150000"/>
                </a:lnSpc>
              </a:pPr>
              <a:r>
                <a:rPr lang="en-US" sz="3000" b="1" dirty="0" smtClean="0"/>
                <a:t>party. </a:t>
              </a:r>
              <a:endParaRPr lang="zh-CN" altLang="en-US" sz="3000" dirty="0"/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3707296" y="2623930"/>
              <a:ext cx="4691269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vert="horz" wrap="none" lIns="91440" tIns="45720" rIns="91440" bIns="45720" numCol="1" rtlCol="0" anchor="ctr" anchorCtr="0" compatLnSpc="1">
              <a:spAutoFit/>
            </a:bodyPr>
            <a:lstStyle/>
            <a:p>
              <a:pPr marL="0"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323523" y="3220281"/>
            <a:ext cx="20906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play a trick on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579703" y="4621699"/>
            <a:ext cx="109998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ask for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902226" y="5277681"/>
            <a:ext cx="19423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dressed up as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6" y="1232454"/>
            <a:ext cx="107143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Ⅱ.</a:t>
            </a:r>
            <a:r>
              <a:rPr lang="zh-CN" altLang="en-US" sz="3000" b="1" dirty="0" smtClean="0"/>
              <a:t>按要求完成下列各题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How do you like the dress I bought yesterday? (</a:t>
            </a:r>
            <a:r>
              <a:rPr lang="zh-CN" altLang="en-US" sz="3000" b="1" dirty="0" smtClean="0"/>
              <a:t>改为同义句</a:t>
            </a:r>
            <a:r>
              <a:rPr lang="en-US" sz="3000" b="1" dirty="0" smtClean="0"/>
              <a:t>)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 do you ________ ________ the dress I bought </a:t>
            </a:r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yesterday?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Halloween is </a:t>
            </a:r>
            <a:r>
              <a:rPr lang="en-US" sz="3000" b="1" u="sng" dirty="0" smtClean="0"/>
              <a:t>on October 31st</a:t>
            </a:r>
            <a:r>
              <a:rPr lang="en-US" sz="3000" b="1" dirty="0" smtClean="0"/>
              <a:t>. (</a:t>
            </a:r>
            <a:r>
              <a:rPr lang="zh-CN" altLang="en-US" sz="3000" b="1" dirty="0" smtClean="0"/>
              <a:t>对画线部分提问</a:t>
            </a:r>
            <a:r>
              <a:rPr lang="en-US" sz="3000" b="1" dirty="0" smtClean="0"/>
              <a:t>)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 ________ Halloween?</a:t>
            </a:r>
            <a:endParaRPr lang="zh-CN" altLang="en-US" sz="3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0806" y="2792896"/>
            <a:ext cx="51347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			  think 	 of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0504" y="4800601"/>
            <a:ext cx="22365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		is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05677" y="934281"/>
            <a:ext cx="1071438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Halloween is popular </a:t>
            </a:r>
            <a:r>
              <a:rPr lang="en-US" sz="3000" b="1" u="sng" dirty="0" smtClean="0"/>
              <a:t>in North America</a:t>
            </a:r>
            <a:r>
              <a:rPr lang="en-US" sz="3000" b="1" dirty="0" smtClean="0"/>
              <a:t>. (</a:t>
            </a:r>
            <a:r>
              <a:rPr lang="zh-CN" altLang="en-US" sz="3000" b="1" dirty="0" smtClean="0"/>
              <a:t>对画线部分提问</a:t>
            </a:r>
            <a:r>
              <a:rPr lang="en-US" sz="3000" b="1" dirty="0" smtClean="0"/>
              <a:t>)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 ________ Halloween popular?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people, some, their, make, look, scary, houses(.) (</a:t>
            </a:r>
            <a:r>
              <a:rPr lang="zh-CN" altLang="en-US" sz="3000" b="1" dirty="0" smtClean="0"/>
              <a:t>连词成句</a:t>
            </a:r>
            <a:r>
              <a:rPr lang="en-US" sz="3000" b="1" dirty="0" smtClean="0"/>
              <a:t>)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5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you, for, thank, us, taking, the, around, neighborhood(.)(</a:t>
            </a:r>
            <a:r>
              <a:rPr lang="zh-CN" altLang="en-US" sz="3000" b="1" dirty="0" smtClean="0"/>
              <a:t>连词</a:t>
            </a:r>
            <a:endParaRPr lang="en-US" altLang="zh-CN" sz="3000" b="1" dirty="0" smtClean="0"/>
          </a:p>
          <a:p>
            <a:pPr indent="536575">
              <a:lnSpc>
                <a:spcPct val="150000"/>
              </a:lnSpc>
            </a:pPr>
            <a:r>
              <a:rPr lang="zh-CN" altLang="en-US" sz="3000" b="1" dirty="0" smtClean="0"/>
              <a:t>成句</a:t>
            </a:r>
            <a:r>
              <a:rPr lang="en-US" sz="3000" b="1" dirty="0" smtClean="0"/>
              <a:t>) 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___________________________________________________</a:t>
            </a:r>
            <a:endParaRPr lang="zh-CN" altLang="en-US" sz="30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10139" y="1789043"/>
            <a:ext cx="22365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 	is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21904" y="3130826"/>
            <a:ext cx="57613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people make their houses look scary.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92087" y="5218043"/>
            <a:ext cx="70952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Thank you for taking us around the neighborhood.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课后巩固提升　　　　　　　　　　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75861" y="1679714"/>
            <a:ext cx="1073426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en-US" sz="3000" b="1" dirty="0" smtClean="0"/>
              <a:t>2018·</a:t>
            </a:r>
            <a:r>
              <a:rPr lang="zh-CN" altLang="en-US" sz="3000" b="1" dirty="0" smtClean="0"/>
              <a:t>德州   任务型阅读</a:t>
            </a:r>
            <a:endParaRPr lang="zh-CN" altLang="en-US" sz="3000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In early spring, the changing temperature usually makes a number of Chinese people uncomfortable. Cold air, bringing rain or even snow, easily tears up(</a:t>
            </a:r>
            <a:r>
              <a:rPr lang="zh-CN" altLang="en-US" sz="3000" b="1" dirty="0" smtClean="0"/>
              <a:t>破坏</a:t>
            </a:r>
            <a:r>
              <a:rPr lang="en-US" sz="3000" b="1" dirty="0" smtClean="0"/>
              <a:t>) the warmth of the spring within a night(</a:t>
            </a:r>
            <a:r>
              <a:rPr lang="zh-CN" altLang="en-US" sz="3000" b="1" dirty="0" smtClean="0"/>
              <a:t>一夜之间</a:t>
            </a:r>
            <a:r>
              <a:rPr lang="en-US" sz="3000" b="1" dirty="0" smtClean="0"/>
              <a:t>)</a:t>
            </a:r>
            <a:r>
              <a:rPr lang="zh-CN" altLang="en-US" sz="3000" b="1" dirty="0" smtClean="0"/>
              <a:t>．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55982" y="1401414"/>
            <a:ext cx="11072192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>
              <a:lnSpc>
                <a:spcPct val="150000"/>
              </a:lnSpc>
            </a:pPr>
            <a:r>
              <a:rPr lang="en-US" sz="3000" b="1" dirty="0" smtClean="0"/>
              <a:t>However, with the coming of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—the Grain (</a:t>
            </a:r>
            <a:r>
              <a:rPr lang="zh-CN" altLang="en-US" sz="3000" b="1" dirty="0" smtClean="0"/>
              <a:t>谷物</a:t>
            </a:r>
            <a:r>
              <a:rPr lang="en-US" sz="3000" b="1" dirty="0" smtClean="0"/>
              <a:t>) Rain, the blue sky and gentle winds would finally stay. Falling usually on or around April 20 every year,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is the sixth of the 24 solar terms (</a:t>
            </a:r>
            <a:r>
              <a:rPr lang="zh-CN" altLang="en-US" sz="3000" b="1" dirty="0" smtClean="0"/>
              <a:t>节气</a:t>
            </a:r>
            <a:r>
              <a:rPr lang="en-US" sz="3000" b="1" dirty="0" smtClean="0"/>
              <a:t>). It means the beginning of a lively summer and people get busy from now on.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26166" y="1282149"/>
            <a:ext cx="110721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en-US" sz="3000" b="1" dirty="0" smtClean="0"/>
              <a:t>Sow(</a:t>
            </a:r>
            <a:r>
              <a:rPr lang="zh-CN" altLang="en-US" sz="3000" b="1" dirty="0" smtClean="0"/>
              <a:t>播种</a:t>
            </a:r>
            <a:r>
              <a:rPr lang="en-US" sz="3000" b="1" dirty="0" smtClean="0"/>
              <a:t>) grains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This is an important period of the growth of grains. The ancient Chinese already knew that as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 comes, the weather will become warm enough for sowing. The farmers usually catch the chance to plant rice, corn and beans.</a:t>
            </a:r>
            <a:endParaRPr lang="zh-CN" alt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55982" y="1401414"/>
            <a:ext cx="11072192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en-US" sz="3000" b="1" dirty="0" smtClean="0"/>
              <a:t>Hope for safety and harvest</a:t>
            </a:r>
            <a:endParaRPr lang="zh-CN" altLang="en-US" sz="3000" dirty="0" smtClean="0"/>
          </a:p>
          <a:p>
            <a:pPr indent="536575">
              <a:lnSpc>
                <a:spcPct val="150000"/>
              </a:lnSpc>
            </a:pPr>
            <a:r>
              <a:rPr lang="en-US" sz="3000" b="1" dirty="0" smtClean="0"/>
              <a:t>For those living near the sea, they will hold some ceremonies(</a:t>
            </a:r>
            <a:r>
              <a:rPr lang="zh-CN" altLang="en-US" sz="3000" b="1" dirty="0" smtClean="0"/>
              <a:t>仪式</a:t>
            </a:r>
            <a:r>
              <a:rPr lang="en-US" sz="3000" b="1" dirty="0" smtClean="0"/>
              <a:t>) on </a:t>
            </a:r>
            <a:r>
              <a:rPr lang="en-US" sz="3000" b="1" dirty="0" err="1" smtClean="0"/>
              <a:t>Guyu</a:t>
            </a:r>
            <a:r>
              <a:rPr lang="en-US" sz="3000" b="1" dirty="0" smtClean="0"/>
              <a:t>, hoping for safety as well as harvest during the coming fishing season.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45238f0e-ca3d-41ff-89b7-f09df829b90a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 vert="horz" wrap="none" lIns="91440" tIns="45720" rIns="91440" bIns="45720" numCol="1" anchor="ctr" anchorCtr="0" compatLnSpc="1">
        <a:spAutoFit/>
      </a:bodyPr>
      <a:lstStyle>
        <a:defPPr marL="0"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2400" b="1" i="0" u="none" strike="noStrike" cap="none" normalizeH="0" baseline="0" dirty="0" smtClean="0">
            <a:ln>
              <a:noFill/>
            </a:ln>
            <a:solidFill>
              <a:srgbClr val="57C6CF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宽屏</PresentationFormat>
  <Paragraphs>79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485B97DBA03D4BE284E51FDF6BC90314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