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3" r:id="rId4"/>
    <p:sldId id="661" r:id="rId5"/>
    <p:sldId id="688" r:id="rId6"/>
    <p:sldId id="692" r:id="rId7"/>
    <p:sldId id="293" r:id="rId8"/>
    <p:sldId id="649" r:id="rId9"/>
    <p:sldId id="417" r:id="rId10"/>
    <p:sldId id="258" r:id="rId11"/>
  </p:sldIdLst>
  <p:sldSz cx="12192000" cy="6858000"/>
  <p:notesSz cx="6858000" cy="9144000"/>
  <p:embeddedFontLst>
    <p:embeddedFont>
      <p:font typeface="思源黑体 CN Light" panose="02010600030101010101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思源黑体 CN Bold" panose="02010600030101010101" charset="-122"/>
      <p:regular r:id="rId19"/>
    </p:embeddedFont>
    <p:embeddedFont>
      <p:font typeface="思源黑体 CN Heavy" panose="02010600030101010101" charset="-122"/>
      <p:regular r:id="rId20"/>
    </p:embeddedFont>
    <p:embeddedFont>
      <p:font typeface="等线" panose="02010600030101010101" pitchFamily="2" charset="-122"/>
      <p:regular r:id="rId21"/>
      <p:bold r:id="rId22"/>
    </p:embeddedFont>
  </p:embeddedFontLst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13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8BC64BB8-54AF-4247-81F9-7E2E0DEF8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95DED6DB-84FE-440F-AF28-2BFB9A2F46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8434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193"/>
            <a:ext cx="3493311" cy="762066"/>
          </a:xfrm>
          <a:prstGeom prst="rect">
            <a:avLst/>
          </a:prstGeom>
          <a:ln>
            <a:solidFill>
              <a:srgbClr val="F98E13"/>
            </a:solidFill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005" y="434975"/>
            <a:ext cx="612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98E13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  <a:lvl2pPr marL="4572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2pPr>
            <a:lvl3pPr marL="9144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3pPr>
            <a:lvl4pPr marL="13716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4pPr>
            <a:lvl5pPr marL="1828800" indent="0">
              <a:buNone/>
              <a:defRPr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smtClean="0">
                <a:solidFill>
                  <a:srgbClr val="F98E13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  <a:lvl2pPr>
              <a:defRPr lang="zh-CN" altLang="en-US" smtClean="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2pPr>
            <a:lvl3pPr>
              <a:defRPr lang="zh-CN" altLang="en-US" smtClean="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3pPr>
            <a:lvl4pPr>
              <a:defRPr lang="zh-CN" altLang="en-US" smtClean="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4pPr>
            <a:lvl5pPr>
              <a:defRPr lang="zh-CN" altLang="en-US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5pPr>
          </a:lstStyle>
          <a:p>
            <a:pPr marL="457200" lvl="0" indent="-45720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1844133"/>
            <a:ext cx="575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10600030101010101" pitchFamily="34" charset="-122"/>
                <a:ea typeface="思源黑体 CN Heavy" panose="02010600030101010101" pitchFamily="34" charset="-122"/>
              </a:rPr>
              <a:t>二年级数学下册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3969026" y="2909920"/>
            <a:ext cx="7865746" cy="1599853"/>
            <a:chOff x="1447051" y="3338217"/>
            <a:chExt cx="7865746" cy="1599853"/>
          </a:xfrm>
        </p:grpSpPr>
        <p:sp>
          <p:nvSpPr>
            <p:cNvPr id="9" name="文本框 8"/>
            <p:cNvSpPr txBox="1"/>
            <p:nvPr/>
          </p:nvSpPr>
          <p:spPr>
            <a:xfrm>
              <a:off x="1494820" y="4691849"/>
              <a:ext cx="7085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SORTING AND REVIEW OF MIXED OPERATION</a:t>
              </a:r>
              <a:endPara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051" y="3338217"/>
              <a:ext cx="78657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54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混合运算整理和复习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2" y="4545882"/>
              <a:ext cx="70118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659851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5.5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10600030101010101" pitchFamily="34" charset="-122"/>
                <a:ea typeface="思源黑体 CN Light" panose="02010600030101010101" pitchFamily="34" charset="-122"/>
              </a:rPr>
              <a:t>BY YUSHEN</a:t>
            </a:r>
            <a:endParaRPr lang="zh-CN" altLang="en-US">
              <a:noFill/>
              <a:latin typeface="思源黑体 CN Light" panose="02010600030101010101" pitchFamily="34" charset="-122"/>
              <a:ea typeface="思源黑体 CN Light" panose="02010600030101010101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2161208"/>
            <a:ext cx="575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10600030101010101" pitchFamily="34" charset="-122"/>
                <a:ea typeface="思源黑体 CN Heavy" panose="02010600030101010101" pitchFamily="34" charset="-122"/>
              </a:rPr>
              <a:t>谢谢观看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5959397" y="4030501"/>
            <a:ext cx="5827605" cy="407577"/>
            <a:chOff x="1494821" y="4545882"/>
            <a:chExt cx="5827605" cy="407577"/>
          </a:xfrm>
        </p:grpSpPr>
        <p:sp>
          <p:nvSpPr>
            <p:cNvPr id="9" name="文本框 8"/>
            <p:cNvSpPr txBox="1"/>
            <p:nvPr/>
          </p:nvSpPr>
          <p:spPr>
            <a:xfrm>
              <a:off x="1494821" y="4691849"/>
              <a:ext cx="5386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10600030101010101" pitchFamily="34" charset="-122"/>
                  <a:ea typeface="思源黑体 CN Heavy" panose="02010600030101010101" pitchFamily="34" charset="-122"/>
                </a:rPr>
                <a:t>THANKS FOR WATCHING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3" y="4545882"/>
              <a:ext cx="5754193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10600030101010101" pitchFamily="34" charset="-122"/>
                <a:ea typeface="思源黑体 CN Heavy" panose="02010600030101010101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572767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10600030101010101" pitchFamily="34" charset="-122"/>
                  <a:ea typeface="思源黑体 CN Bold" panose="02010600030101010101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5.5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89" y="1423988"/>
            <a:ext cx="114712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知识梳理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1058863" y="1904474"/>
            <a:ext cx="298926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计算。</a:t>
            </a:r>
          </a:p>
        </p:txBody>
      </p:sp>
      <p:sp>
        <p:nvSpPr>
          <p:cNvPr id="7171" name="文本框 3"/>
          <p:cNvSpPr txBox="1">
            <a:spLocks noChangeArrowheads="1"/>
          </p:cNvSpPr>
          <p:nvPr/>
        </p:nvSpPr>
        <p:spPr bwMode="auto">
          <a:xfrm>
            <a:off x="2584175" y="1375009"/>
            <a:ext cx="603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没有括号的同级混合运算</a:t>
            </a:r>
          </a:p>
        </p:txBody>
      </p:sp>
      <p:pic>
        <p:nvPicPr>
          <p:cNvPr id="7172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865" y="1317627"/>
            <a:ext cx="1525310" cy="52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文本框 1"/>
          <p:cNvSpPr txBox="1">
            <a:spLocks noChangeArrowheads="1"/>
          </p:cNvSpPr>
          <p:nvPr/>
        </p:nvSpPr>
        <p:spPr bwMode="auto">
          <a:xfrm>
            <a:off x="2784890" y="1975455"/>
            <a:ext cx="755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（1）64－28＋36    （2）6×4÷3</a:t>
            </a:r>
          </a:p>
        </p:txBody>
      </p:sp>
      <p:sp>
        <p:nvSpPr>
          <p:cNvPr id="12289" name="文本框 4"/>
          <p:cNvSpPr txBox="1">
            <a:spLocks noChangeArrowheads="1"/>
          </p:cNvSpPr>
          <p:nvPr/>
        </p:nvSpPr>
        <p:spPr bwMode="auto">
          <a:xfrm>
            <a:off x="1821521" y="2525495"/>
            <a:ext cx="9963150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思路分析：</a:t>
            </a:r>
            <a:endParaRPr lang="en-US" altLang="zh-CN" sz="2400" b="1">
              <a:solidFill>
                <a:sysClr val="windowText" lastClr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（1）中是加减混合运算，一般是从左往右依次按顺序计算。</a:t>
            </a:r>
            <a:endParaRPr lang="en-US" altLang="zh-CN" sz="2400">
              <a:solidFill>
                <a:sysClr val="windowText" lastClr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（2）中只有乘除法，也是从左往右按顺序计算。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考点回顾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1090337" y="4106779"/>
            <a:ext cx="298767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计算。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1821521" y="4840631"/>
            <a:ext cx="8605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（1）64－28＋36         （2）6×4÷3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570821" y="5302296"/>
            <a:ext cx="3076575" cy="10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＝36＋36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＝72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647396" y="5302296"/>
            <a:ext cx="3074987" cy="10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24÷3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＝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825" y="1247118"/>
            <a:ext cx="1702766" cy="55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文本框 3"/>
          <p:cNvSpPr txBox="1">
            <a:spLocks noChangeArrowheads="1"/>
          </p:cNvSpPr>
          <p:nvPr/>
        </p:nvSpPr>
        <p:spPr bwMode="auto">
          <a:xfrm>
            <a:off x="2932665" y="1269545"/>
            <a:ext cx="5899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没有括号的两级混合运算</a:t>
            </a:r>
          </a:p>
        </p:txBody>
      </p:sp>
      <p:sp>
        <p:nvSpPr>
          <p:cNvPr id="9219" name="Text Box 14"/>
          <p:cNvSpPr txBox="1">
            <a:spLocks noChangeArrowheads="1"/>
          </p:cNvSpPr>
          <p:nvPr/>
        </p:nvSpPr>
        <p:spPr bwMode="auto">
          <a:xfrm>
            <a:off x="1193800" y="1859106"/>
            <a:ext cx="98044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亮亮有 50 元钱，要买 3 包饼干，每包饼干 5 元，应找回多少元钱？</a:t>
            </a:r>
          </a:p>
        </p:txBody>
      </p:sp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考点回顾</a:t>
            </a: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1139825" y="2451999"/>
            <a:ext cx="10099675" cy="12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思路分析：</a:t>
            </a:r>
            <a:r>
              <a:rPr lang="zh-CN" altLang="en-US" sz="200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已知亮亮有 50元钱，要买3 包饼干，每包饼干 5 元，求应找回多少元。首先应知道花了多少元，即 3 包饼干多少元，然后从总钱数里减去花掉的钱，就是应找回的钱数，列综合算式解答即可。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728719" y="4026316"/>
            <a:ext cx="4083050" cy="12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    50－</a:t>
            </a:r>
            <a:r>
              <a:rPr lang="zh-CN" altLang="en-US" sz="20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（</a:t>
            </a:r>
            <a:r>
              <a:rPr lang="en-US" altLang="zh-CN" sz="20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3×5</a:t>
            </a:r>
            <a:r>
              <a:rPr lang="zh-CN" altLang="en-US" sz="20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）＝</a:t>
            </a:r>
            <a:r>
              <a:rPr lang="en-US" altLang="zh-CN" sz="20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50－15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rgbClr val="FF0000"/>
                </a:solidFill>
                <a:latin typeface="思源黑体 CN Bold" panose="02010600030101010101" pitchFamily="34" charset="-122"/>
                <a:ea typeface="宋体" panose="02010600030101010101" pitchFamily="2" charset="-122"/>
              </a:rPr>
              <a:t>＝35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答：应找回</a:t>
            </a:r>
            <a:r>
              <a:rPr lang="en-US" altLang="zh-CN" sz="20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35</a:t>
            </a:r>
            <a:r>
              <a:rPr lang="zh-CN" altLang="en-US" sz="20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元。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3"/>
          <p:cNvSpPr txBox="1">
            <a:spLocks noChangeArrowheads="1"/>
          </p:cNvSpPr>
          <p:nvPr/>
        </p:nvSpPr>
        <p:spPr bwMode="auto">
          <a:xfrm>
            <a:off x="2914651" y="1386441"/>
            <a:ext cx="5135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有括号的混合运算</a:t>
            </a:r>
          </a:p>
        </p:txBody>
      </p:sp>
      <p:sp>
        <p:nvSpPr>
          <p:cNvPr id="12290" name="Text Box 14"/>
          <p:cNvSpPr txBox="1">
            <a:spLocks noChangeArrowheads="1"/>
          </p:cNvSpPr>
          <p:nvPr/>
        </p:nvSpPr>
        <p:spPr bwMode="auto">
          <a:xfrm>
            <a:off x="1319213" y="1925781"/>
            <a:ext cx="68516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</a:t>
            </a:r>
            <a:r>
              <a:rPr lang="zh-CN" altLang="zh-CN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先填空，再列综合算式。</a:t>
            </a:r>
          </a:p>
        </p:txBody>
      </p:sp>
      <p:pic>
        <p:nvPicPr>
          <p:cNvPr id="1229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264" y="1364215"/>
            <a:ext cx="1561753" cy="52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8963" y="2830913"/>
            <a:ext cx="25638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文本框 2"/>
          <p:cNvSpPr txBox="1">
            <a:spLocks noChangeArrowheads="1"/>
          </p:cNvSpPr>
          <p:nvPr/>
        </p:nvSpPr>
        <p:spPr bwMode="auto">
          <a:xfrm>
            <a:off x="5111750" y="2830912"/>
            <a:ext cx="4540250" cy="11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综合算式：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________________</a:t>
            </a:r>
          </a:p>
        </p:txBody>
      </p:sp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5111750" y="4258628"/>
            <a:ext cx="5689600" cy="94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思路分析：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本题要先算减法，后算除法，在列综合算式时，要在减法外面加小括号。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考点回顾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111750" y="3419475"/>
            <a:ext cx="434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54÷（8－2）＝9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3"/>
          <p:cNvSpPr txBox="1">
            <a:spLocks noChangeArrowheads="1"/>
          </p:cNvSpPr>
          <p:nvPr/>
        </p:nvSpPr>
        <p:spPr bwMode="auto">
          <a:xfrm>
            <a:off x="2962483" y="1218190"/>
            <a:ext cx="556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用两步计算解决问题</a:t>
            </a:r>
          </a:p>
        </p:txBody>
      </p:sp>
      <p:sp>
        <p:nvSpPr>
          <p:cNvPr id="14338" name="Text Box 14"/>
          <p:cNvSpPr txBox="1">
            <a:spLocks noChangeArrowheads="1"/>
          </p:cNvSpPr>
          <p:nvPr/>
        </p:nvSpPr>
        <p:spPr bwMode="auto">
          <a:xfrm>
            <a:off x="1247775" y="1952131"/>
            <a:ext cx="9709150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例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  <a:r>
              <a:rPr lang="zh-CN" altLang="zh-CN" sz="2400" b="1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  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男生 32 人、女生 40 人报名参加舞蹈小组，把他们平均分成 9 个小组，每组有多少人？   </a:t>
            </a:r>
          </a:p>
        </p:txBody>
      </p:sp>
      <p:pic>
        <p:nvPicPr>
          <p:cNvPr id="1433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7290" y="1185865"/>
            <a:ext cx="1665424" cy="55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考点回顾</a:t>
            </a: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1235075" y="2964909"/>
            <a:ext cx="9876873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思路分析：</a:t>
            </a:r>
            <a:r>
              <a:rPr lang="zh-CN" altLang="en-US" sz="2400">
                <a:solidFill>
                  <a:sysClr val="windowText" lastClr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要求每组有多少人，首先应求出参加舞蹈小组的男生、女生一共有多少人，再用总人数除以总组数，就求出平均每个小组有的人数。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990002" y="4185111"/>
            <a:ext cx="4327525" cy="19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  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（32＋40）÷9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＝72÷9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＝8（人）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答：每组有 8 人。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22"/>
          <p:cNvSpPr txBox="1">
            <a:spLocks noChangeArrowheads="1"/>
          </p:cNvSpPr>
          <p:nvPr/>
        </p:nvSpPr>
        <p:spPr bwMode="auto">
          <a:xfrm>
            <a:off x="752476" y="1426055"/>
            <a:ext cx="2794499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1.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填一填。</a:t>
            </a:r>
          </a:p>
        </p:txBody>
      </p:sp>
      <p:sp>
        <p:nvSpPr>
          <p:cNvPr id="17411" name="Text Box 22"/>
          <p:cNvSpPr txBox="1">
            <a:spLocks noChangeArrowheads="1"/>
          </p:cNvSpPr>
          <p:nvPr/>
        </p:nvSpPr>
        <p:spPr bwMode="auto">
          <a:xfrm>
            <a:off x="568394" y="2037657"/>
            <a:ext cx="11338684" cy="13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）在没有括号的算式里，既有乘、除法又有加、减法，都要先算（       ），</a:t>
            </a:r>
            <a:endParaRPr lang="en-US" altLang="zh-CN" sz="2400">
              <a:solidFill>
                <a:srgbClr val="000000"/>
              </a:solidFill>
              <a:latin typeface="思源黑体 CN Bold" panose="02010600030101010101" pitchFamily="34" charset="-122"/>
              <a:ea typeface="思源黑体 CN Bold" panose="02010600030101010101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再算（       ）；在有括号的算式里，要先算（                    ），再算（                     ）。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）用 41 减去 24 除以 6 的商 ，差是（       ）。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574835" y="2107230"/>
            <a:ext cx="1327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乘除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244338" y="2533559"/>
            <a:ext cx="121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加减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871762" y="2533559"/>
            <a:ext cx="2887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括号里面的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8908787" y="2533559"/>
            <a:ext cx="2862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括号外面的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027945" y="2977274"/>
            <a:ext cx="793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37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752476" y="3742031"/>
            <a:ext cx="4573587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2.我会判断。</a:t>
            </a: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752476" y="4369784"/>
            <a:ext cx="11154602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）计算 3×4÷6 时，要按照从左往右的顺序来计算。 （  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）2×6－4 和 2×（6－4）这两道算式的运算顺序不同，但结果相同。 （      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）（7＋14）÷7＝21÷7＝3   （      ）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1169649" y="4895893"/>
            <a:ext cx="539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×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5691982" y="5357558"/>
            <a:ext cx="538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√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759425" y="4434228"/>
            <a:ext cx="538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1"/>
          <p:cNvSpPr txBox="1">
            <a:spLocks noChangeArrowheads="1"/>
          </p:cNvSpPr>
          <p:nvPr/>
        </p:nvSpPr>
        <p:spPr bwMode="auto">
          <a:xfrm>
            <a:off x="1244338" y="1287464"/>
            <a:ext cx="39973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3.直接写出得数。</a:t>
            </a: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1520562" y="1775290"/>
            <a:ext cx="8252703" cy="149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6×7＝                                    6×4＋3＝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21＋32＝                               24－8＋9＝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50－18＝                               27÷3－5＝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033647" y="1846271"/>
            <a:ext cx="1184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42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69643" y="1846271"/>
            <a:ext cx="1064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27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033647" y="2316877"/>
            <a:ext cx="11840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53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869643" y="2316877"/>
            <a:ext cx="1005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25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033647" y="2787484"/>
            <a:ext cx="125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32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869643" y="2787484"/>
            <a:ext cx="704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1244338" y="3451394"/>
            <a:ext cx="297338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4.列式计算。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263387" y="4100514"/>
            <a:ext cx="979646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（1）把 45 与 9 的差平均分成 6 份，每份是多少？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4598724" y="4566028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45－9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）÷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6＝6</a:t>
            </a:r>
          </a:p>
        </p:txBody>
      </p:sp>
      <p:sp>
        <p:nvSpPr>
          <p:cNvPr id="17" name="文本框 4"/>
          <p:cNvSpPr txBox="1">
            <a:spLocks noChangeArrowheads="1"/>
          </p:cNvSpPr>
          <p:nvPr/>
        </p:nvSpPr>
        <p:spPr bwMode="auto">
          <a:xfrm>
            <a:off x="1263387" y="5184399"/>
            <a:ext cx="914241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）88 减去 40 与 38 的和，差是多少？</a:t>
            </a: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4766999" y="5717045"/>
            <a:ext cx="51196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88－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（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40＋38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）＝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765175" y="1312863"/>
            <a:ext cx="1057910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5. 蛋糕店上午做了 22 个蛋糕，下午做了 36 个蛋糕，卖出 49 个，还剩多少个？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17601" y="1845509"/>
            <a:ext cx="5121275" cy="10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22＋36－49＝9（个）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答：还剩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9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  <a:sym typeface="宋体" panose="02010600030101010101" pitchFamily="2" charset="-122"/>
              </a:rPr>
              <a:t>个。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765175" y="3005535"/>
            <a:ext cx="10018712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6.小玉买了 7 盒卡片，每盒 3 张，送给</a:t>
            </a:r>
            <a:r>
              <a:rPr lang="zh-CN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小芳 8 张，她还剩下多少张卡片？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17601" y="3620796"/>
            <a:ext cx="5726112" cy="10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7×3－8＝13（张）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答：她还剩下</a:t>
            </a:r>
            <a:r>
              <a:rPr lang="en-US" altLang="zh-CN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13</a:t>
            </a:r>
            <a:r>
              <a:rPr lang="zh-CN" altLang="en-US" sz="2400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张卡片。</a:t>
            </a: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765175" y="4905375"/>
            <a:ext cx="2024063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7.购物。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60722" y="5410321"/>
            <a:ext cx="3097696" cy="83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3×6＋12＝30（元）</a:t>
            </a:r>
          </a:p>
          <a:p>
            <a:pPr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答：一共花了</a:t>
            </a:r>
            <a:r>
              <a:rPr lang="en-US" altLang="zh-CN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30</a:t>
            </a:r>
            <a:r>
              <a:rPr lang="zh-CN" altLang="en-US">
                <a:solidFill>
                  <a:srgbClr val="FF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元钱。</a:t>
            </a:r>
          </a:p>
        </p:txBody>
      </p:sp>
      <p:sp>
        <p:nvSpPr>
          <p:cNvPr id="13" name="文本框 1"/>
          <p:cNvSpPr txBox="1">
            <a:spLocks noChangeArrowheads="1"/>
          </p:cNvSpPr>
          <p:nvPr/>
        </p:nvSpPr>
        <p:spPr bwMode="auto">
          <a:xfrm>
            <a:off x="5913644" y="4953215"/>
            <a:ext cx="5894043" cy="4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>
                <a:solidFill>
                  <a:srgbClr val="000000"/>
                </a:solidFill>
                <a:latin typeface="思源黑体 CN Bold" panose="02010600030101010101" pitchFamily="34" charset="-122"/>
                <a:ea typeface="思源黑体 CN Bold" panose="02010600030101010101" pitchFamily="34" charset="-122"/>
              </a:rPr>
              <a:t>（1）小明买了 3 支牙刷和 1 支牙膏，一共花了多少钱？</a:t>
            </a:r>
          </a:p>
        </p:txBody>
      </p:sp>
      <p:pic>
        <p:nvPicPr>
          <p:cNvPr id="14" name="图片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663" y="4953215"/>
            <a:ext cx="3532617" cy="10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宽屏</PresentationFormat>
  <Paragraphs>103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思源黑体 CN Light</vt:lpstr>
      <vt:lpstr>Calibri</vt:lpstr>
      <vt:lpstr>思源黑体 CN Bold</vt:lpstr>
      <vt:lpstr>Arial</vt:lpstr>
      <vt:lpstr>宋体</vt:lpstr>
      <vt:lpstr>思源黑体 CN Heavy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2020-07-28T09:03:00Z</cp:lastPrinted>
  <dcterms:created xsi:type="dcterms:W3CDTF">2020-07-28T09:03:00Z</dcterms:created>
  <dcterms:modified xsi:type="dcterms:W3CDTF">2023-01-16T23:26:34Z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E3FBC7461A73482DA152A1526E94CA95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