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448"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80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E27BE784-75C2-4AD6-855D-752DE625CBC5}"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2023-01-17</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F44E948B-570C-4263-B1E0-E34399E0890A}"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2900" algn="l" rtl="0" fontAlgn="base">
      <a:spcBef>
        <a:spcPct val="0"/>
      </a:spcBef>
      <a:spcAft>
        <a:spcPct val="0"/>
      </a:spcAft>
      <a:defRPr sz="900" kern="1200">
        <a:solidFill>
          <a:schemeClr val="tx1"/>
        </a:solidFill>
        <a:latin typeface="+mn-lt"/>
        <a:ea typeface="+mn-ea"/>
        <a:cs typeface="+mn-cs"/>
      </a:defRPr>
    </a:lvl2pPr>
    <a:lvl3pPr marL="685800" algn="l" rtl="0" fontAlgn="base">
      <a:spcBef>
        <a:spcPct val="0"/>
      </a:spcBef>
      <a:spcAft>
        <a:spcPct val="0"/>
      </a:spcAft>
      <a:defRPr sz="900" kern="1200">
        <a:solidFill>
          <a:schemeClr val="tx1"/>
        </a:solidFill>
        <a:latin typeface="+mn-lt"/>
        <a:ea typeface="+mn-ea"/>
        <a:cs typeface="+mn-cs"/>
      </a:defRPr>
    </a:lvl3pPr>
    <a:lvl4pPr marL="1028700" algn="l" rtl="0" fontAlgn="base">
      <a:spcBef>
        <a:spcPct val="0"/>
      </a:spcBef>
      <a:spcAft>
        <a:spcPct val="0"/>
      </a:spcAft>
      <a:defRPr sz="900" kern="1200">
        <a:solidFill>
          <a:schemeClr val="tx1"/>
        </a:solidFill>
        <a:latin typeface="+mn-lt"/>
        <a:ea typeface="+mn-ea"/>
        <a:cs typeface="+mn-cs"/>
      </a:defRPr>
    </a:lvl4pPr>
    <a:lvl5pPr marL="1371600" algn="l"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9CDE826-CEBE-42EE-A13D-EBF232BDB9EB}"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11CCDB-C410-421D-88A1-3AABDD365477}"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506E24-6451-4C58-B3F2-CFDAA18CBD39}" type="slidenum">
              <a:rPr lang="zh-CN" altLang="en-US"/>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6FE2374-4AE7-4A21-B150-F37569A27C2A}" type="slidenum">
              <a:rPr lang="zh-CN" altLang="en-US"/>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0B93A95-7563-4382-AA7E-1E0C44E4DB46}" type="slidenum">
              <a:rPr lang="zh-CN" altLang="en-US"/>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9BB9C5E-CC3D-447D-BD06-6B5A43FB900B}" type="slidenum">
              <a:rPr lang="zh-CN" altLang="en-US"/>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89C44C-C43C-4EFA-A1E6-1A3806DE2144}" type="slidenum">
              <a:rPr lang="zh-CN" altLang="en-US"/>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45827D-8FFF-4C87-80DB-14B6B7159C93}" type="slidenum">
              <a:rPr lang="zh-CN" altLang="en-US"/>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21340D-87A2-4ECD-A057-760B51456219}" type="slidenum">
              <a:rPr lang="zh-CN" altLang="en-US"/>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F02A74-0CFD-45B0-9EDC-7CFD73273236}" type="slidenum">
              <a:rPr lang="zh-CN" altLang="en-US"/>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8FC8BB-3DE5-4B74-BF6B-79BB1E197004}" type="slidenum">
              <a:rPr lang="zh-CN" altLang="en-US"/>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97A912-F1AB-4694-9123-E49469CC9B2D}" type="slidenum">
              <a:rPr lang="zh-CN" altLang="en-US"/>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C30E9F-990E-4081-9960-E26880EB6601}" type="slidenum">
              <a:rPr lang="zh-CN" altLang="en-US"/>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B4F151-0E1B-4111-918A-F6690B1F9D9A}" type="slidenum">
              <a:rPr lang="zh-CN" altLang="en-US"/>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AB2BD17B-382B-4F92-9186-0D9DCDBB1DD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45ACE1A8-1FA3-4D04-A618-9C2B95F0F8B8}"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625C5062-FBFB-4C74-843E-7C035E46504F}"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1149510"/>
            <a:ext cx="91440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lnSpc>
                <a:spcPct val="150000"/>
              </a:lnSpc>
              <a:spcAft>
                <a:spcPts val="0"/>
              </a:spcAft>
              <a:defRPr/>
            </a:pPr>
            <a:r>
              <a:rPr lang="en-US" altLang="zh-CN" sz="3600" b="1" kern="100" dirty="0">
                <a:latin typeface="Times New Roman" panose="02020603050405020304"/>
                <a:cs typeface="Courier New" panose="02070309020205020404"/>
              </a:rPr>
              <a:t>Unit 3</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cs typeface="Courier New" panose="02070309020205020404"/>
              </a:rPr>
              <a:t>The Internet</a:t>
            </a:r>
            <a:endParaRPr lang="zh-CN" altLang="zh-CN" sz="3000" kern="100" dirty="0">
              <a:latin typeface="宋体" panose="02010600030101010101" pitchFamily="2" charset="-122"/>
              <a:cs typeface="Courier New" panose="02070309020205020404"/>
            </a:endParaRPr>
          </a:p>
        </p:txBody>
      </p:sp>
      <p:pic>
        <p:nvPicPr>
          <p:cNvPr id="4" name="Picture 4" descr="网络"/>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30597" y="2116931"/>
            <a:ext cx="19097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2440360" y="2733770"/>
            <a:ext cx="558805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Section </a:t>
            </a:r>
            <a:r>
              <a:rPr lang="en-US" altLang="zh-CN" sz="2400" b="1" kern="100" dirty="0" smtClean="0">
                <a:latin typeface="宋体" panose="02010600030101010101" pitchFamily="2" charset="-122"/>
                <a:cs typeface="Times New Roman" panose="02020603050405020304"/>
              </a:rPr>
              <a:t>Ⅳ</a:t>
            </a:r>
            <a:r>
              <a:rPr lang="en-US" altLang="zh-CN" sz="2400" kern="100" dirty="0" smtClean="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Discovering </a:t>
            </a:r>
            <a:r>
              <a:rPr lang="en-US" altLang="zh-CN" sz="2400" b="1" kern="100" dirty="0">
                <a:latin typeface="Times New Roman" panose="02020603050405020304"/>
                <a:cs typeface="Courier New" panose="02070309020205020404"/>
              </a:rPr>
              <a:t>Useful Structures</a:t>
            </a:r>
          </a:p>
        </p:txBody>
      </p:sp>
      <p:sp>
        <p:nvSpPr>
          <p:cNvPr id="6" name="矩形 5"/>
          <p:cNvSpPr/>
          <p:nvPr/>
        </p:nvSpPr>
        <p:spPr>
          <a:xfrm>
            <a:off x="0" y="4487331"/>
            <a:ext cx="9144000" cy="372745"/>
          </a:xfrm>
          <a:prstGeom prst="rect">
            <a:avLst/>
          </a:prstGeom>
        </p:spPr>
        <p:txBody>
          <a:bodyPr wrap="square" lIns="68580" tIns="34290" rIns="68580" bIns="34290">
            <a:spAutoFit/>
          </a:bodyPr>
          <a:lstStyle/>
          <a:p>
            <a:pPr marL="257175" indent="-257175" algn="ctr">
              <a:lnSpc>
                <a:spcPct val="110000"/>
              </a:lnSpc>
            </a:pPr>
            <a:r>
              <a:rPr lang="en-US" altLang="zh-CN"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四、现在完成时的主动语态与被动语态的转换</a:t>
            </a:r>
            <a:endParaRPr lang="zh-CN" altLang="zh-CN">
              <a:latin typeface="宋体" panose="02010600030101010101" pitchFamily="2" charset="-122"/>
              <a:ea typeface="黑体" panose="02010609060101010101" pitchFamily="49" charset="-122"/>
            </a:endParaRPr>
          </a:p>
          <a:p>
            <a:pPr algn="just">
              <a:lnSpc>
                <a:spcPct val="150000"/>
              </a:lnSpc>
            </a:pPr>
            <a:r>
              <a:rPr lang="en-US" altLang="zh-CN">
                <a:latin typeface="Times New Roman" panose="02020603050405020304" pitchFamily="18" charset="0"/>
                <a:ea typeface="黑体" panose="02010609060101010101" pitchFamily="49" charset="-122"/>
              </a:rPr>
              <a:t>[</a:t>
            </a:r>
            <a:r>
              <a:rPr lang="zh-CN" altLang="zh-CN">
                <a:latin typeface="Times New Roman" panose="02020603050405020304" pitchFamily="18" charset="0"/>
                <a:ea typeface="黑体" panose="02010609060101010101" pitchFamily="49" charset="-122"/>
              </a:rPr>
              <a:t>合作探究</a:t>
            </a:r>
            <a:r>
              <a:rPr lang="en-US" altLang="zh-CN">
                <a:latin typeface="Times New Roman" panose="02020603050405020304" pitchFamily="18" charset="0"/>
                <a:ea typeface="黑体" panose="02010609060101010101" pitchFamily="49" charset="-122"/>
              </a:rPr>
              <a:t>]</a:t>
            </a:r>
            <a:endParaRPr lang="zh-CN" altLang="zh-CN">
              <a:latin typeface="宋体" panose="02010600030101010101" pitchFamily="2" charset="-122"/>
              <a:ea typeface="黑体" panose="02010609060101010101" pitchFamily="49" charset="-122"/>
            </a:endParaRPr>
          </a:p>
        </p:txBody>
      </p:sp>
      <p:sp>
        <p:nvSpPr>
          <p:cNvPr id="16387" name="矩形 11"/>
          <p:cNvSpPr>
            <a:spLocks noChangeArrowheads="1"/>
          </p:cNvSpPr>
          <p:nvPr/>
        </p:nvSpPr>
        <p:spPr bwMode="auto">
          <a:xfrm>
            <a:off x="454819" y="1540669"/>
            <a:ext cx="8428435"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We have bought a new house recently.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 new house </a:t>
            </a:r>
            <a:r>
              <a:rPr lang="en-US" altLang="zh-CN" b="1" kern="100" dirty="0">
                <a:latin typeface="Times New Roman" panose="02020603050405020304"/>
                <a:cs typeface="Courier New" panose="02070309020205020404"/>
              </a:rPr>
              <a:t>has been bought</a:t>
            </a:r>
            <a:r>
              <a:rPr lang="en-US" altLang="zh-CN" kern="100" dirty="0">
                <a:latin typeface="Times New Roman" panose="02020603050405020304"/>
                <a:cs typeface="Courier New" panose="02070309020205020404"/>
              </a:rPr>
              <a:t> recently by us.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have just cleaned and repaired the watch.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 watch </a:t>
            </a:r>
            <a:r>
              <a:rPr lang="en-US" altLang="zh-CN" b="1" kern="100" dirty="0">
                <a:latin typeface="Times New Roman" panose="02020603050405020304"/>
                <a:cs typeface="Courier New" panose="02070309020205020404"/>
              </a:rPr>
              <a:t>has</a:t>
            </a:r>
            <a:r>
              <a:rPr lang="en-US" altLang="zh-CN" kern="100" dirty="0">
                <a:latin typeface="Times New Roman" panose="02020603050405020304"/>
                <a:cs typeface="Courier New" panose="02070309020205020404"/>
              </a:rPr>
              <a:t> just </a:t>
            </a:r>
            <a:r>
              <a:rPr lang="en-US" altLang="zh-CN" b="1" kern="100" dirty="0">
                <a:latin typeface="Times New Roman" panose="02020603050405020304"/>
                <a:cs typeface="Courier New" panose="02070309020205020404"/>
              </a:rPr>
              <a:t>been cleaned</a:t>
            </a:r>
            <a:r>
              <a:rPr lang="en-US" altLang="zh-CN" kern="100" dirty="0">
                <a:latin typeface="Times New Roman" panose="02020603050405020304"/>
                <a:cs typeface="Courier New" panose="02070309020205020404"/>
              </a:rPr>
              <a:t> and </a:t>
            </a:r>
            <a:r>
              <a:rPr lang="en-US" altLang="zh-CN" b="1" kern="100" dirty="0">
                <a:latin typeface="Times New Roman" panose="02020603050405020304"/>
                <a:cs typeface="Courier New" panose="02070309020205020404"/>
              </a:rPr>
              <a:t>repaired</a:t>
            </a:r>
            <a:r>
              <a:rPr lang="en-US" altLang="zh-CN" kern="100" dirty="0">
                <a:latin typeface="Times New Roman" panose="02020603050405020304"/>
                <a:cs typeface="Courier New" panose="02070309020205020404"/>
              </a:rPr>
              <a:t> (by them).</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5]</a:t>
            </a:r>
            <a:r>
              <a:rPr lang="zh-CN" altLang="zh-CN" kern="100" dirty="0">
                <a:latin typeface="Times New Roman" panose="02020603050405020304"/>
                <a:cs typeface="Times New Roman" panose="02020603050405020304"/>
              </a:rPr>
              <a:t>　现在完成时的主动语态在变成被动语态时，要注意以下几点：</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7411" name="矩形 11"/>
          <p:cNvSpPr>
            <a:spLocks noChangeArrowheads="1"/>
          </p:cNvSpPr>
          <p:nvPr/>
        </p:nvSpPr>
        <p:spPr bwMode="auto">
          <a:xfrm>
            <a:off x="454819" y="1113235"/>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把主动语态中的宾语变成被动语态的</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，助动词</a:t>
            </a:r>
            <a:r>
              <a:rPr lang="en-US" altLang="zh-CN" kern="100" dirty="0">
                <a:latin typeface="Times New Roman" panose="02020603050405020304"/>
                <a:cs typeface="Courier New" panose="02070309020205020404"/>
              </a:rPr>
              <a:t>has</a:t>
            </a:r>
            <a:r>
              <a:rPr lang="zh-CN" altLang="zh-CN" kern="100" dirty="0">
                <a:latin typeface="Times New Roman" panose="02020603050405020304"/>
                <a:cs typeface="Times New Roman" panose="02020603050405020304"/>
              </a:rPr>
              <a:t>或</a:t>
            </a:r>
            <a:r>
              <a:rPr lang="en-US" altLang="zh-CN" kern="100" dirty="0">
                <a:latin typeface="Times New Roman" panose="02020603050405020304"/>
                <a:cs typeface="Courier New" panose="02070309020205020404"/>
              </a:rPr>
              <a:t>have</a:t>
            </a:r>
            <a:r>
              <a:rPr lang="zh-CN" altLang="zh-CN" kern="100" dirty="0">
                <a:latin typeface="Times New Roman" panose="02020603050405020304"/>
                <a:cs typeface="Times New Roman" panose="02020603050405020304"/>
              </a:rPr>
              <a:t>要与被动语态的主语在人称和数上保持一致，且要在助动词后加上</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主动语态的主语在变成被动语态时一般用</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引出，有时可以省略。</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4722019" y="115609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主语</a:t>
            </a:r>
            <a:endParaRPr lang="zh-CN" altLang="en-US" dirty="0"/>
          </a:p>
        </p:txBody>
      </p:sp>
      <p:sp>
        <p:nvSpPr>
          <p:cNvPr id="5" name="矩形 4"/>
          <p:cNvSpPr/>
          <p:nvPr/>
        </p:nvSpPr>
        <p:spPr>
          <a:xfrm>
            <a:off x="5900738" y="1588294"/>
            <a:ext cx="5691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been</a:t>
            </a:r>
            <a:endParaRPr lang="zh-CN" altLang="en-US" dirty="0"/>
          </a:p>
        </p:txBody>
      </p:sp>
      <p:sp>
        <p:nvSpPr>
          <p:cNvPr id="6" name="矩形 5"/>
          <p:cNvSpPr/>
          <p:nvPr/>
        </p:nvSpPr>
        <p:spPr>
          <a:xfrm>
            <a:off x="5100638" y="1974057"/>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1"/>
          <p:cNvSpPr>
            <a:spLocks noChangeArrowheads="1"/>
          </p:cNvSpPr>
          <p:nvPr/>
        </p:nvSpPr>
        <p:spPr bwMode="auto">
          <a:xfrm>
            <a:off x="355997" y="6274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1]</a:t>
            </a:r>
            <a:endParaRPr lang="zh-CN" altLang="zh-CN" kern="100" dirty="0">
              <a:latin typeface="宋体" panose="02010600030101010101" pitchFamily="2" charset="-122"/>
              <a:cs typeface="Courier New" panose="02070309020205020404"/>
            </a:endParaRPr>
          </a:p>
        </p:txBody>
      </p:sp>
      <p:sp>
        <p:nvSpPr>
          <p:cNvPr id="18435" name="矩形 11"/>
          <p:cNvSpPr>
            <a:spLocks noChangeArrowheads="1"/>
          </p:cNvSpPr>
          <p:nvPr/>
        </p:nvSpPr>
        <p:spPr bwMode="auto">
          <a:xfrm>
            <a:off x="35956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指出下列时态是主动语态还是被动语态</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Much useful information about these planets has been collected since 1971.____________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I haven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repaired my computer.____________</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1127522" y="1974057"/>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楷体_GB2312" pitchFamily="49" charset="-122"/>
                <a:ea typeface="楷体_GB2312" pitchFamily="49" charset="-122"/>
                <a:cs typeface="Times New Roman" panose="02020603050405020304"/>
              </a:rPr>
              <a:t>被动语态</a:t>
            </a:r>
            <a:endParaRPr lang="zh-CN" altLang="en-US" dirty="0">
              <a:latin typeface="楷体_GB2312" pitchFamily="49" charset="-122"/>
              <a:ea typeface="楷体_GB2312" pitchFamily="49" charset="-122"/>
            </a:endParaRPr>
          </a:p>
        </p:txBody>
      </p:sp>
      <p:sp>
        <p:nvSpPr>
          <p:cNvPr id="5" name="矩形 4"/>
          <p:cNvSpPr/>
          <p:nvPr/>
        </p:nvSpPr>
        <p:spPr>
          <a:xfrm>
            <a:off x="3780235" y="2397919"/>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楷体_GB2312" pitchFamily="49" charset="-122"/>
                <a:ea typeface="楷体_GB2312" pitchFamily="49" charset="-122"/>
                <a:cs typeface="Times New Roman" panose="02020603050405020304"/>
              </a:rPr>
              <a:t>主动语态</a:t>
            </a:r>
            <a:endParaRPr lang="zh-CN" altLang="en-US"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1"/>
          <p:cNvSpPr>
            <a:spLocks noChangeArrowheads="1"/>
          </p:cNvSpPr>
          <p:nvPr/>
        </p:nvSpPr>
        <p:spPr bwMode="auto">
          <a:xfrm>
            <a:off x="355997"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2]</a:t>
            </a:r>
            <a:r>
              <a:rPr lang="zh-CN" altLang="zh-CN" kern="100" dirty="0">
                <a:latin typeface="Times New Roman" panose="02020603050405020304"/>
                <a:cs typeface="Times New Roman" panose="02020603050405020304"/>
              </a:rPr>
              <a:t>　单句语法填空</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9459" name="矩形 11"/>
          <p:cNvSpPr>
            <a:spLocks noChangeArrowheads="1"/>
          </p:cNvSpPr>
          <p:nvPr/>
        </p:nvSpPr>
        <p:spPr bwMode="auto">
          <a:xfrm>
            <a:off x="359569" y="1129903"/>
            <a:ext cx="842843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He ____________ (teach) English since he came to the Junior High School.</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Much parking space in this city ______________ (save) by using small cars.</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1096566" y="1137048"/>
            <a:ext cx="10810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 taught</a:t>
            </a:r>
            <a:endParaRPr lang="zh-CN" altLang="en-US" dirty="0"/>
          </a:p>
        </p:txBody>
      </p:sp>
      <p:sp>
        <p:nvSpPr>
          <p:cNvPr id="5" name="矩形 4"/>
          <p:cNvSpPr/>
          <p:nvPr/>
        </p:nvSpPr>
        <p:spPr>
          <a:xfrm>
            <a:off x="3643313" y="1600201"/>
            <a:ext cx="152349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 been saved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1"/>
          <p:cNvSpPr>
            <a:spLocks noChangeArrowheads="1"/>
          </p:cNvSpPr>
          <p:nvPr/>
        </p:nvSpPr>
        <p:spPr bwMode="auto">
          <a:xfrm>
            <a:off x="355997" y="840582"/>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3]</a:t>
            </a:r>
            <a:r>
              <a:rPr lang="zh-CN" altLang="zh-CN" kern="100" dirty="0">
                <a:latin typeface="Times New Roman" panose="02020603050405020304"/>
                <a:cs typeface="Times New Roman" panose="02020603050405020304"/>
              </a:rPr>
              <a:t>　补全句子</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34818" name="矩形 11"/>
          <p:cNvSpPr>
            <a:spLocks noChangeArrowheads="1"/>
          </p:cNvSpPr>
          <p:nvPr/>
        </p:nvSpPr>
        <p:spPr bwMode="auto">
          <a:xfrm>
            <a:off x="359569" y="1272779"/>
            <a:ext cx="8428435"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You can see the house _____________________________________ (</a:t>
            </a:r>
            <a:r>
              <a:rPr lang="zh-CN" altLang="zh-CN">
                <a:latin typeface="Times New Roman" panose="02020603050405020304" pitchFamily="18" charset="0"/>
                <a:ea typeface="楷体_GB2312"/>
                <a:cs typeface="楷体_GB2312"/>
              </a:rPr>
              <a:t>多年未上漆</a:t>
            </a:r>
            <a:r>
              <a:rPr lang="en-US" altLang="zh-CN">
                <a:latin typeface="Times New Roman" panose="02020603050405020304" pitchFamily="18" charset="0"/>
                <a:ea typeface="楷体_GB2312"/>
                <a:cs typeface="楷体_GB2312"/>
              </a:rPr>
              <a:t>).</a:t>
            </a:r>
            <a:endParaRPr lang="zh-CN" altLang="zh-CN">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My homework ______________________________ (</a:t>
            </a:r>
            <a:r>
              <a:rPr lang="zh-CN" altLang="zh-CN">
                <a:latin typeface="Times New Roman" panose="02020603050405020304" pitchFamily="18" charset="0"/>
                <a:ea typeface="楷体_GB2312"/>
                <a:cs typeface="楷体_GB2312"/>
              </a:rPr>
              <a:t>还没有写完</a:t>
            </a:r>
            <a:r>
              <a:rPr lang="en-US" altLang="zh-CN">
                <a:latin typeface="Times New Roman" panose="02020603050405020304" pitchFamily="18" charset="0"/>
                <a:ea typeface="楷体_GB2312"/>
                <a:cs typeface="楷体_GB2312"/>
              </a:rPr>
              <a:t>) yet.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My parents ___________________________ (</a:t>
            </a:r>
            <a:r>
              <a:rPr lang="zh-CN" altLang="zh-CN">
                <a:latin typeface="Times New Roman" panose="02020603050405020304" pitchFamily="18" charset="0"/>
                <a:ea typeface="楷体_GB2312"/>
                <a:cs typeface="楷体_GB2312"/>
              </a:rPr>
              <a:t>已经住了</a:t>
            </a:r>
            <a:r>
              <a:rPr lang="en-US" altLang="zh-CN">
                <a:latin typeface="Times New Roman" panose="02020603050405020304" pitchFamily="18" charset="0"/>
                <a:ea typeface="楷体_GB2312"/>
                <a:cs typeface="楷体_GB2312"/>
              </a:rPr>
              <a:t>) in Shandong for ten years.</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____________________________ (</a:t>
            </a:r>
            <a:r>
              <a:rPr lang="zh-CN" altLang="zh-CN">
                <a:latin typeface="Times New Roman" panose="02020603050405020304" pitchFamily="18" charset="0"/>
                <a:ea typeface="楷体_GB2312"/>
                <a:cs typeface="楷体_GB2312"/>
              </a:rPr>
              <a:t>取得了很大进展</a:t>
            </a:r>
            <a:r>
              <a:rPr lang="en-US" altLang="zh-CN">
                <a:latin typeface="Times New Roman" panose="02020603050405020304" pitchFamily="18" charset="0"/>
                <a:ea typeface="楷体_GB2312"/>
                <a:cs typeface="楷体_GB2312"/>
              </a:rPr>
              <a:t>) in cultural and educational fields.</a:t>
            </a:r>
            <a:endParaRPr lang="zh-CN" altLang="zh-CN">
              <a:latin typeface="宋体" panose="02010600030101010101" pitchFamily="2" charset="-122"/>
              <a:ea typeface="黑体" panose="02010609060101010101" pitchFamily="49" charset="-122"/>
            </a:endParaRPr>
          </a:p>
        </p:txBody>
      </p:sp>
      <p:sp>
        <p:nvSpPr>
          <p:cNvPr id="4" name="矩形 3"/>
          <p:cNvSpPr/>
          <p:nvPr/>
        </p:nvSpPr>
        <p:spPr>
          <a:xfrm>
            <a:off x="3202782" y="1263254"/>
            <a:ext cx="347274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 not been painted for many years</a:t>
            </a:r>
            <a:endParaRPr lang="zh-CN" altLang="en-US" dirty="0"/>
          </a:p>
        </p:txBody>
      </p:sp>
      <p:sp>
        <p:nvSpPr>
          <p:cNvPr id="5" name="矩形 4"/>
          <p:cNvSpPr/>
          <p:nvPr/>
        </p:nvSpPr>
        <p:spPr>
          <a:xfrm>
            <a:off x="2897982" y="1738313"/>
            <a:ext cx="199381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hasn’t been finished</a:t>
            </a:r>
            <a:endParaRPr lang="zh-CN" altLang="en-US" dirty="0"/>
          </a:p>
        </p:txBody>
      </p:sp>
      <p:sp>
        <p:nvSpPr>
          <p:cNvPr id="6" name="矩形 5"/>
          <p:cNvSpPr/>
          <p:nvPr/>
        </p:nvSpPr>
        <p:spPr>
          <a:xfrm>
            <a:off x="2897981" y="2147888"/>
            <a:ext cx="10938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lived</a:t>
            </a:r>
            <a:endParaRPr lang="zh-CN" altLang="en-US" dirty="0"/>
          </a:p>
        </p:txBody>
      </p:sp>
      <p:sp>
        <p:nvSpPr>
          <p:cNvPr id="7" name="矩形 6"/>
          <p:cNvSpPr/>
          <p:nvPr/>
        </p:nvSpPr>
        <p:spPr>
          <a:xfrm>
            <a:off x="953691" y="2561035"/>
            <a:ext cx="27289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Big progress has been made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1"/>
          <p:cNvSpPr>
            <a:spLocks noChangeArrowheads="1"/>
          </p:cNvSpPr>
          <p:nvPr/>
        </p:nvSpPr>
        <p:spPr bwMode="auto">
          <a:xfrm>
            <a:off x="355997" y="789385"/>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4]</a:t>
            </a:r>
            <a:r>
              <a:rPr lang="zh-CN" altLang="zh-CN" kern="100" dirty="0">
                <a:latin typeface="Times New Roman" panose="02020603050405020304"/>
                <a:cs typeface="Times New Roman" panose="02020603050405020304"/>
              </a:rPr>
              <a:t>　把下列变为被动语态</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21507" name="矩形 11"/>
          <p:cNvSpPr>
            <a:spLocks noChangeArrowheads="1"/>
          </p:cNvSpPr>
          <p:nvPr/>
        </p:nvSpPr>
        <p:spPr bwMode="auto">
          <a:xfrm>
            <a:off x="359569" y="1221581"/>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He hasn’t removed the ink from his clothes.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We have already told the good news to the children.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_____________________________________________________________________</a:t>
            </a:r>
          </a:p>
          <a:p>
            <a:pPr algn="just">
              <a:lnSpc>
                <a:spcPct val="150000"/>
              </a:lnSpc>
              <a:spcAft>
                <a:spcPts val="0"/>
              </a:spcAft>
              <a:defRPr/>
            </a:pPr>
            <a:r>
              <a:rPr lang="zh-CN"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My mother has given me a new shirt.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_____________________________________________________________________ </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_____________________________________________________________________</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953691" y="1653779"/>
            <a:ext cx="443038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 ink hasn’t been removed from his clothes.</a:t>
            </a:r>
            <a:endParaRPr lang="zh-CN" altLang="en-US" dirty="0"/>
          </a:p>
        </p:txBody>
      </p:sp>
      <p:sp>
        <p:nvSpPr>
          <p:cNvPr id="5" name="矩形 4"/>
          <p:cNvSpPr/>
          <p:nvPr/>
        </p:nvSpPr>
        <p:spPr>
          <a:xfrm>
            <a:off x="953691" y="2483644"/>
            <a:ext cx="545405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 children have already been told the good news by us.</a:t>
            </a:r>
            <a:endParaRPr lang="zh-CN" altLang="en-US" dirty="0"/>
          </a:p>
        </p:txBody>
      </p:sp>
      <p:sp>
        <p:nvSpPr>
          <p:cNvPr id="6" name="矩形 5"/>
          <p:cNvSpPr/>
          <p:nvPr/>
        </p:nvSpPr>
        <p:spPr>
          <a:xfrm>
            <a:off x="922735" y="3317082"/>
            <a:ext cx="42422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 have been given a new shirt by my mother.</a:t>
            </a:r>
            <a:endParaRPr lang="zh-CN" altLang="en-US" dirty="0"/>
          </a:p>
        </p:txBody>
      </p:sp>
      <p:sp>
        <p:nvSpPr>
          <p:cNvPr id="7" name="矩形 6"/>
          <p:cNvSpPr/>
          <p:nvPr/>
        </p:nvSpPr>
        <p:spPr>
          <a:xfrm>
            <a:off x="910829" y="3729038"/>
            <a:ext cx="460780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 new shirt has been given to me by my mother.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p:cNvSpPr>
            <a:spLocks noChangeArrowheads="1"/>
          </p:cNvSpPr>
          <p:nvPr/>
        </p:nvSpPr>
        <p:spPr bwMode="auto">
          <a:xfrm>
            <a:off x="373857" y="411956"/>
            <a:ext cx="8428435"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sz="2400" kern="100" dirty="0" smtClean="0">
                <a:latin typeface="Times New Roman" panose="02020603050405020304"/>
                <a:cs typeface="Times New Roman" panose="02020603050405020304"/>
              </a:rPr>
              <a:t>现</a:t>
            </a:r>
            <a:r>
              <a:rPr lang="zh-CN" altLang="zh-CN" sz="2400" kern="100" dirty="0">
                <a:latin typeface="Times New Roman" panose="02020603050405020304"/>
                <a:cs typeface="Times New Roman" panose="02020603050405020304"/>
              </a:rPr>
              <a:t>在完成时的被动语态</a:t>
            </a:r>
            <a:endParaRPr lang="zh-CN" altLang="zh-CN" sz="2400" b="1" dirty="0">
              <a:latin typeface="Cambria" panose="02040503050406030204" pitchFamily="18" charset="0"/>
              <a:cs typeface="Times New Roman" panose="02020603050405020304" pitchFamily="18" charset="0"/>
            </a:endParaRPr>
          </a:p>
        </p:txBody>
      </p:sp>
      <p:pic>
        <p:nvPicPr>
          <p:cNvPr id="10242" name="Picture 2" descr="思维导图-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69081" y="1653779"/>
            <a:ext cx="6425804"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Y36"/>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738313" y="2247900"/>
            <a:ext cx="5322094" cy="242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descr="语法整体突破"/>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1223" y="583407"/>
            <a:ext cx="8560594" cy="54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11"/>
          <p:cNvSpPr>
            <a:spLocks noChangeArrowheads="1"/>
          </p:cNvSpPr>
          <p:nvPr/>
        </p:nvSpPr>
        <p:spPr bwMode="auto">
          <a:xfrm>
            <a:off x="251222" y="1231106"/>
            <a:ext cx="8428434"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cs typeface="Times New Roman" panose="02020603050405020304"/>
              </a:rPr>
              <a:t>现在完成时是一种现在的时态。它可表现为现在完成时的主动语态和现在完成时的被动语态两种形式。</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cs typeface="Courier New" panose="02070309020205020404"/>
            </a:endParaRPr>
          </a:p>
          <a:p>
            <a:pPr algn="just">
              <a:lnSpc>
                <a:spcPct val="150000"/>
              </a:lnSpc>
              <a:spcAft>
                <a:spcPts val="0"/>
              </a:spcAft>
              <a:defRPr/>
            </a:pPr>
            <a:endParaRPr lang="en-US" altLang="zh-CN" kern="100" dirty="0">
              <a:latin typeface="Times New Roman" panose="02020603050405020304"/>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	There are countless articles telling us how the Internet </a:t>
            </a:r>
            <a:r>
              <a:rPr lang="en-US" altLang="zh-CN" b="1" kern="100" dirty="0">
                <a:latin typeface="Times New Roman" panose="02020603050405020304"/>
                <a:cs typeface="Courier New" panose="02070309020205020404"/>
              </a:rPr>
              <a:t>has made</a:t>
            </a:r>
            <a:r>
              <a:rPr lang="en-US" altLang="zh-CN" kern="100" dirty="0">
                <a:latin typeface="Times New Roman" panose="02020603050405020304"/>
                <a:cs typeface="Courier New" panose="02070309020205020404"/>
              </a:rPr>
              <a:t> our lives more convenient.</a:t>
            </a:r>
            <a:r>
              <a:rPr lang="zh-CN" altLang="zh-CN" kern="100" dirty="0">
                <a:latin typeface="Times New Roman" panose="02020603050405020304"/>
                <a:cs typeface="Times New Roman" panose="02020603050405020304"/>
              </a:rPr>
              <a:t>有无数的文章告诉我们互联网如何使我们的生活更方便了。</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	Much </a:t>
            </a:r>
            <a:r>
              <a:rPr lang="en-US" altLang="zh-CN" b="1" kern="100" dirty="0">
                <a:latin typeface="Times New Roman" panose="02020603050405020304"/>
                <a:cs typeface="Courier New" panose="02070309020205020404"/>
              </a:rPr>
              <a:t>has been written</a:t>
            </a:r>
            <a:r>
              <a:rPr lang="en-US" altLang="zh-CN" kern="100" dirty="0">
                <a:latin typeface="Times New Roman" panose="02020603050405020304"/>
                <a:cs typeface="Courier New" panose="02070309020205020404"/>
              </a:rPr>
              <a:t> about the wonders of the World Wide Web.</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关于万维网的奇迹已经写了很多。</a:t>
            </a:r>
            <a:endParaRPr lang="zh-CN" altLang="zh-CN" kern="100" dirty="0">
              <a:latin typeface="宋体" panose="02010600030101010101" pitchFamily="2" charset="-122"/>
              <a:cs typeface="Courier New" panose="02070309020205020404"/>
            </a:endParaRPr>
          </a:p>
        </p:txBody>
      </p:sp>
      <p:sp>
        <p:nvSpPr>
          <p:cNvPr id="12291" name="矩形 11"/>
          <p:cNvSpPr>
            <a:spLocks noChangeArrowheads="1"/>
          </p:cNvSpPr>
          <p:nvPr/>
        </p:nvSpPr>
        <p:spPr bwMode="auto">
          <a:xfrm>
            <a:off x="275035" y="2057401"/>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solidFill>
                  <a:srgbClr val="000000"/>
                </a:solidFill>
                <a:latin typeface="Times New Roman" panose="02020603050405020304" pitchFamily="18" charset="0"/>
                <a:ea typeface="黑体" panose="02010609060101010101" pitchFamily="49" charset="-122"/>
              </a:rPr>
              <a:t>一、概念</a:t>
            </a:r>
            <a:endParaRPr lang="zh-CN" altLang="zh-CN" dirty="0">
              <a:solidFill>
                <a:srgbClr val="000000"/>
              </a:solidFill>
              <a:latin typeface="宋体" panose="02010600030101010101" pitchFamily="2" charset="-122"/>
              <a:ea typeface="黑体" panose="02010609060101010101" pitchFamily="49" charset="-122"/>
            </a:endParaRPr>
          </a:p>
          <a:p>
            <a:pPr algn="just">
              <a:lnSpc>
                <a:spcPct val="150000"/>
              </a:lnSpc>
            </a:pPr>
            <a:r>
              <a:rPr lang="en-US" altLang="zh-CN" dirty="0">
                <a:solidFill>
                  <a:srgbClr val="000000"/>
                </a:solidFill>
                <a:latin typeface="Times New Roman" panose="02020603050405020304" pitchFamily="18" charset="0"/>
                <a:ea typeface="黑体" panose="02010609060101010101" pitchFamily="49" charset="-122"/>
              </a:rPr>
              <a:t>[</a:t>
            </a:r>
            <a:r>
              <a:rPr lang="zh-CN" altLang="zh-CN" dirty="0">
                <a:solidFill>
                  <a:srgbClr val="000000"/>
                </a:solidFill>
                <a:latin typeface="Times New Roman" panose="02020603050405020304" pitchFamily="18" charset="0"/>
                <a:ea typeface="黑体" panose="02010609060101010101" pitchFamily="49" charset="-122"/>
              </a:rPr>
              <a:t>合作探究</a:t>
            </a:r>
            <a:r>
              <a:rPr lang="en-US" altLang="zh-CN" dirty="0">
                <a:solidFill>
                  <a:srgbClr val="000000"/>
                </a:solidFill>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1"/>
          <p:cNvSpPr>
            <a:spLocks noChangeArrowheads="1"/>
          </p:cNvSpPr>
          <p:nvPr/>
        </p:nvSpPr>
        <p:spPr bwMode="auto">
          <a:xfrm>
            <a:off x="355997" y="681038"/>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1]</a:t>
            </a:r>
            <a:r>
              <a:rPr lang="zh-CN" altLang="zh-CN" kern="100" dirty="0">
                <a:latin typeface="Times New Roman" panose="02020603050405020304"/>
                <a:ea typeface="黑体" panose="02010609060101010101" pitchFamily="49" charset="-122"/>
                <a:cs typeface="Times New Roman" panose="02020603050405020304"/>
              </a:rPr>
              <a:t>　</a:t>
            </a:r>
            <a:r>
              <a:rPr lang="zh-CN" altLang="zh-CN" kern="100" dirty="0">
                <a:latin typeface="Times New Roman" panose="02020603050405020304"/>
                <a:cs typeface="Times New Roman" panose="02020603050405020304"/>
              </a:rPr>
              <a:t>现在完成时态表示</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发生的动作或存在的状态到现在已经完成或者仍将持续下去。它强调对</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造成的结果或影响。它有主动语态和被动语态两种形式。</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3" name="矩形 2"/>
          <p:cNvSpPr/>
          <p:nvPr/>
        </p:nvSpPr>
        <p:spPr>
          <a:xfrm>
            <a:off x="3827860" y="73580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过去</a:t>
            </a:r>
            <a:endParaRPr lang="zh-CN" altLang="en-US" dirty="0"/>
          </a:p>
        </p:txBody>
      </p:sp>
      <p:sp>
        <p:nvSpPr>
          <p:cNvPr id="5" name="矩形 4"/>
          <p:cNvSpPr/>
          <p:nvPr/>
        </p:nvSpPr>
        <p:spPr>
          <a:xfrm>
            <a:off x="3827860" y="115728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现在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1"/>
          <p:cNvSpPr>
            <a:spLocks noChangeArrowheads="1"/>
          </p:cNvSpPr>
          <p:nvPr/>
        </p:nvSpPr>
        <p:spPr bwMode="auto">
          <a:xfrm>
            <a:off x="251222" y="465535"/>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二、构成</a:t>
            </a:r>
            <a:endParaRPr lang="zh-CN" altLang="zh-CN" dirty="0">
              <a:latin typeface="宋体" panose="02010600030101010101" pitchFamily="2" charset="-122"/>
              <a:ea typeface="黑体" panose="02010609060101010101" pitchFamily="49" charset="-122"/>
            </a:endParaRPr>
          </a:p>
          <a:p>
            <a:pPr algn="just">
              <a:lnSpc>
                <a:spcPct val="150000"/>
              </a:lnSpc>
            </a:pPr>
            <a:r>
              <a:rPr lang="en-US" altLang="zh-CN" dirty="0">
                <a:latin typeface="Times New Roman" panose="02020603050405020304" pitchFamily="18" charset="0"/>
                <a:ea typeface="黑体" panose="02010609060101010101" pitchFamily="49" charset="-122"/>
              </a:rPr>
              <a:t>[</a:t>
            </a:r>
            <a:r>
              <a:rPr lang="zh-CN" altLang="zh-CN" dirty="0">
                <a:latin typeface="Times New Roman" panose="02020603050405020304" pitchFamily="18" charset="0"/>
                <a:ea typeface="黑体" panose="02010609060101010101" pitchFamily="49" charset="-122"/>
              </a:rPr>
              <a:t>合作探究</a:t>
            </a:r>
            <a:r>
              <a:rPr lang="en-US" altLang="zh-CN" dirty="0">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ea typeface="黑体" panose="02010609060101010101" pitchFamily="49" charset="-122"/>
            </a:endParaRPr>
          </a:p>
        </p:txBody>
      </p:sp>
      <p:sp>
        <p:nvSpPr>
          <p:cNvPr id="11267" name="矩形 11"/>
          <p:cNvSpPr>
            <a:spLocks noChangeArrowheads="1"/>
          </p:cNvSpPr>
          <p:nvPr/>
        </p:nvSpPr>
        <p:spPr bwMode="auto">
          <a:xfrm>
            <a:off x="454819" y="1271587"/>
            <a:ext cx="8428435"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have heard</a:t>
            </a:r>
            <a:r>
              <a:rPr lang="en-US" altLang="zh-CN" kern="100" dirty="0">
                <a:latin typeface="Times New Roman" panose="02020603050405020304"/>
                <a:cs typeface="Courier New" panose="02070309020205020404"/>
              </a:rPr>
              <a:t> nothing from him up to now.</a:t>
            </a:r>
            <a:r>
              <a:rPr lang="zh-CN" altLang="zh-CN" kern="100" dirty="0">
                <a:latin typeface="Times New Roman" panose="02020603050405020304"/>
                <a:cs typeface="Times New Roman" panose="02020603050405020304"/>
              </a:rPr>
              <a:t>到目前为止我没有他的任何消息。</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haven’t seen</a:t>
            </a:r>
            <a:r>
              <a:rPr lang="en-US" altLang="zh-CN" kern="100" dirty="0">
                <a:latin typeface="Times New Roman" panose="02020603050405020304"/>
                <a:cs typeface="Courier New" panose="02070309020205020404"/>
              </a:rPr>
              <a:t> him recently.</a:t>
            </a:r>
            <a:r>
              <a:rPr lang="zh-CN" altLang="zh-CN" kern="100" dirty="0">
                <a:latin typeface="Times New Roman" panose="02020603050405020304"/>
                <a:cs typeface="Times New Roman" panose="02020603050405020304"/>
              </a:rPr>
              <a:t>我已经很久没有看到他了。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experiment </a:t>
            </a:r>
            <a:r>
              <a:rPr lang="en-US" altLang="zh-CN" b="1" kern="100" dirty="0">
                <a:latin typeface="Times New Roman" panose="02020603050405020304"/>
                <a:cs typeface="Courier New" panose="02070309020205020404"/>
              </a:rPr>
              <a:t>has been done</a:t>
            </a:r>
            <a:r>
              <a:rPr lang="en-US" altLang="zh-CN" kern="100" dirty="0">
                <a:latin typeface="Times New Roman" panose="02020603050405020304"/>
                <a:cs typeface="Courier New" panose="02070309020205020404"/>
              </a:rPr>
              <a:t> successfully.</a:t>
            </a:r>
            <a:r>
              <a:rPr lang="zh-CN" altLang="zh-CN" kern="100" dirty="0">
                <a:latin typeface="Times New Roman" panose="02020603050405020304"/>
                <a:cs typeface="Times New Roman" panose="02020603050405020304"/>
              </a:rPr>
              <a:t>这个实验做得很成功。</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blackboard </a:t>
            </a:r>
            <a:r>
              <a:rPr lang="en-US" altLang="zh-CN" b="1" kern="100" dirty="0">
                <a:latin typeface="Times New Roman" panose="02020603050405020304"/>
                <a:cs typeface="Courier New" panose="02070309020205020404"/>
              </a:rPr>
              <a:t>has not been cleaned</a:t>
            </a:r>
            <a:r>
              <a:rPr lang="en-US" altLang="zh-CN" kern="100" dirty="0">
                <a:latin typeface="Times New Roman" panose="02020603050405020304"/>
                <a:cs typeface="Courier New" panose="02070309020205020404"/>
              </a:rPr>
              <a:t> yet.</a:t>
            </a:r>
            <a:r>
              <a:rPr lang="zh-CN" altLang="zh-CN" kern="100" dirty="0">
                <a:latin typeface="Times New Roman" panose="02020603050405020304"/>
                <a:cs typeface="Times New Roman" panose="02020603050405020304"/>
              </a:rPr>
              <a:t>还没有擦黑板。</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11"/>
          <p:cNvSpPr>
            <a:spLocks noChangeArrowheads="1"/>
          </p:cNvSpPr>
          <p:nvPr/>
        </p:nvSpPr>
        <p:spPr bwMode="auto">
          <a:xfrm>
            <a:off x="251222" y="29134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2]</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5" name="矩形 11"/>
          <p:cNvSpPr>
            <a:spLocks noChangeArrowheads="1"/>
          </p:cNvSpPr>
          <p:nvPr/>
        </p:nvSpPr>
        <p:spPr bwMode="auto">
          <a:xfrm>
            <a:off x="454819" y="3345656"/>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现在完成时的主动语态：</a:t>
            </a:r>
            <a:r>
              <a:rPr lang="en-US" altLang="zh-CN" kern="100" dirty="0">
                <a:latin typeface="Times New Roman" panose="02020603050405020304"/>
                <a:cs typeface="Courier New" panose="02070309020205020404"/>
              </a:rPr>
              <a:t>________________ (</a:t>
            </a:r>
            <a:r>
              <a:rPr lang="zh-CN" altLang="zh-CN" kern="100" dirty="0">
                <a:latin typeface="Times New Roman" panose="02020603050405020304"/>
                <a:cs typeface="Times New Roman" panose="02020603050405020304"/>
              </a:rPr>
              <a:t>肯定式</a:t>
            </a:r>
            <a:r>
              <a:rPr lang="en-US" altLang="zh-CN" kern="100" dirty="0">
                <a:latin typeface="Times New Roman" panose="02020603050405020304"/>
                <a:cs typeface="Courier New" panose="02070309020205020404"/>
              </a:rPr>
              <a:t>); has/have not done(</a:t>
            </a:r>
            <a:r>
              <a:rPr lang="zh-CN" altLang="zh-CN" kern="100" dirty="0">
                <a:latin typeface="Times New Roman" panose="02020603050405020304"/>
                <a:cs typeface="Times New Roman" panose="02020603050405020304"/>
              </a:rPr>
              <a:t>否定式</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现在完成时的被动语态：</a:t>
            </a:r>
            <a:r>
              <a:rPr lang="en-US" altLang="zh-CN" kern="100" dirty="0">
                <a:latin typeface="Times New Roman" panose="02020603050405020304"/>
                <a:cs typeface="Courier New" panose="02070309020205020404"/>
              </a:rPr>
              <a:t>__________________ (</a:t>
            </a:r>
            <a:r>
              <a:rPr lang="zh-CN" altLang="zh-CN" kern="100" dirty="0">
                <a:latin typeface="Times New Roman" panose="02020603050405020304"/>
                <a:cs typeface="Times New Roman" panose="02020603050405020304"/>
              </a:rPr>
              <a:t>肯定式</a:t>
            </a:r>
            <a:r>
              <a:rPr lang="en-US" altLang="zh-CN" kern="100" dirty="0">
                <a:latin typeface="Times New Roman" panose="02020603050405020304"/>
                <a:cs typeface="Courier New" panose="02070309020205020404"/>
              </a:rPr>
              <a:t>); ____________________</a:t>
            </a:r>
          </a:p>
          <a:p>
            <a:pPr algn="just">
              <a:lnSpc>
                <a:spcPct val="150000"/>
              </a:lnSpc>
              <a:spcAft>
                <a:spcPts val="0"/>
              </a:spcAft>
              <a:defRPr/>
            </a:pP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否定式</a:t>
            </a:r>
            <a:r>
              <a:rPr lang="en-US" altLang="zh-CN" kern="100" dirty="0">
                <a:latin typeface="Times New Roman" panose="02020603050405020304"/>
                <a:cs typeface="Courier New" panose="02070309020205020404"/>
              </a:rPr>
              <a:t>)</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6" name="矩形 5"/>
          <p:cNvSpPr/>
          <p:nvPr/>
        </p:nvSpPr>
        <p:spPr>
          <a:xfrm>
            <a:off x="3492104" y="3371850"/>
            <a:ext cx="145296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has/have done</a:t>
            </a:r>
            <a:endParaRPr lang="zh-CN" altLang="en-US" dirty="0"/>
          </a:p>
        </p:txBody>
      </p:sp>
      <p:sp>
        <p:nvSpPr>
          <p:cNvPr id="7" name="矩形 6"/>
          <p:cNvSpPr/>
          <p:nvPr/>
        </p:nvSpPr>
        <p:spPr>
          <a:xfrm>
            <a:off x="3330179" y="3827860"/>
            <a:ext cx="194668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has/have been done</a:t>
            </a:r>
            <a:endParaRPr lang="zh-CN" altLang="en-US" dirty="0"/>
          </a:p>
        </p:txBody>
      </p:sp>
      <p:sp>
        <p:nvSpPr>
          <p:cNvPr id="8" name="矩形 7"/>
          <p:cNvSpPr/>
          <p:nvPr/>
        </p:nvSpPr>
        <p:spPr>
          <a:xfrm>
            <a:off x="6410325" y="3814763"/>
            <a:ext cx="229934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has/have not been done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11"/>
          <p:cNvSpPr>
            <a:spLocks noChangeArrowheads="1"/>
          </p:cNvSpPr>
          <p:nvPr/>
        </p:nvSpPr>
        <p:spPr bwMode="auto">
          <a:xfrm>
            <a:off x="251222" y="627460"/>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三、基本用法</a:t>
            </a:r>
            <a:endParaRPr lang="zh-CN" altLang="zh-CN" dirty="0">
              <a:latin typeface="宋体" panose="02010600030101010101" pitchFamily="2" charset="-122"/>
              <a:ea typeface="黑体" panose="02010609060101010101" pitchFamily="49" charset="-122"/>
            </a:endParaRPr>
          </a:p>
          <a:p>
            <a:pPr algn="just">
              <a:lnSpc>
                <a:spcPct val="150000"/>
              </a:lnSpc>
            </a:pPr>
            <a:r>
              <a:rPr lang="en-US" altLang="zh-CN" dirty="0">
                <a:latin typeface="Times New Roman" panose="02020603050405020304" pitchFamily="18" charset="0"/>
                <a:ea typeface="黑体" panose="02010609060101010101" pitchFamily="49" charset="-122"/>
              </a:rPr>
              <a:t>1</a:t>
            </a:r>
            <a:r>
              <a:rPr lang="en-US" altLang="zh-CN" dirty="0">
                <a:latin typeface="Times New Roman" panose="02020603050405020304" pitchFamily="18" charset="0"/>
              </a:rPr>
              <a:t>.</a:t>
            </a:r>
            <a:r>
              <a:rPr lang="zh-CN" altLang="zh-CN" dirty="0">
                <a:latin typeface="Times New Roman" panose="02020603050405020304" pitchFamily="18" charset="0"/>
                <a:ea typeface="黑体" panose="02010609060101010101" pitchFamily="49" charset="-122"/>
              </a:rPr>
              <a:t>完成用法</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黑体" panose="02010609060101010101" pitchFamily="49" charset="-122"/>
              </a:rPr>
              <a:t>[</a:t>
            </a:r>
            <a:r>
              <a:rPr lang="zh-CN" altLang="zh-CN" dirty="0">
                <a:latin typeface="Times New Roman" panose="02020603050405020304" pitchFamily="18" charset="0"/>
                <a:ea typeface="黑体" panose="02010609060101010101" pitchFamily="49" charset="-122"/>
              </a:rPr>
              <a:t>合作探究</a:t>
            </a:r>
            <a:r>
              <a:rPr lang="en-US" altLang="zh-CN" dirty="0">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cs typeface="Courier New" panose="02070309020205020404" pitchFamily="49" charset="0"/>
            </a:endParaRPr>
          </a:p>
        </p:txBody>
      </p:sp>
      <p:sp>
        <p:nvSpPr>
          <p:cNvPr id="12291" name="矩形 11"/>
          <p:cNvSpPr>
            <a:spLocks noChangeArrowheads="1"/>
          </p:cNvSpPr>
          <p:nvPr/>
        </p:nvSpPr>
        <p:spPr bwMode="auto">
          <a:xfrm>
            <a:off x="454819" y="189428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has turned off</a:t>
            </a:r>
            <a:r>
              <a:rPr lang="en-US" altLang="zh-CN" kern="100" dirty="0">
                <a:latin typeface="Times New Roman" panose="02020603050405020304"/>
                <a:cs typeface="Courier New" panose="02070309020205020404"/>
              </a:rPr>
              <a:t> the light.</a:t>
            </a:r>
            <a:r>
              <a:rPr lang="zh-CN" altLang="zh-CN" kern="100" dirty="0">
                <a:latin typeface="Times New Roman" panose="02020603050405020304"/>
                <a:cs typeface="Times New Roman" panose="02020603050405020304"/>
              </a:rPr>
              <a:t>他已把灯关了。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has already obtained</a:t>
            </a:r>
            <a:r>
              <a:rPr lang="en-US" altLang="zh-CN" kern="100" dirty="0">
                <a:latin typeface="Times New Roman" panose="02020603050405020304"/>
                <a:cs typeface="Courier New" panose="02070309020205020404"/>
              </a:rPr>
              <a:t> a scholarship.</a:t>
            </a:r>
            <a:r>
              <a:rPr lang="zh-CN" altLang="zh-CN" kern="100" dirty="0">
                <a:latin typeface="Times New Roman" panose="02020603050405020304"/>
                <a:cs typeface="Times New Roman" panose="02020603050405020304"/>
              </a:rPr>
              <a:t>他已经获得了一份奖学金。</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This book </a:t>
            </a:r>
            <a:r>
              <a:rPr lang="en-US" altLang="zh-CN" b="1" kern="100" dirty="0">
                <a:latin typeface="Times New Roman" panose="02020603050405020304"/>
                <a:cs typeface="Courier New" panose="02070309020205020404"/>
              </a:rPr>
              <a:t>has been translated into</a:t>
            </a:r>
            <a:r>
              <a:rPr lang="en-US" altLang="zh-CN" kern="100" dirty="0">
                <a:latin typeface="Times New Roman" panose="02020603050405020304"/>
                <a:cs typeface="Courier New" panose="02070309020205020404"/>
              </a:rPr>
              <a:t> many languages.</a:t>
            </a:r>
            <a:r>
              <a:rPr lang="zh-CN" altLang="zh-CN" kern="100" dirty="0">
                <a:latin typeface="Times New Roman" panose="02020603050405020304"/>
                <a:cs typeface="Times New Roman" panose="02020603050405020304"/>
              </a:rPr>
              <a:t>这本书已被译成多国语言。</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These flowers </a:t>
            </a:r>
            <a:r>
              <a:rPr lang="en-US" altLang="zh-CN" b="1" kern="100" dirty="0">
                <a:latin typeface="Times New Roman" panose="02020603050405020304"/>
                <a:cs typeface="Courier New" panose="02070309020205020404"/>
              </a:rPr>
              <a:t>have been watered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you can go home.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这些花已经浇水了，所以你可以回家了。</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1"/>
          <p:cNvSpPr>
            <a:spLocks noChangeArrowheads="1"/>
          </p:cNvSpPr>
          <p:nvPr/>
        </p:nvSpPr>
        <p:spPr bwMode="auto">
          <a:xfrm>
            <a:off x="251222" y="95131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3]</a:t>
            </a:r>
            <a:endParaRPr lang="zh-CN" altLang="zh-CN" kern="100" dirty="0">
              <a:latin typeface="宋体" panose="02010600030101010101" pitchFamily="2" charset="-122"/>
              <a:cs typeface="Courier New" panose="02070309020205020404"/>
            </a:endParaRPr>
          </a:p>
        </p:txBody>
      </p:sp>
      <p:sp>
        <p:nvSpPr>
          <p:cNvPr id="13315" name="矩形 11"/>
          <p:cNvSpPr>
            <a:spLocks noChangeArrowheads="1"/>
          </p:cNvSpPr>
          <p:nvPr/>
        </p:nvSpPr>
        <p:spPr bwMode="auto">
          <a:xfrm>
            <a:off x="454819" y="1383506"/>
            <a:ext cx="8428435"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现在完成时的</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完成用法</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是指发生在过去的动作到现在为止已经结束，并且对现在产生了</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，与现在有</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关系。其特点是动作已经</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，不再延续。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该时态常与</a:t>
            </a:r>
            <a:r>
              <a:rPr lang="en-US" altLang="zh-CN" kern="100" dirty="0">
                <a:latin typeface="Times New Roman" panose="02020603050405020304"/>
                <a:cs typeface="Courier New" panose="02070309020205020404"/>
              </a:rPr>
              <a:t>already, yet, before, recently, never, this morning</a:t>
            </a:r>
            <a:r>
              <a:rPr lang="zh-CN" altLang="zh-CN" kern="100" dirty="0">
                <a:latin typeface="Times New Roman" panose="02020603050405020304"/>
                <a:cs typeface="Times New Roman" panose="02020603050405020304"/>
              </a:rPr>
              <a:t>等时间状语连用。</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1829991" y="183951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影响</a:t>
            </a:r>
            <a:endParaRPr lang="zh-CN" altLang="en-US" dirty="0"/>
          </a:p>
        </p:txBody>
      </p:sp>
      <p:sp>
        <p:nvSpPr>
          <p:cNvPr id="5" name="矩形 4"/>
          <p:cNvSpPr/>
          <p:nvPr/>
        </p:nvSpPr>
        <p:spPr>
          <a:xfrm>
            <a:off x="3911203" y="1857376"/>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因果</a:t>
            </a:r>
            <a:endParaRPr lang="zh-CN" altLang="en-US" dirty="0"/>
          </a:p>
        </p:txBody>
      </p:sp>
      <p:sp>
        <p:nvSpPr>
          <p:cNvPr id="6" name="矩形 5"/>
          <p:cNvSpPr/>
          <p:nvPr/>
        </p:nvSpPr>
        <p:spPr>
          <a:xfrm>
            <a:off x="7367588" y="1851423"/>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结束</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2</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未完成用法</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合作探究</a:t>
            </a:r>
            <a:r>
              <a:rPr lang="en-US" altLang="zh-CN" kern="100" dirty="0">
                <a:latin typeface="Times New Roman" panose="02020603050405020304"/>
                <a:ea typeface="黑体" panose="02010609060101010101" pitchFamily="49" charset="-122"/>
                <a:cs typeface="Courier New" panose="02070309020205020404"/>
              </a:rPr>
              <a:t>]</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4339" name="矩形 11"/>
          <p:cNvSpPr>
            <a:spLocks noChangeArrowheads="1"/>
          </p:cNvSpPr>
          <p:nvPr/>
        </p:nvSpPr>
        <p:spPr bwMode="auto">
          <a:xfrm>
            <a:off x="454819" y="1515667"/>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has lived</a:t>
            </a:r>
            <a:r>
              <a:rPr lang="en-US" altLang="zh-CN" kern="100" dirty="0">
                <a:latin typeface="Times New Roman" panose="02020603050405020304"/>
                <a:cs typeface="Courier New" panose="02070309020205020404"/>
              </a:rPr>
              <a:t> here since 1978.</a:t>
            </a:r>
            <a:r>
              <a:rPr lang="zh-CN" altLang="zh-CN" kern="100" dirty="0">
                <a:latin typeface="Times New Roman" panose="02020603050405020304"/>
                <a:cs typeface="Times New Roman" panose="02020603050405020304"/>
              </a:rPr>
              <a:t>自从</a:t>
            </a:r>
            <a:r>
              <a:rPr lang="en-US" altLang="zh-CN" kern="100" dirty="0">
                <a:latin typeface="Times New Roman" panose="02020603050405020304"/>
                <a:cs typeface="Courier New" panose="02070309020205020404"/>
              </a:rPr>
              <a:t>1978</a:t>
            </a:r>
            <a:r>
              <a:rPr lang="zh-CN" altLang="zh-CN" kern="100" dirty="0">
                <a:latin typeface="Times New Roman" panose="02020603050405020304"/>
                <a:cs typeface="Times New Roman" panose="02020603050405020304"/>
              </a:rPr>
              <a:t>年以来，他一直住在这儿。</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This machine </a:t>
            </a:r>
            <a:r>
              <a:rPr lang="en-US" altLang="zh-CN" b="1" kern="100" dirty="0">
                <a:latin typeface="Times New Roman" panose="02020603050405020304"/>
                <a:cs typeface="Courier New" panose="02070309020205020404"/>
              </a:rPr>
              <a:t>has been repaired</a:t>
            </a:r>
            <a:r>
              <a:rPr lang="en-US" altLang="zh-CN" kern="100" dirty="0">
                <a:latin typeface="Times New Roman" panose="02020603050405020304"/>
                <a:cs typeface="Courier New" panose="02070309020205020404"/>
              </a:rPr>
              <a:t> for two hours.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这台机器已经修理了两个小时了。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child </a:t>
            </a:r>
            <a:r>
              <a:rPr lang="en-US" altLang="zh-CN" b="1" kern="100" dirty="0">
                <a:latin typeface="Times New Roman" panose="02020603050405020304"/>
                <a:cs typeface="Courier New" panose="02070309020205020404"/>
              </a:rPr>
              <a:t>has been taken care of</a:t>
            </a:r>
            <a:r>
              <a:rPr lang="en-US" altLang="zh-CN" kern="100" dirty="0">
                <a:latin typeface="Times New Roman" panose="02020603050405020304"/>
                <a:cs typeface="Courier New" panose="02070309020205020404"/>
              </a:rPr>
              <a:t> by grandma all these years.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这些年来，孩子一直由奶奶照看。</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1"/>
          <p:cNvSpPr>
            <a:spLocks noChangeArrowheads="1"/>
          </p:cNvSpPr>
          <p:nvPr/>
        </p:nvSpPr>
        <p:spPr bwMode="auto">
          <a:xfrm>
            <a:off x="251222" y="897732"/>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4]</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5363" name="矩形 11"/>
          <p:cNvSpPr>
            <a:spLocks noChangeArrowheads="1"/>
          </p:cNvSpPr>
          <p:nvPr/>
        </p:nvSpPr>
        <p:spPr bwMode="auto">
          <a:xfrm>
            <a:off x="454819" y="1329929"/>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现在完成时的</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未完成用法</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指的是过去发生的动作一直</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到现在并有可能还要继续下去。该动作虽然对现在产生了影响，但可能</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结束。</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现在完成时的</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未完成用法</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经常与</a:t>
            </a:r>
            <a:r>
              <a:rPr lang="en-US" altLang="zh-CN" kern="100" dirty="0">
                <a:latin typeface="Times New Roman" panose="02020603050405020304"/>
                <a:cs typeface="Courier New" panose="02070309020205020404"/>
              </a:rPr>
              <a:t>for/since</a:t>
            </a:r>
            <a:r>
              <a:rPr lang="zh-CN" altLang="zh-CN" kern="100" dirty="0">
                <a:latin typeface="Times New Roman" panose="02020603050405020304"/>
                <a:cs typeface="Times New Roman" panose="02020603050405020304"/>
              </a:rPr>
              <a:t>＋时间点，</a:t>
            </a:r>
            <a:r>
              <a:rPr lang="en-US" altLang="zh-CN" kern="100" dirty="0">
                <a:latin typeface="Times New Roman" panose="02020603050405020304"/>
                <a:cs typeface="Courier New" panose="02070309020205020404"/>
              </a:rPr>
              <a:t> in the last/over</a:t>
            </a:r>
            <a:r>
              <a:rPr lang="zh-CN" altLang="zh-CN" kern="100" dirty="0">
                <a:latin typeface="Times New Roman" panose="02020603050405020304"/>
                <a:cs typeface="Times New Roman" panose="02020603050405020304"/>
              </a:rPr>
              <a:t>＋时间段，</a:t>
            </a:r>
            <a:r>
              <a:rPr lang="en-US" altLang="zh-CN" kern="100" dirty="0">
                <a:latin typeface="Times New Roman" panose="02020603050405020304"/>
                <a:cs typeface="Courier New" panose="02070309020205020404"/>
              </a:rPr>
              <a:t> all these years</a:t>
            </a:r>
            <a:r>
              <a:rPr lang="zh-CN" altLang="zh-CN" kern="100" dirty="0">
                <a:latin typeface="Times New Roman" panose="02020603050405020304"/>
                <a:cs typeface="Times New Roman" panose="02020603050405020304"/>
              </a:rPr>
              <a:t>等表示一段时间的时间状语连用。</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6678216" y="1371601"/>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延续</a:t>
            </a:r>
            <a:endParaRPr lang="zh-CN" altLang="en-US" dirty="0"/>
          </a:p>
        </p:txBody>
      </p:sp>
      <p:sp>
        <p:nvSpPr>
          <p:cNvPr id="5" name="矩形 4"/>
          <p:cNvSpPr/>
          <p:nvPr/>
        </p:nvSpPr>
        <p:spPr>
          <a:xfrm>
            <a:off x="6323410" y="1793082"/>
            <a:ext cx="112594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并未</a:t>
            </a:r>
            <a:r>
              <a:rPr lang="en-US" altLang="zh-CN" kern="100" dirty="0">
                <a:solidFill>
                  <a:srgbClr val="FF0000"/>
                </a:solidFill>
                <a:latin typeface="Times New Roman" panose="02020603050405020304"/>
              </a:rPr>
              <a:t>/</a:t>
            </a:r>
            <a:r>
              <a:rPr lang="zh-CN" altLang="zh-CN" kern="100" dirty="0">
                <a:solidFill>
                  <a:srgbClr val="FF0000"/>
                </a:solidFill>
                <a:latin typeface="Times New Roman" panose="02020603050405020304"/>
                <a:cs typeface="Times New Roman" panose="02020603050405020304"/>
              </a:rPr>
              <a:t>没有</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全屏显示(16:9)</PresentationFormat>
  <Paragraphs>112</Paragraphs>
  <Slides>16</Slides>
  <Notes>14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黑体</vt:lpstr>
      <vt:lpstr>华文中宋</vt:lpstr>
      <vt:lpstr>楷体_GB2312</vt:lpstr>
      <vt:lpstr>宋体</vt:lpstr>
      <vt:lpstr>微软雅黑</vt:lpstr>
      <vt:lpstr>Arial</vt:lpstr>
      <vt:lpstr>Calibri</vt:lpstr>
      <vt:lpstr>Calibri Light</vt:lpstr>
      <vt:lpstr>Cambria</vt:lpstr>
      <vt:lpstr>Courier New</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2023-01-16T23:26:39Z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64E77984B45443E183607E195FB63548</vt:lpwstr>
  </property>
  <property fmtid="{A09F084E-AD41-489F-8076-AA5BE3082BCA}" pid="100">
    <vt:ui4>5</vt:ui4>
  </property>
  <property fmtid="{64440492-4C8B-11D1-8B70-080036B11A03}" pid="11">
    <vt:lpwstr>www.2ppt.com-爱PPT提供资源下载</vt:lpwstr>
  </property>
</Properties>
</file>