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3" r:id="rId2"/>
    <p:sldId id="319" r:id="rId3"/>
    <p:sldId id="408" r:id="rId4"/>
    <p:sldId id="406" r:id="rId5"/>
    <p:sldId id="329" r:id="rId6"/>
    <p:sldId id="325" r:id="rId7"/>
    <p:sldId id="409" r:id="rId8"/>
    <p:sldId id="388" r:id="rId9"/>
    <p:sldId id="410" r:id="rId10"/>
    <p:sldId id="411" r:id="rId11"/>
    <p:sldId id="412" r:id="rId12"/>
    <p:sldId id="413" r:id="rId13"/>
    <p:sldId id="373" r:id="rId14"/>
    <p:sldId id="395" r:id="rId15"/>
    <p:sldId id="414" r:id="rId16"/>
    <p:sldId id="415" r:id="rId17"/>
    <p:sldId id="416" r:id="rId18"/>
    <p:sldId id="327" r:id="rId1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6667500" y="4614350"/>
            <a:ext cx="5435600" cy="1053581"/>
          </a:xfrm>
          <a:noFill/>
        </p:spPr>
        <p:txBody>
          <a:bodyPr anchor="b">
            <a:normAutofit/>
          </a:bodyPr>
          <a:lstStyle>
            <a:lvl1pPr algn="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6667500" y="5739996"/>
            <a:ext cx="54356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1.xml"/><Relationship Id="rId38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37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3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4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5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6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7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9819" y="1326008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6</a:t>
            </a:r>
          </a:p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Food and lifestyle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287003"/>
            <a:ext cx="10658901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Integrated skills &amp; Study skills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8781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1828800"/>
            <a:ext cx="107251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(2)number</a:t>
            </a:r>
            <a:r>
              <a:rPr lang="zh-CN" altLang="zh-CN" sz="3000" b="1" dirty="0" smtClean="0"/>
              <a:t>作名词，意为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In some Western countries, people think the number 13 is an unlucky number. 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在一些西方国家，人们认为数字</a:t>
            </a:r>
            <a:r>
              <a:rPr lang="en-US" altLang="zh-CN" sz="3000" b="1" dirty="0" smtClean="0"/>
              <a:t>13</a:t>
            </a:r>
            <a:r>
              <a:rPr lang="zh-CN" altLang="zh-CN" sz="3000" b="1" dirty="0" smtClean="0"/>
              <a:t>是一个不吉利的数字。</a:t>
            </a:r>
          </a:p>
          <a:p>
            <a:endParaRPr lang="zh-CN" alt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48601" y="2023596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数，数量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4850" y="1328515"/>
            <a:ext cx="107251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zh-CN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“a number of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＋复数可数名词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”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意为“许多……”，作主语时谓语动词用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形式；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“the number of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＋复数可数名词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”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意为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“……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的数量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”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，作主语时谓语动词用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形式。</a:t>
            </a: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There are a number of workers in that factory, and the number of women workers is 1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，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000.</a:t>
            </a:r>
            <a:endParaRPr lang="zh-CN" altLang="zh-CN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zh-CN" sz="3000" b="1" dirty="0" smtClean="0">
                <a:solidFill>
                  <a:prstClr val="black"/>
                </a:solidFill>
              </a:rPr>
              <a:t>那家工厂有许多工人，女工的数量是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1000</a:t>
            </a:r>
            <a:r>
              <a:rPr lang="zh-CN" altLang="zh-CN" sz="3000" b="1" dirty="0" smtClean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62726" y="215694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复数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058501" y="284274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单数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4466" y="1363234"/>
            <a:ext cx="1161753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．这所学校有很多学生，学生的数量大约为</a:t>
            </a:r>
            <a:r>
              <a:rPr lang="en-US" altLang="zh-CN" sz="3000" b="1" dirty="0" smtClean="0"/>
              <a:t>2000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There ________ a number of ________ in the school. ________ number of them ________ about 2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000.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62757" y="2227824"/>
            <a:ext cx="821096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are                                        students                                       The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05576" y="2909421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295" y="2924175"/>
            <a:ext cx="1115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3000" b="1" smtClean="0"/>
          </a:p>
          <a:p>
            <a:pPr>
              <a:lnSpc>
                <a:spcPct val="150000"/>
              </a:lnSpc>
            </a:pPr>
            <a:endParaRPr lang="zh-CN" altLang="zh-CN" sz="3000" b="1" smtClean="0"/>
          </a:p>
        </p:txBody>
      </p:sp>
      <p:sp>
        <p:nvSpPr>
          <p:cNvPr id="4" name="TextBox 3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句型透视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825" y="1333500"/>
            <a:ext cx="1095375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 </a:t>
            </a:r>
            <a:r>
              <a:rPr lang="en-US" altLang="zh-CN" sz="3000" b="1" dirty="0" smtClean="0"/>
              <a:t>All right. </a:t>
            </a:r>
            <a:r>
              <a:rPr lang="zh-CN" altLang="en-US" sz="3000" b="1" dirty="0" smtClean="0"/>
              <a:t>好的。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all right </a:t>
            </a:r>
            <a:r>
              <a:rPr lang="zh-CN" altLang="en-US" sz="3000" b="1" dirty="0" smtClean="0"/>
              <a:t>意为“好的”，用来表示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对方的建议，也可以用于疑问语气，表示询问对方的意见。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I'm busy now. Is tomorrow all right</a:t>
            </a:r>
            <a:r>
              <a:rPr lang="zh-CN" altLang="en-US" sz="3000" b="1" dirty="0" smtClean="0"/>
              <a:t>？我现在很忙。明天行吗？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“That's all right”</a:t>
            </a:r>
            <a:r>
              <a:rPr lang="zh-CN" altLang="en-US" sz="3000" b="1" dirty="0" smtClean="0"/>
              <a:t>用来回答对方的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，意为“不用谢；别客气”；它还可作为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的答语，意为“没关系”。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39401" y="216647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赞同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515576" y="423339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感谢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610576" y="491919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道歉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6703" y="103142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6109" y="1622911"/>
            <a:ext cx="106835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—Let's organize a charity show.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—________</a:t>
            </a:r>
            <a:r>
              <a:rPr lang="zh-CN" altLang="en-US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A. That's right         B. All right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C. Not at all             D. You're welcome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48176" y="240459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295" y="2924175"/>
            <a:ext cx="1115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3000" b="1" smtClean="0"/>
          </a:p>
          <a:p>
            <a:pPr>
              <a:lnSpc>
                <a:spcPct val="150000"/>
              </a:lnSpc>
            </a:pPr>
            <a:endParaRPr lang="zh-CN" altLang="zh-CN" sz="3000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10953750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 </a:t>
            </a:r>
            <a:r>
              <a:rPr lang="en-US" altLang="zh-CN" sz="3000" b="1" dirty="0" smtClean="0"/>
              <a:t>Apple juice tastes good.  </a:t>
            </a:r>
            <a:r>
              <a:rPr lang="zh-CN" altLang="en-US" sz="3000" b="1" dirty="0" smtClean="0"/>
              <a:t>苹果汁尝起来不错。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taste</a:t>
            </a:r>
            <a:r>
              <a:rPr lang="zh-CN" altLang="en-US" sz="3000" b="1" dirty="0" smtClean="0"/>
              <a:t>作系动词，意为“尝起来”，后面常接形容词作表语。常见的系动词还有</a:t>
            </a:r>
            <a:r>
              <a:rPr lang="en-US" altLang="zh-CN" sz="3000" b="1" dirty="0" smtClean="0"/>
              <a:t>be(</a:t>
            </a:r>
            <a:r>
              <a:rPr lang="zh-CN" altLang="en-US" sz="3000" b="1" dirty="0" smtClean="0"/>
              <a:t>是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look(</a:t>
            </a:r>
            <a:r>
              <a:rPr lang="zh-CN" altLang="en-US" sz="3000" b="1" dirty="0" smtClean="0"/>
              <a:t>看起来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sound(</a:t>
            </a:r>
            <a:r>
              <a:rPr lang="zh-CN" altLang="en-US" sz="3000" b="1" dirty="0" smtClean="0"/>
              <a:t>听起来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smell(</a:t>
            </a:r>
            <a:r>
              <a:rPr lang="zh-CN" altLang="en-US" sz="3000" b="1" dirty="0" smtClean="0"/>
              <a:t>闻起来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feel(</a:t>
            </a:r>
            <a:r>
              <a:rPr lang="zh-CN" altLang="en-US" sz="3000" b="1" dirty="0" smtClean="0"/>
              <a:t>摸起来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turn(</a:t>
            </a:r>
            <a:r>
              <a:rPr lang="zh-CN" altLang="en-US" sz="3000" b="1" dirty="0" smtClean="0"/>
              <a:t>变成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become(</a:t>
            </a:r>
            <a:r>
              <a:rPr lang="zh-CN" altLang="en-US" sz="3000" b="1" dirty="0" smtClean="0"/>
              <a:t>变得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get(</a:t>
            </a:r>
            <a:r>
              <a:rPr lang="zh-CN" altLang="en-US" sz="3000" b="1" dirty="0" smtClean="0"/>
              <a:t>变得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seem(</a:t>
            </a:r>
            <a:r>
              <a:rPr lang="zh-CN" altLang="en-US" sz="3000" b="1" dirty="0" smtClean="0"/>
              <a:t>似乎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等。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75" y="1323975"/>
            <a:ext cx="1097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zh-CN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(1)taste</a:t>
            </a:r>
            <a:r>
              <a:rPr lang="zh-CN" altLang="zh-CN" sz="3000" b="1" dirty="0" smtClean="0"/>
              <a:t>还可作及物动词，意为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品尝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cook tastes the food and smiles.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这位厨师尝了尝食物，笑了。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(2)taste</a:t>
            </a:r>
            <a:r>
              <a:rPr lang="zh-CN" altLang="zh-CN" sz="3000" b="1" dirty="0" smtClean="0"/>
              <a:t>还可作名词，意为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味道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like the taste of wine.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我喜欢葡萄酒的味道。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6703" y="103142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6109" y="1622911"/>
            <a:ext cx="106835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[2018·</a:t>
            </a:r>
            <a:r>
              <a:rPr lang="zh-CN" altLang="en-US" sz="3000" b="1" dirty="0" smtClean="0"/>
              <a:t>广西北部湾经济区</a:t>
            </a:r>
            <a:r>
              <a:rPr lang="en-US" altLang="zh-CN" sz="3000" b="1" dirty="0" smtClean="0"/>
              <a:t>] The strawberries(</a:t>
            </a:r>
            <a:r>
              <a:rPr lang="zh-CN" altLang="en-US" sz="3000" b="1" dirty="0" smtClean="0"/>
              <a:t>草莓</a:t>
            </a:r>
            <a:r>
              <a:rPr lang="en-US" altLang="zh-CN" sz="3000" b="1" dirty="0" smtClean="0"/>
              <a:t>) ________ delicious. You can have a try.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eat	 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drink	        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taste	   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sound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839676" y="178547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</a:p>
        </p:txBody>
      </p:sp>
      <p:sp>
        <p:nvSpPr>
          <p:cNvPr id="6" name="矩形 5"/>
          <p:cNvSpPr/>
          <p:nvPr/>
        </p:nvSpPr>
        <p:spPr>
          <a:xfrm>
            <a:off x="504825" y="4004429"/>
            <a:ext cx="1049655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[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解析</a:t>
            </a: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]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考查动词辨析。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eat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意为“吃”；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drink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意为“喝”；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taste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意为“尝起来”；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sound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意为“听起来”。故选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42925" y="2028826"/>
          <a:ext cx="9753600" cy="377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8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单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词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闯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关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比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/ðən; ðæn/________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总的，总计的，全部的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 'təʊtl/________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数，数量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 'nʌmbə(r)/________    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得分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/skɔː(r)/________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5.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分数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/pɔɪnt/________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540486" y="2877368"/>
            <a:ext cx="11929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total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041246" y="2193117"/>
            <a:ext cx="10645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than</a:t>
            </a:r>
          </a:p>
        </p:txBody>
      </p:sp>
      <p:sp>
        <p:nvSpPr>
          <p:cNvPr id="15" name="矩形 14"/>
          <p:cNvSpPr/>
          <p:nvPr/>
        </p:nvSpPr>
        <p:spPr>
          <a:xfrm>
            <a:off x="5573737" y="3557224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number</a:t>
            </a:r>
          </a:p>
        </p:txBody>
      </p:sp>
      <p:sp>
        <p:nvSpPr>
          <p:cNvPr id="18" name="矩形 17"/>
          <p:cNvSpPr/>
          <p:nvPr/>
        </p:nvSpPr>
        <p:spPr>
          <a:xfrm>
            <a:off x="4111586" y="4245755"/>
            <a:ext cx="861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score</a:t>
            </a:r>
          </a:p>
        </p:txBody>
      </p:sp>
      <p:sp>
        <p:nvSpPr>
          <p:cNvPr id="11" name="矩形 10"/>
          <p:cNvSpPr/>
          <p:nvPr/>
        </p:nvSpPr>
        <p:spPr>
          <a:xfrm>
            <a:off x="4035386" y="4939175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647699" y="2095500"/>
          <a:ext cx="10115551" cy="290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1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单词闯关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6.(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程度上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)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更强，更多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/mɔː(r)/________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7.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点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菜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) / 'ɔːdə(r)/________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8.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菜单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/ 'menjuː/________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9.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豆，豆科植物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/biːn/________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58296" y="2964998"/>
            <a:ext cx="13292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order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538701" y="2267412"/>
            <a:ext cx="23290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more</a:t>
            </a:r>
          </a:p>
        </p:txBody>
      </p:sp>
      <p:sp>
        <p:nvSpPr>
          <p:cNvPr id="15" name="矩形 14"/>
          <p:cNvSpPr/>
          <p:nvPr/>
        </p:nvSpPr>
        <p:spPr>
          <a:xfrm>
            <a:off x="4718392" y="3648075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menu</a:t>
            </a:r>
          </a:p>
        </p:txBody>
      </p:sp>
      <p:sp>
        <p:nvSpPr>
          <p:cNvPr id="18" name="矩形 17"/>
          <p:cNvSpPr/>
          <p:nvPr/>
        </p:nvSpPr>
        <p:spPr>
          <a:xfrm>
            <a:off x="5519381" y="4333385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bean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647699" y="1504950"/>
          <a:ext cx="10077451" cy="429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2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57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短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语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互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1.less than____________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2.take a walk 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3.all right 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4.have a look at… 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5.a bottle of cola ____________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6.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多于，不仅仅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67771" y="2326823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散步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214476" y="1648287"/>
            <a:ext cx="23290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少于，小于</a:t>
            </a:r>
          </a:p>
        </p:txBody>
      </p:sp>
      <p:sp>
        <p:nvSpPr>
          <p:cNvPr id="15" name="矩形 14"/>
          <p:cNvSpPr/>
          <p:nvPr/>
        </p:nvSpPr>
        <p:spPr>
          <a:xfrm>
            <a:off x="3461092" y="303847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行了，好吧</a:t>
            </a:r>
          </a:p>
        </p:txBody>
      </p:sp>
      <p:sp>
        <p:nvSpPr>
          <p:cNvPr id="18" name="矩形 17"/>
          <p:cNvSpPr/>
          <p:nvPr/>
        </p:nvSpPr>
        <p:spPr>
          <a:xfrm>
            <a:off x="4700231" y="3714260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看一看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……</a:t>
            </a:r>
          </a:p>
        </p:txBody>
      </p:sp>
      <p:sp>
        <p:nvSpPr>
          <p:cNvPr id="12" name="矩形 11"/>
          <p:cNvSpPr/>
          <p:nvPr/>
        </p:nvSpPr>
        <p:spPr>
          <a:xfrm>
            <a:off x="4624031" y="441911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一瓶可乐</a:t>
            </a:r>
          </a:p>
        </p:txBody>
      </p:sp>
      <p:sp>
        <p:nvSpPr>
          <p:cNvPr id="9" name="矩形 8"/>
          <p:cNvSpPr/>
          <p:nvPr/>
        </p:nvSpPr>
        <p:spPr>
          <a:xfrm>
            <a:off x="4585931" y="5085860"/>
            <a:ext cx="1538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more than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8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23850" y="1247775"/>
          <a:ext cx="11553825" cy="5010150"/>
        </p:xfrm>
        <a:graphic>
          <a:graphicData uri="http://schemas.openxmlformats.org/drawingml/2006/table">
            <a:tbl>
              <a:tblPr/>
              <a:tblGrid>
                <a:gridCol w="58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0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你每晚睡多长时间？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do you sleep every night?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你需要多锻炼，吃更健康的食物。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You________ ________ ________ more and ________ ________ ________ ________.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苹果汁尝起来不错。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Apple juice________ ________.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2059" y="3613448"/>
            <a:ext cx="9785565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need                    to           exercise                                 eat                more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57C6C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57C6C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57C6C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57C6C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41906" y="2165702"/>
            <a:ext cx="228780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How            long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356" y="5632802"/>
            <a:ext cx="247696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tastes            good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9031" y="4242152"/>
            <a:ext cx="243368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healthy        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37210" y="170211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808" y="2099039"/>
            <a:ext cx="106693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less than 3 times a week </a:t>
            </a:r>
            <a:r>
              <a:rPr lang="zh-CN" altLang="en-US" sz="3000" b="1" dirty="0" smtClean="0"/>
              <a:t>一周少于三次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more than 9 hours </a:t>
            </a:r>
            <a:r>
              <a:rPr lang="zh-CN" altLang="en-US" sz="3000" b="1" dirty="0" smtClean="0"/>
              <a:t>超过九个小时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I do exercise </a:t>
            </a:r>
            <a:r>
              <a:rPr lang="en-US" altLang="zh-CN" sz="3000" b="1" i="1" dirty="0" smtClean="0"/>
              <a:t>less than 3 times </a:t>
            </a:r>
            <a:r>
              <a:rPr lang="en-US" altLang="zh-CN" sz="3000" b="1" dirty="0" smtClean="0"/>
              <a:t>a week.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我每周锻炼少于三次。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sleep for </a:t>
            </a:r>
            <a:r>
              <a:rPr lang="en-US" altLang="zh-CN" sz="3000" b="1" i="1" dirty="0" smtClean="0"/>
              <a:t>more than 9 hours </a:t>
            </a:r>
            <a:r>
              <a:rPr lang="en-US" altLang="zh-CN" sz="3000" b="1" dirty="0" smtClean="0"/>
              <a:t>every night.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我每晚睡觉超过九个小时。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" y="1866900"/>
            <a:ext cx="101155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/>
              <a:t>less than</a:t>
            </a:r>
            <a:r>
              <a:rPr lang="zh-CN" altLang="en-US" sz="3000" b="1" dirty="0" smtClean="0"/>
              <a:t>意为“</a:t>
            </a:r>
            <a:r>
              <a:rPr lang="en-US" altLang="zh-CN" sz="3000" b="1" dirty="0" smtClean="0"/>
              <a:t>__________”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more than</a:t>
            </a:r>
            <a:r>
              <a:rPr lang="zh-CN" altLang="en-US" sz="3000" b="1" dirty="0" smtClean="0"/>
              <a:t>意为“</a:t>
            </a:r>
            <a:r>
              <a:rPr lang="en-US" altLang="zh-CN" sz="3000" b="1" dirty="0" smtClean="0"/>
              <a:t>__________”</a:t>
            </a:r>
            <a:r>
              <a:rPr lang="zh-CN" altLang="en-US" sz="3000" b="1" dirty="0" smtClean="0"/>
              <a:t>，这两个短语常用于数量、金钱、时间、距离等的比较。其中</a:t>
            </a:r>
            <a:r>
              <a:rPr lang="en-US" altLang="zh-CN" sz="3000" b="1" dirty="0" smtClean="0"/>
              <a:t>less</a:t>
            </a:r>
            <a:r>
              <a:rPr lang="zh-CN" altLang="en-US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的比较级， </a:t>
            </a:r>
            <a:r>
              <a:rPr lang="en-US" altLang="zh-CN" sz="3000" b="1" dirty="0" smtClean="0"/>
              <a:t>more</a:t>
            </a:r>
            <a:r>
              <a:rPr lang="zh-CN" altLang="en-US" sz="3000" b="1" dirty="0" smtClean="0"/>
              <a:t>是</a:t>
            </a:r>
            <a:r>
              <a:rPr lang="en-US" altLang="zh-CN" sz="3000" b="1" dirty="0" smtClean="0"/>
              <a:t>many</a:t>
            </a:r>
            <a:r>
              <a:rPr lang="zh-CN" altLang="en-US" sz="3000" b="1" dirty="0" smtClean="0"/>
              <a:t>和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的比较级。</a:t>
            </a:r>
          </a:p>
          <a:p>
            <a:endParaRPr lang="zh-CN" alt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32731" y="2060927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少于，小于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03731" y="2727677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多于，不仅仅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70906" y="3413477"/>
            <a:ext cx="78098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little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8056" y="4080227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4466" y="1363234"/>
            <a:ext cx="106835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．翻译句子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我一周吃鱼不到两次。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982" y="2885049"/>
            <a:ext cx="435728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I eat fish less than twice a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1247775"/>
            <a:ext cx="1209675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total number of ……</a:t>
            </a:r>
            <a:r>
              <a:rPr lang="zh-CN" altLang="zh-CN" sz="3000" b="1" dirty="0" smtClean="0"/>
              <a:t>的总数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zh-CN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The </a:t>
            </a:r>
            <a:r>
              <a:rPr lang="en-US" altLang="zh-CN" sz="3000" b="1" i="1" dirty="0" smtClean="0"/>
              <a:t>total</a:t>
            </a:r>
            <a:r>
              <a:rPr lang="en-US" altLang="zh-CN" sz="3000" b="1" dirty="0" smtClean="0"/>
              <a:t> </a:t>
            </a:r>
            <a:r>
              <a:rPr lang="en-US" altLang="zh-CN" sz="3000" b="1" i="1" dirty="0" smtClean="0"/>
              <a:t>number</a:t>
            </a:r>
            <a:r>
              <a:rPr lang="en-US" altLang="zh-CN" sz="3000" b="1" dirty="0" smtClean="0"/>
              <a:t> </a:t>
            </a:r>
            <a:r>
              <a:rPr lang="en-US" altLang="zh-CN" sz="3000" b="1" i="1" dirty="0" smtClean="0"/>
              <a:t>of</a:t>
            </a:r>
            <a:r>
              <a:rPr lang="en-US" altLang="zh-CN" sz="3000" b="1" dirty="0" smtClean="0"/>
              <a:t> the students in our class is 45.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我们班学生的总数为</a:t>
            </a:r>
            <a:r>
              <a:rPr lang="en-US" altLang="zh-CN" sz="3000" b="1" dirty="0" smtClean="0"/>
              <a:t>45</a:t>
            </a:r>
            <a:r>
              <a:rPr lang="zh-CN" altLang="zh-CN" sz="3000" b="1" dirty="0" smtClean="0"/>
              <a:t>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(1)total</a:t>
            </a:r>
            <a:r>
              <a:rPr lang="zh-CN" altLang="en-US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，意为“总的，总计的，全部的”。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total cost of the building is about 5 million yuan.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这座楼的总成本大约是五百万元。</a:t>
            </a:r>
          </a:p>
          <a:p>
            <a:pPr>
              <a:lnSpc>
                <a:spcPct val="150000"/>
              </a:lnSpc>
            </a:pP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96001" y="3471396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形容词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Microsoft Office PowerPoint</Application>
  <PresentationFormat>宽屏</PresentationFormat>
  <Paragraphs>134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仿宋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90C5C8A795C1450F96F4A59CB127E15F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