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59" r:id="rId3"/>
    <p:sldId id="260" r:id="rId4"/>
    <p:sldId id="261" r:id="rId5"/>
    <p:sldId id="278" r:id="rId6"/>
    <p:sldId id="262" r:id="rId7"/>
    <p:sldId id="263" r:id="rId8"/>
    <p:sldId id="264" r:id="rId9"/>
    <p:sldId id="273" r:id="rId10"/>
    <p:sldId id="277" r:id="rId11"/>
    <p:sldId id="274" r:id="rId12"/>
    <p:sldId id="275" r:id="rId13"/>
    <p:sldId id="276" r:id="rId14"/>
    <p:sldId id="272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462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5C2558D-764B-477F-9807-B4B4B6D7E20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1AAD58F-ABC8-4C15-814B-EF00E39E0467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AAD58F-ABC8-4C15-814B-EF00E39E0467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DBFD8-A2EE-434A-97A1-66126D6D104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161CA-8C81-4529-8BA9-CDE1B9FD249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167AC-CE59-482A-8524-57A7189926F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03BA7-68AD-4E59-A4D7-DF043F138CB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F9C71-C36A-475B-90BD-5E0065F1E41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C5539-D23E-451C-816E-DD662019168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3810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1625" y="1752600"/>
            <a:ext cx="8540750" cy="4270375"/>
          </a:xfrm>
        </p:spPr>
        <p:txBody>
          <a:bodyPr/>
          <a:lstStyle/>
          <a:p>
            <a:pPr lvl="0"/>
            <a:endParaRPr lang="zh-CN" altLang="en-US" noProof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23470-9AFC-4A07-A657-F87B75EE84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4977D-FE54-4DA9-9A91-9772DAF4170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652C-E821-4A53-BD21-B95F47D8876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AE5C8-E7CC-4635-BA1B-9BFAA27A847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32D76-359E-4771-8D0D-67F3459CFDD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4AC23-0A7A-4D1D-82F2-860A6F40697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C8815-BB51-4397-8ACC-1B34125924E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F463A-CFED-4381-913E-C26406E9A04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C6306-6807-43C4-A235-74A28635232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09F62-E6DB-4831-8980-C359EEF85DB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04FA7-94AC-480B-A8E2-10010C2B27B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9AEB1-2292-459A-B5AC-52CD5FF01A6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E6E01-BDF9-4C3B-AFF9-51D014B3DBC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950C-3E26-49EB-A2B5-E9380A79679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A9B28-AA4D-4359-87D7-844492751AF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7622-995B-43D6-9816-FD0C96B54B2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FF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D374115-2A27-449F-8654-BD894432087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2AA88D-EC4E-48B3-B3DC-3EAD4435ACCD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GIF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3068638"/>
            <a:ext cx="2106613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95963" y="4076700"/>
            <a:ext cx="7397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haitun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34050"/>
            <a:ext cx="32035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889375"/>
            <a:ext cx="158432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56550" y="3398838"/>
            <a:ext cx="73977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aitun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5734050"/>
            <a:ext cx="298767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haitun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5734050"/>
            <a:ext cx="29527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930521" y="1196752"/>
            <a:ext cx="749885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8000" dirty="0">
                <a:solidFill>
                  <a:srgbClr val="0000FF"/>
                </a:solidFill>
                <a:ea typeface="方正舒体" panose="02010601030101010101" pitchFamily="2" charset="-122"/>
              </a:rPr>
              <a:t>2.6 </a:t>
            </a:r>
            <a:r>
              <a:rPr lang="zh-CN" altLang="en-US" sz="8000" dirty="0">
                <a:solidFill>
                  <a:srgbClr val="0000FF"/>
                </a:solidFill>
                <a:ea typeface="方正舒体" panose="02010601030101010101" pitchFamily="2" charset="-122"/>
              </a:rPr>
              <a:t>角</a:t>
            </a:r>
            <a:r>
              <a:rPr lang="zh-CN" altLang="en-US" sz="8000" dirty="0">
                <a:solidFill>
                  <a:srgbClr val="FF0066"/>
                </a:solidFill>
                <a:ea typeface="方正姚体" panose="02010601030101010101" pitchFamily="2" charset="-122"/>
              </a:rPr>
              <a:t>的大小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124075" y="4581525"/>
            <a:ext cx="5111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 sz="4000"/>
          </a:p>
        </p:txBody>
      </p:sp>
      <p:sp>
        <p:nvSpPr>
          <p:cNvPr id="13" name="矩形 12"/>
          <p:cNvSpPr/>
          <p:nvPr/>
        </p:nvSpPr>
        <p:spPr>
          <a:xfrm>
            <a:off x="2902859" y="488439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5003800" y="45767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Group 51"/>
          <p:cNvGrpSpPr/>
          <p:nvPr/>
        </p:nvGrpSpPr>
        <p:grpSpPr bwMode="auto">
          <a:xfrm>
            <a:off x="6107113" y="2667000"/>
            <a:ext cx="1079500" cy="714375"/>
            <a:chOff x="3847" y="1680"/>
            <a:chExt cx="680" cy="450"/>
          </a:xfrm>
        </p:grpSpPr>
        <p:sp>
          <p:nvSpPr>
            <p:cNvPr id="185348" name="Rectangle 4"/>
            <p:cNvSpPr>
              <a:spLocks noChangeArrowheads="1"/>
            </p:cNvSpPr>
            <p:nvPr/>
          </p:nvSpPr>
          <p:spPr bwMode="auto">
            <a:xfrm>
              <a:off x="4150" y="184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 i="1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华文中宋" panose="02010600040101010101" pitchFamily="2" charset="-122"/>
                </a:rPr>
                <a:t>a</a:t>
              </a:r>
            </a:p>
          </p:txBody>
        </p:sp>
        <p:grpSp>
          <p:nvGrpSpPr>
            <p:cNvPr id="13348" name="Group 6"/>
            <p:cNvGrpSpPr/>
            <p:nvPr/>
          </p:nvGrpSpPr>
          <p:grpSpPr bwMode="auto">
            <a:xfrm>
              <a:off x="3847" y="1680"/>
              <a:ext cx="680" cy="96"/>
              <a:chOff x="3984" y="1539"/>
              <a:chExt cx="816" cy="46"/>
            </a:xfrm>
          </p:grpSpPr>
          <p:sp>
            <p:nvSpPr>
              <p:cNvPr id="13349" name="Line 7"/>
              <p:cNvSpPr>
                <a:spLocks noChangeShapeType="1"/>
              </p:cNvSpPr>
              <p:nvPr/>
            </p:nvSpPr>
            <p:spPr bwMode="auto">
              <a:xfrm>
                <a:off x="3984" y="1584"/>
                <a:ext cx="816" cy="1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3350" name="Group 8"/>
              <p:cNvGrpSpPr/>
              <p:nvPr/>
            </p:nvGrpSpPr>
            <p:grpSpPr bwMode="auto">
              <a:xfrm>
                <a:off x="3984" y="1539"/>
                <a:ext cx="816" cy="45"/>
                <a:chOff x="3107" y="1389"/>
                <a:chExt cx="816" cy="45"/>
              </a:xfrm>
            </p:grpSpPr>
            <p:sp>
              <p:nvSpPr>
                <p:cNvPr id="1335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923" y="1389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352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107" y="1389"/>
                  <a:ext cx="0" cy="45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</p:grpSp>
      <p:sp>
        <p:nvSpPr>
          <p:cNvPr id="13316" name="Rectangle 11"/>
          <p:cNvSpPr>
            <a:spLocks noChangeArrowheads="1"/>
          </p:cNvSpPr>
          <p:nvPr/>
        </p:nvSpPr>
        <p:spPr bwMode="auto">
          <a:xfrm>
            <a:off x="4378325" y="3717925"/>
            <a:ext cx="461327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bg1"/>
              </a:buClr>
              <a:buSzPct val="75000"/>
              <a:buFontTx/>
              <a:buChar char="•"/>
            </a:pPr>
            <a:endParaRPr lang="zh-CN" altLang="zh-CN" sz="2800">
              <a:latin typeface="Times New Roman" panose="02020603050405020304" pitchFamily="18" charset="0"/>
            </a:endParaRPr>
          </a:p>
        </p:txBody>
      </p:sp>
      <p:sp>
        <p:nvSpPr>
          <p:cNvPr id="185356" name="Rectangle 12"/>
          <p:cNvSpPr>
            <a:spLocks noChangeArrowheads="1"/>
          </p:cNvSpPr>
          <p:nvPr/>
        </p:nvSpPr>
        <p:spPr bwMode="auto">
          <a:xfrm>
            <a:off x="1643063" y="2073275"/>
            <a:ext cx="4887912" cy="8540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0" hangingPunct="0">
              <a:spcBef>
                <a:spcPct val="20000"/>
              </a:spcBef>
              <a:buClr>
                <a:schemeClr val="bg1"/>
              </a:buClr>
              <a:buSzPct val="75000"/>
              <a:defRPr/>
            </a:pP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画射线</a:t>
            </a:r>
            <a:r>
              <a:rPr lang="en-US" altLang="zh-CN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AC  </a:t>
            </a:r>
            <a:r>
              <a:rPr lang="zh-CN" altLang="en-US" sz="3600" b="1" dirty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；</a:t>
            </a:r>
          </a:p>
        </p:txBody>
      </p:sp>
      <p:grpSp>
        <p:nvGrpSpPr>
          <p:cNvPr id="5" name="Group 13"/>
          <p:cNvGrpSpPr/>
          <p:nvPr/>
        </p:nvGrpSpPr>
        <p:grpSpPr bwMode="auto">
          <a:xfrm>
            <a:off x="5105400" y="5181600"/>
            <a:ext cx="3048000" cy="88900"/>
            <a:chOff x="3216" y="2880"/>
            <a:chExt cx="2112" cy="48"/>
          </a:xfrm>
        </p:grpSpPr>
        <p:sp>
          <p:nvSpPr>
            <p:cNvPr id="13345" name="Line 14"/>
            <p:cNvSpPr>
              <a:spLocks noChangeShapeType="1"/>
            </p:cNvSpPr>
            <p:nvPr/>
          </p:nvSpPr>
          <p:spPr bwMode="auto">
            <a:xfrm>
              <a:off x="3216" y="2928"/>
              <a:ext cx="211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46" name="Line 15"/>
            <p:cNvSpPr>
              <a:spLocks noChangeShapeType="1"/>
            </p:cNvSpPr>
            <p:nvPr/>
          </p:nvSpPr>
          <p:spPr bwMode="auto">
            <a:xfrm>
              <a:off x="3216" y="2880"/>
              <a:ext cx="0" cy="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5360" name="Rectangle 16"/>
          <p:cNvSpPr>
            <a:spLocks noChangeArrowheads="1"/>
          </p:cNvSpPr>
          <p:nvPr/>
        </p:nvSpPr>
        <p:spPr bwMode="auto">
          <a:xfrm>
            <a:off x="5076825" y="5229225"/>
            <a:ext cx="3733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A</a:t>
            </a:r>
            <a:r>
              <a:rPr lang="en-US" altLang="zh-CN" sz="28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                      </a:t>
            </a:r>
            <a:r>
              <a:rPr lang="en-US" altLang="zh-CN" sz="2400" b="1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华文中宋" panose="02010600040101010101" pitchFamily="2" charset="-122"/>
              </a:rPr>
              <a:t>C</a:t>
            </a:r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185362" name="Rectangle 18"/>
          <p:cNvSpPr>
            <a:spLocks noChangeArrowheads="1"/>
          </p:cNvSpPr>
          <p:nvPr/>
        </p:nvSpPr>
        <p:spPr bwMode="auto">
          <a:xfrm>
            <a:off x="1692275" y="3148013"/>
            <a:ext cx="74136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） 在射线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上截取</a:t>
            </a:r>
            <a:r>
              <a:rPr lang="en-US" altLang="zh-CN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AB=a.</a:t>
            </a:r>
            <a:endParaRPr kumimoji="1" lang="zh-CN" altLang="en-US" sz="36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85365" name="Arc 21"/>
          <p:cNvSpPr/>
          <p:nvPr/>
        </p:nvSpPr>
        <p:spPr bwMode="auto">
          <a:xfrm rot="951768">
            <a:off x="5410200" y="4965700"/>
            <a:ext cx="795338" cy="406400"/>
          </a:xfrm>
          <a:custGeom>
            <a:avLst/>
            <a:gdLst>
              <a:gd name="T0" fmla="*/ 2147483647 w 21600"/>
              <a:gd name="T1" fmla="*/ 0 h 11037"/>
              <a:gd name="T2" fmla="*/ 2147483647 w 21600"/>
              <a:gd name="T3" fmla="*/ 2147483647 h 11037"/>
              <a:gd name="T4" fmla="*/ 0 w 21600"/>
              <a:gd name="T5" fmla="*/ 2147483647 h 11037"/>
              <a:gd name="T6" fmla="*/ 0 60000 65536"/>
              <a:gd name="T7" fmla="*/ 0 60000 65536"/>
              <a:gd name="T8" fmla="*/ 0 60000 65536"/>
              <a:gd name="T9" fmla="*/ 0 w 21600"/>
              <a:gd name="T10" fmla="*/ 0 h 11037"/>
              <a:gd name="T11" fmla="*/ 21600 w 21600"/>
              <a:gd name="T12" fmla="*/ 11037 h 110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037" fill="none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</a:path>
              <a:path w="21600" h="11037" stroke="0" extrusionOk="0">
                <a:moveTo>
                  <a:pt x="18567" y="0"/>
                </a:moveTo>
                <a:cubicBezTo>
                  <a:pt x="20529" y="3301"/>
                  <a:pt x="21576" y="7065"/>
                  <a:pt x="21599" y="10906"/>
                </a:cubicBezTo>
                <a:lnTo>
                  <a:pt x="0" y="11037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5367" name="Rectangle 23"/>
          <p:cNvSpPr>
            <a:spLocks noChangeArrowheads="1"/>
          </p:cNvSpPr>
          <p:nvPr/>
        </p:nvSpPr>
        <p:spPr bwMode="auto">
          <a:xfrm>
            <a:off x="6105525" y="5257800"/>
            <a:ext cx="4048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altLang="zh-CN" sz="2400" b="1" i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华文中宋" panose="02010600040101010101" pitchFamily="2" charset="-122"/>
              </a:rPr>
              <a:t>B</a:t>
            </a:r>
          </a:p>
        </p:txBody>
      </p:sp>
      <p:sp>
        <p:nvSpPr>
          <p:cNvPr id="185369" name="Rectangle 25"/>
          <p:cNvSpPr>
            <a:spLocks noChangeArrowheads="1"/>
          </p:cNvSpPr>
          <p:nvPr/>
        </p:nvSpPr>
        <p:spPr bwMode="auto">
          <a:xfrm>
            <a:off x="3708400" y="4849813"/>
            <a:ext cx="185738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altLang="zh-CN" sz="2800" b="1" i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华文中宋" panose="02010600040101010101" pitchFamily="2" charset="-122"/>
            </a:endParaRPr>
          </a:p>
        </p:txBody>
      </p:sp>
      <p:sp>
        <p:nvSpPr>
          <p:cNvPr id="16419" name="Line 27"/>
          <p:cNvSpPr>
            <a:spLocks noChangeShapeType="1"/>
          </p:cNvSpPr>
          <p:nvPr/>
        </p:nvSpPr>
        <p:spPr bwMode="auto">
          <a:xfrm>
            <a:off x="5076825" y="5297488"/>
            <a:ext cx="1079500" cy="3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5375" name="Rectangle 31"/>
          <p:cNvSpPr>
            <a:spLocks noChangeArrowheads="1"/>
          </p:cNvSpPr>
          <p:nvPr/>
        </p:nvSpPr>
        <p:spPr bwMode="auto">
          <a:xfrm>
            <a:off x="3109913" y="4140200"/>
            <a:ext cx="3962400" cy="646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所以 </a:t>
            </a:r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AB=a.</a:t>
            </a:r>
          </a:p>
        </p:txBody>
      </p:sp>
      <p:sp>
        <p:nvSpPr>
          <p:cNvPr id="185376" name="Rectangle 32"/>
          <p:cNvSpPr>
            <a:spLocks noChangeArrowheads="1"/>
          </p:cNvSpPr>
          <p:nvPr/>
        </p:nvSpPr>
        <p:spPr bwMode="auto">
          <a:xfrm>
            <a:off x="0" y="2255014"/>
            <a:ext cx="2428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bg1"/>
              </a:buClr>
              <a:buSzPct val="75000"/>
            </a:pPr>
            <a:r>
              <a:rPr lang="zh-CN" altLang="en-US" sz="36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 法：</a:t>
            </a:r>
          </a:p>
        </p:txBody>
      </p:sp>
      <p:sp>
        <p:nvSpPr>
          <p:cNvPr id="13327" name="Rectangle 33"/>
          <p:cNvSpPr>
            <a:spLocks noChangeArrowheads="1"/>
          </p:cNvSpPr>
          <p:nvPr/>
        </p:nvSpPr>
        <p:spPr bwMode="auto">
          <a:xfrm>
            <a:off x="7086600" y="609600"/>
            <a:ext cx="1219200" cy="1524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kumimoji="1" lang="zh-CN" altLang="zh-CN" sz="2400" b="1">
              <a:solidFill>
                <a:srgbClr val="060912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6" name="Group 41"/>
          <p:cNvGrpSpPr/>
          <p:nvPr/>
        </p:nvGrpSpPr>
        <p:grpSpPr bwMode="auto">
          <a:xfrm>
            <a:off x="5219700" y="3429000"/>
            <a:ext cx="1066800" cy="1905000"/>
            <a:chOff x="288" y="2340"/>
            <a:chExt cx="912" cy="1632"/>
          </a:xfrm>
        </p:grpSpPr>
        <p:sp>
          <p:nvSpPr>
            <p:cNvPr id="185386" name="Freeform 42"/>
            <p:cNvSpPr/>
            <p:nvPr/>
          </p:nvSpPr>
          <p:spPr bwMode="auto">
            <a:xfrm rot="631306">
              <a:off x="288" y="2868"/>
              <a:ext cx="337" cy="1104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864"/>
                </a:cxn>
                <a:cxn ang="0">
                  <a:pos x="0" y="1152"/>
                </a:cxn>
                <a:cxn ang="0">
                  <a:pos x="384" y="0"/>
                </a:cxn>
                <a:cxn ang="0">
                  <a:pos x="288" y="0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rgbClr val="CC66FF"/>
              </a:solidFill>
              <a:rou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kumimoji="1" lang="zh-CN" altLang="en-US" sz="2400" b="1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13340" name="Group 43"/>
            <p:cNvGrpSpPr/>
            <p:nvPr/>
          </p:nvGrpSpPr>
          <p:grpSpPr bwMode="auto">
            <a:xfrm>
              <a:off x="863" y="2880"/>
              <a:ext cx="337" cy="1068"/>
              <a:chOff x="863" y="2937"/>
              <a:chExt cx="337" cy="1068"/>
            </a:xfrm>
          </p:grpSpPr>
          <p:sp>
            <p:nvSpPr>
              <p:cNvPr id="13342" name="Freeform 44"/>
              <p:cNvSpPr/>
              <p:nvPr/>
            </p:nvSpPr>
            <p:spPr bwMode="auto">
              <a:xfrm rot="-837225">
                <a:off x="912" y="2964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4 w 288"/>
                  <a:gd name="T3" fmla="*/ 302 h 1152"/>
                  <a:gd name="T4" fmla="*/ 5 w 288"/>
                  <a:gd name="T5" fmla="*/ 251 h 1152"/>
                  <a:gd name="T6" fmla="*/ 7 w 288"/>
                  <a:gd name="T7" fmla="*/ 63 h 1152"/>
                  <a:gd name="T8" fmla="*/ 4 w 288"/>
                  <a:gd name="T9" fmla="*/ 63 h 1152"/>
                  <a:gd name="T10" fmla="*/ 2 w 288"/>
                  <a:gd name="T11" fmla="*/ 0 h 1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1152"/>
                  <a:gd name="T20" fmla="*/ 288 w 288"/>
                  <a:gd name="T21" fmla="*/ 1152 h 1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3" name="Freeform 45"/>
              <p:cNvSpPr/>
              <p:nvPr/>
            </p:nvSpPr>
            <p:spPr bwMode="auto">
              <a:xfrm rot="-837225">
                <a:off x="863" y="2937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87 h 912"/>
                  <a:gd name="T4" fmla="*/ 144 w 288"/>
                  <a:gd name="T5" fmla="*/ 87 h 912"/>
                  <a:gd name="T6" fmla="*/ 96 w 288"/>
                  <a:gd name="T7" fmla="*/ 238 h 912"/>
                  <a:gd name="T8" fmla="*/ 192 w 288"/>
                  <a:gd name="T9" fmla="*/ 238 h 912"/>
                  <a:gd name="T10" fmla="*/ 288 w 288"/>
                  <a:gd name="T11" fmla="*/ 63 h 912"/>
                  <a:gd name="T12" fmla="*/ 144 w 288"/>
                  <a:gd name="T13" fmla="*/ 63 h 912"/>
                  <a:gd name="T14" fmla="*/ 96 w 288"/>
                  <a:gd name="T15" fmla="*/ 0 h 912"/>
                  <a:gd name="T16" fmla="*/ 0 w 288"/>
                  <a:gd name="T17" fmla="*/ 0 h 9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912"/>
                  <a:gd name="T29" fmla="*/ 288 w 288"/>
                  <a:gd name="T30" fmla="*/ 912 h 9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>
                <a:solidFill>
                  <a:srgbClr val="FF73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44" name="Freeform 46"/>
              <p:cNvSpPr>
                <a:spLocks noChangeAspect="1"/>
              </p:cNvSpPr>
              <p:nvPr/>
            </p:nvSpPr>
            <p:spPr bwMode="auto">
              <a:xfrm rot="-604107">
                <a:off x="1069" y="3744"/>
                <a:ext cx="131" cy="261"/>
              </a:xfrm>
              <a:custGeom>
                <a:avLst/>
                <a:gdLst>
                  <a:gd name="T0" fmla="*/ 0 w 96"/>
                  <a:gd name="T1" fmla="*/ 0 h 192"/>
                  <a:gd name="T2" fmla="*/ 2932 w 96"/>
                  <a:gd name="T3" fmla="*/ 0 h 192"/>
                  <a:gd name="T4" fmla="*/ 1476 w 96"/>
                  <a:gd name="T5" fmla="*/ 5635 h 192"/>
                  <a:gd name="T6" fmla="*/ 0 w 96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192"/>
                  <a:gd name="T14" fmla="*/ 96 w 96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13341" name="Picture 4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4" y="2340"/>
              <a:ext cx="28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5393" name="Text Box 49"/>
          <p:cNvSpPr txBox="1">
            <a:spLocks noChangeArrowheads="1"/>
          </p:cNvSpPr>
          <p:nvPr/>
        </p:nvSpPr>
        <p:spPr bwMode="auto">
          <a:xfrm>
            <a:off x="395288" y="765175"/>
            <a:ext cx="85344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解：已知线段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endParaRPr kumimoji="1" lang="en-US" altLang="zh-CN" sz="3600" b="1" dirty="0">
              <a:solidFill>
                <a:srgbClr val="06091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 eaLnBrk="1" hangingPunct="1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求解；线段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AB,</a:t>
            </a:r>
            <a:r>
              <a:rPr kumimoji="1" lang="zh-CN" altLang="en-US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使</a:t>
            </a:r>
            <a:r>
              <a:rPr kumimoji="1" lang="en-US" altLang="zh-CN" sz="3600" b="1" dirty="0">
                <a:solidFill>
                  <a:srgbClr val="06091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AB=a.</a:t>
            </a:r>
          </a:p>
        </p:txBody>
      </p:sp>
      <p:sp>
        <p:nvSpPr>
          <p:cNvPr id="13330" name="Text Box 48"/>
          <p:cNvSpPr txBox="1">
            <a:spLocks noChangeArrowheads="1"/>
          </p:cNvSpPr>
          <p:nvPr/>
        </p:nvSpPr>
        <p:spPr bwMode="auto">
          <a:xfrm>
            <a:off x="179388" y="492125"/>
            <a:ext cx="17287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复习：</a:t>
            </a:r>
            <a:endParaRPr kumimoji="1" lang="en-US" altLang="zh-CN" sz="3600" b="1">
              <a:solidFill>
                <a:srgbClr val="0000FF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2124075" y="476250"/>
            <a:ext cx="5280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画一条线段等于已知线段</a:t>
            </a:r>
          </a:p>
        </p:txBody>
      </p:sp>
      <p:grpSp>
        <p:nvGrpSpPr>
          <p:cNvPr id="8" name="Group 41"/>
          <p:cNvGrpSpPr/>
          <p:nvPr/>
        </p:nvGrpSpPr>
        <p:grpSpPr bwMode="auto">
          <a:xfrm>
            <a:off x="6215063" y="928688"/>
            <a:ext cx="1066800" cy="1905000"/>
            <a:chOff x="288" y="2340"/>
            <a:chExt cx="912" cy="1632"/>
          </a:xfrm>
        </p:grpSpPr>
        <p:sp>
          <p:nvSpPr>
            <p:cNvPr id="43" name="Freeform 42"/>
            <p:cNvSpPr/>
            <p:nvPr/>
          </p:nvSpPr>
          <p:spPr bwMode="auto">
            <a:xfrm rot="631306">
              <a:off x="288" y="2868"/>
              <a:ext cx="337" cy="1104"/>
            </a:xfrm>
            <a:custGeom>
              <a:avLst/>
              <a:gdLst/>
              <a:ahLst/>
              <a:cxnLst>
                <a:cxn ang="0">
                  <a:pos x="288" y="0"/>
                </a:cxn>
                <a:cxn ang="0">
                  <a:pos x="0" y="864"/>
                </a:cxn>
                <a:cxn ang="0">
                  <a:pos x="0" y="1152"/>
                </a:cxn>
                <a:cxn ang="0">
                  <a:pos x="384" y="0"/>
                </a:cxn>
                <a:cxn ang="0">
                  <a:pos x="288" y="0"/>
                </a:cxn>
              </a:cxnLst>
              <a:rect l="0" t="0" r="r" b="b"/>
              <a:pathLst>
                <a:path w="384" h="1152">
                  <a:moveTo>
                    <a:pt x="288" y="0"/>
                  </a:moveTo>
                  <a:lnTo>
                    <a:pt x="0" y="864"/>
                  </a:lnTo>
                  <a:lnTo>
                    <a:pt x="0" y="1152"/>
                  </a:lnTo>
                  <a:lnTo>
                    <a:pt x="384" y="0"/>
                  </a:lnTo>
                  <a:lnTo>
                    <a:pt x="288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CC"/>
                </a:gs>
                <a:gs pos="50000">
                  <a:schemeClr val="accent1"/>
                </a:gs>
                <a:gs pos="100000">
                  <a:srgbClr val="FF99CC"/>
                </a:gs>
              </a:gsLst>
              <a:lin ang="0" scaled="1"/>
            </a:gradFill>
            <a:ln w="9525">
              <a:solidFill>
                <a:srgbClr val="CC66FF"/>
              </a:solidFill>
              <a:round/>
            </a:ln>
            <a:effectLst/>
          </p:spPr>
          <p:txBody>
            <a:bodyPr/>
            <a:lstStyle/>
            <a:p>
              <a:pPr algn="ctr">
                <a:spcBef>
                  <a:spcPct val="50000"/>
                </a:spcBef>
                <a:defRPr/>
              </a:pPr>
              <a:endParaRPr kumimoji="1" lang="zh-CN" altLang="en-US" sz="2400" b="1">
                <a:solidFill>
                  <a:srgbClr val="060912"/>
                </a:solidFill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  <p:grpSp>
          <p:nvGrpSpPr>
            <p:cNvPr id="13334" name="Group 43"/>
            <p:cNvGrpSpPr/>
            <p:nvPr/>
          </p:nvGrpSpPr>
          <p:grpSpPr bwMode="auto">
            <a:xfrm>
              <a:off x="863" y="2880"/>
              <a:ext cx="337" cy="1068"/>
              <a:chOff x="863" y="2937"/>
              <a:chExt cx="337" cy="1068"/>
            </a:xfrm>
          </p:grpSpPr>
          <p:sp>
            <p:nvSpPr>
              <p:cNvPr id="13336" name="Freeform 44"/>
              <p:cNvSpPr/>
              <p:nvPr/>
            </p:nvSpPr>
            <p:spPr bwMode="auto">
              <a:xfrm rot="-837225">
                <a:off x="912" y="2964"/>
                <a:ext cx="205" cy="1020"/>
              </a:xfrm>
              <a:custGeom>
                <a:avLst/>
                <a:gdLst>
                  <a:gd name="T0" fmla="*/ 0 w 288"/>
                  <a:gd name="T1" fmla="*/ 0 h 1152"/>
                  <a:gd name="T2" fmla="*/ 4 w 288"/>
                  <a:gd name="T3" fmla="*/ 302 h 1152"/>
                  <a:gd name="T4" fmla="*/ 5 w 288"/>
                  <a:gd name="T5" fmla="*/ 251 h 1152"/>
                  <a:gd name="T6" fmla="*/ 7 w 288"/>
                  <a:gd name="T7" fmla="*/ 63 h 1152"/>
                  <a:gd name="T8" fmla="*/ 4 w 288"/>
                  <a:gd name="T9" fmla="*/ 63 h 1152"/>
                  <a:gd name="T10" fmla="*/ 2 w 288"/>
                  <a:gd name="T11" fmla="*/ 0 h 1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1152"/>
                  <a:gd name="T20" fmla="*/ 288 w 288"/>
                  <a:gd name="T21" fmla="*/ 1152 h 11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1152">
                    <a:moveTo>
                      <a:pt x="0" y="0"/>
                    </a:moveTo>
                    <a:lnTo>
                      <a:pt x="144" y="1152"/>
                    </a:lnTo>
                    <a:lnTo>
                      <a:pt x="192" y="960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7" name="Freeform 45"/>
              <p:cNvSpPr/>
              <p:nvPr/>
            </p:nvSpPr>
            <p:spPr bwMode="auto">
              <a:xfrm rot="-837225">
                <a:off x="863" y="2937"/>
                <a:ext cx="288" cy="807"/>
              </a:xfrm>
              <a:custGeom>
                <a:avLst/>
                <a:gdLst>
                  <a:gd name="T0" fmla="*/ 0 w 288"/>
                  <a:gd name="T1" fmla="*/ 0 h 912"/>
                  <a:gd name="T2" fmla="*/ 48 w 288"/>
                  <a:gd name="T3" fmla="*/ 87 h 912"/>
                  <a:gd name="T4" fmla="*/ 144 w 288"/>
                  <a:gd name="T5" fmla="*/ 87 h 912"/>
                  <a:gd name="T6" fmla="*/ 96 w 288"/>
                  <a:gd name="T7" fmla="*/ 238 h 912"/>
                  <a:gd name="T8" fmla="*/ 192 w 288"/>
                  <a:gd name="T9" fmla="*/ 238 h 912"/>
                  <a:gd name="T10" fmla="*/ 288 w 288"/>
                  <a:gd name="T11" fmla="*/ 63 h 912"/>
                  <a:gd name="T12" fmla="*/ 144 w 288"/>
                  <a:gd name="T13" fmla="*/ 63 h 912"/>
                  <a:gd name="T14" fmla="*/ 96 w 288"/>
                  <a:gd name="T15" fmla="*/ 0 h 912"/>
                  <a:gd name="T16" fmla="*/ 0 w 288"/>
                  <a:gd name="T17" fmla="*/ 0 h 9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912"/>
                  <a:gd name="T29" fmla="*/ 288 w 288"/>
                  <a:gd name="T30" fmla="*/ 912 h 9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912">
                    <a:moveTo>
                      <a:pt x="0" y="0"/>
                    </a:moveTo>
                    <a:lnTo>
                      <a:pt x="48" y="336"/>
                    </a:lnTo>
                    <a:lnTo>
                      <a:pt x="144" y="336"/>
                    </a:lnTo>
                    <a:lnTo>
                      <a:pt x="96" y="912"/>
                    </a:lnTo>
                    <a:lnTo>
                      <a:pt x="192" y="912"/>
                    </a:lnTo>
                    <a:lnTo>
                      <a:pt x="288" y="240"/>
                    </a:lnTo>
                    <a:lnTo>
                      <a:pt x="144" y="240"/>
                    </a:lnTo>
                    <a:lnTo>
                      <a:pt x="9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99FF"/>
                  </a:gs>
                  <a:gs pos="50000">
                    <a:srgbClr val="FF9933"/>
                  </a:gs>
                  <a:gs pos="100000">
                    <a:srgbClr val="FF99FF"/>
                  </a:gs>
                </a:gsLst>
                <a:lin ang="18900000" scaled="1"/>
              </a:gradFill>
              <a:ln w="9525">
                <a:solidFill>
                  <a:srgbClr val="FF73FF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338" name="Freeform 46"/>
              <p:cNvSpPr>
                <a:spLocks noChangeAspect="1"/>
              </p:cNvSpPr>
              <p:nvPr/>
            </p:nvSpPr>
            <p:spPr bwMode="auto">
              <a:xfrm rot="-604107">
                <a:off x="1069" y="3744"/>
                <a:ext cx="131" cy="261"/>
              </a:xfrm>
              <a:custGeom>
                <a:avLst/>
                <a:gdLst>
                  <a:gd name="T0" fmla="*/ 0 w 96"/>
                  <a:gd name="T1" fmla="*/ 0 h 192"/>
                  <a:gd name="T2" fmla="*/ 2932 w 96"/>
                  <a:gd name="T3" fmla="*/ 0 h 192"/>
                  <a:gd name="T4" fmla="*/ 1476 w 96"/>
                  <a:gd name="T5" fmla="*/ 5635 h 192"/>
                  <a:gd name="T6" fmla="*/ 0 w 96"/>
                  <a:gd name="T7" fmla="*/ 0 h 19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96"/>
                  <a:gd name="T13" fmla="*/ 0 h 192"/>
                  <a:gd name="T14" fmla="*/ 96 w 96"/>
                  <a:gd name="T15" fmla="*/ 192 h 19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96" h="192">
                    <a:moveTo>
                      <a:pt x="0" y="0"/>
                    </a:moveTo>
                    <a:lnTo>
                      <a:pt x="96" y="0"/>
                    </a:lnTo>
                    <a:lnTo>
                      <a:pt x="48" y="192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F5F5F"/>
                  </a:gs>
                  <a:gs pos="50000">
                    <a:srgbClr val="DDDDDD"/>
                  </a:gs>
                  <a:gs pos="100000">
                    <a:srgbClr val="5F5F5F"/>
                  </a:gs>
                </a:gsLst>
                <a:lin ang="0" scaled="1"/>
              </a:gradFill>
              <a:ln w="9525">
                <a:solidFill>
                  <a:srgbClr val="808080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pic>
          <p:nvPicPr>
            <p:cNvPr id="13335" name="Picture 4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4" y="2340"/>
              <a:ext cx="280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5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85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8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18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6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6" grpId="0" autoUpdateAnimBg="0"/>
      <p:bldP spid="185360" grpId="0" autoUpdateAnimBg="0"/>
      <p:bldP spid="185362" grpId="0" autoUpdateAnimBg="0"/>
      <p:bldP spid="185365" grpId="0" animBg="1"/>
      <p:bldP spid="185367" grpId="0" autoUpdateAnimBg="0"/>
      <p:bldP spid="16419" grpId="0" animBg="1"/>
      <p:bldP spid="185375" grpId="0" autoUpdateAnimBg="0"/>
      <p:bldP spid="185376" grpId="0"/>
      <p:bldP spid="185393" grpId="0"/>
      <p:bldP spid="164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412875"/>
            <a:ext cx="5051425" cy="4525963"/>
          </a:xfrm>
        </p:spPr>
        <p:txBody>
          <a:bodyPr/>
          <a:lstStyle/>
          <a:p>
            <a:r>
              <a:rPr lang="zh-CN" altLang="en-US" dirty="0" smtClean="0"/>
              <a:t>利用尺规</a:t>
            </a:r>
            <a:r>
              <a:rPr lang="en-US" altLang="zh-CN" dirty="0" smtClean="0"/>
              <a:t>,</a:t>
            </a:r>
            <a:r>
              <a:rPr lang="zh-CN" altLang="en-US" dirty="0" smtClean="0"/>
              <a:t>作一个角等于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/>
              <a:t>已知角</a:t>
            </a:r>
            <a:r>
              <a:rPr lang="en-US" altLang="zh-CN" dirty="0" smtClean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/>
              <a:t>已知：∠</a:t>
            </a:r>
            <a:r>
              <a:rPr lang="en-US" altLang="zh-CN" dirty="0" smtClean="0"/>
              <a:t>AOB(</a:t>
            </a:r>
            <a:r>
              <a:rPr lang="zh-CN" altLang="en-US" dirty="0" smtClean="0"/>
              <a:t>如图</a:t>
            </a:r>
            <a:r>
              <a:rPr lang="en-US" altLang="zh-CN" dirty="0" smtClean="0"/>
              <a:t>).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/>
              <a:t>求作：∠</a:t>
            </a:r>
            <a:r>
              <a:rPr lang="en-US" altLang="zh-CN" dirty="0" smtClean="0"/>
              <a:t>AˊOˊBˊ</a:t>
            </a:r>
            <a:r>
              <a:rPr lang="zh-CN" altLang="en-US" dirty="0" smtClean="0"/>
              <a:t>，使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/>
              <a:t>∠ </a:t>
            </a:r>
            <a:r>
              <a:rPr lang="en-US" altLang="zh-CN" dirty="0" smtClean="0"/>
              <a:t>AˊOˊBˊ=∠AOB.</a:t>
            </a:r>
          </a:p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altLang="zh-CN" dirty="0" smtClean="0"/>
          </a:p>
          <a:p>
            <a:pPr>
              <a:buFont typeface="Wingdings" panose="05000000000000000000" pitchFamily="2" charset="2"/>
              <a:buNone/>
            </a:pPr>
            <a:r>
              <a:rPr lang="en-US" altLang="zh-CN" dirty="0" smtClean="0"/>
              <a:t>                 </a:t>
            </a:r>
          </a:p>
        </p:txBody>
      </p:sp>
      <p:grpSp>
        <p:nvGrpSpPr>
          <p:cNvPr id="2" name="Group 7"/>
          <p:cNvGrpSpPr/>
          <p:nvPr/>
        </p:nvGrpSpPr>
        <p:grpSpPr bwMode="auto">
          <a:xfrm>
            <a:off x="1042988" y="4508500"/>
            <a:ext cx="3024187" cy="1984375"/>
            <a:chOff x="4032" y="1410"/>
            <a:chExt cx="1584" cy="2428"/>
          </a:xfrm>
        </p:grpSpPr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H="1">
              <a:off x="4224" y="1593"/>
              <a:ext cx="768" cy="153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4224" y="3120"/>
              <a:ext cx="1248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4608" y="1410"/>
              <a:ext cx="288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66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4347" name="Text Box 11"/>
            <p:cNvSpPr txBox="1">
              <a:spLocks noChangeArrowheads="1"/>
            </p:cNvSpPr>
            <p:nvPr/>
          </p:nvSpPr>
          <p:spPr bwMode="auto">
            <a:xfrm>
              <a:off x="4032" y="3129"/>
              <a:ext cx="288" cy="7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66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5232" y="3176"/>
              <a:ext cx="384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66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5651500" y="1341438"/>
            <a:ext cx="2952750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dirty="0"/>
              <a:t>交流提纲：</a:t>
            </a:r>
          </a:p>
          <a:p>
            <a:r>
              <a:rPr lang="zh-CN" altLang="en-US" sz="3200" dirty="0"/>
              <a:t>⑴你是怎样思考的；</a:t>
            </a:r>
          </a:p>
          <a:p>
            <a:r>
              <a:rPr lang="zh-CN" altLang="en-US" sz="3200" dirty="0"/>
              <a:t>⑵讨论：按怎么样的顺序画比较方便； </a:t>
            </a:r>
          </a:p>
          <a:p>
            <a:r>
              <a:rPr lang="zh-CN" altLang="en-US" sz="3200" dirty="0"/>
              <a:t>⑶画角时特别应注意什么？</a:t>
            </a:r>
            <a:r>
              <a:rPr lang="zh-CN" altLang="en-US" sz="2800" dirty="0"/>
              <a:t> </a:t>
            </a:r>
          </a:p>
        </p:txBody>
      </p:sp>
      <p:sp>
        <p:nvSpPr>
          <p:cNvPr id="14341" name="WordArt 21"/>
          <p:cNvSpPr>
            <a:spLocks noChangeArrowheads="1" noChangeShapeType="1" noTextEdit="1"/>
          </p:cNvSpPr>
          <p:nvPr/>
        </p:nvSpPr>
        <p:spPr bwMode="auto">
          <a:xfrm rot="5400000">
            <a:off x="5857081" y="2936082"/>
            <a:ext cx="5976937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zh-CN" altLang="en-US" sz="36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创新是一个民族的灵魂！</a:t>
            </a:r>
          </a:p>
        </p:txBody>
      </p:sp>
      <p:sp>
        <p:nvSpPr>
          <p:cNvPr id="14342" name="WordArt 23"/>
          <p:cNvSpPr>
            <a:spLocks noChangeArrowheads="1" noChangeShapeType="1" noTextEdit="1"/>
          </p:cNvSpPr>
          <p:nvPr/>
        </p:nvSpPr>
        <p:spPr bwMode="auto">
          <a:xfrm rot="5400000">
            <a:off x="-2646363" y="3051176"/>
            <a:ext cx="6048375" cy="755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 fontAlgn="auto"/>
            <a:r>
              <a:rPr lang="zh-CN" altLang="en-US" sz="2400" kern="10">
                <a:gradFill rotWithShape="1">
                  <a:gsLst>
                    <a:gs pos="0">
                      <a:srgbClr val="00FF00"/>
                    </a:gs>
                    <a:gs pos="100000">
                      <a:srgbClr val="00CCFF"/>
                    </a:gs>
                  </a:gsLst>
                  <a:lin ang="0" scaled="1"/>
                </a:gra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探索是数学的生命线，</a:t>
            </a:r>
          </a:p>
        </p:txBody>
      </p:sp>
      <p:sp>
        <p:nvSpPr>
          <p:cNvPr id="14343" name="WordArt 26"/>
          <p:cNvSpPr>
            <a:spLocks noChangeArrowheads="1" noChangeShapeType="1" noTextEdit="1"/>
          </p:cNvSpPr>
          <p:nvPr/>
        </p:nvSpPr>
        <p:spPr bwMode="auto">
          <a:xfrm>
            <a:off x="3276600" y="476250"/>
            <a:ext cx="2808288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Flat3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zh-CN" altLang="en-US" sz="3600" b="1" kern="10">
                <a:ln w="9525"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思考、探究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2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2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04813"/>
            <a:ext cx="8229600" cy="850900"/>
          </a:xfrm>
        </p:spPr>
        <p:txBody>
          <a:bodyPr/>
          <a:lstStyle/>
          <a:p>
            <a:pPr algn="l"/>
            <a:r>
              <a:rPr lang="en-US" altLang="zh-CN" dirty="0" smtClean="0"/>
              <a:t>                      </a:t>
            </a:r>
            <a:r>
              <a:rPr lang="zh-CN" altLang="en-US" dirty="0" smtClean="0"/>
              <a:t>作法与示范</a:t>
            </a:r>
          </a:p>
        </p:txBody>
      </p:sp>
      <p:graphicFrame>
        <p:nvGraphicFramePr>
          <p:cNvPr id="12345" name="Group 57"/>
          <p:cNvGraphicFramePr>
            <a:graphicFrameLocks noGrp="1"/>
          </p:cNvGraphicFramePr>
          <p:nvPr>
            <p:ph idx="1"/>
          </p:nvPr>
        </p:nvGraphicFramePr>
        <p:xfrm>
          <a:off x="0" y="1341438"/>
          <a:ext cx="9144000" cy="5113339"/>
        </p:xfrm>
        <a:graphic>
          <a:graphicData uri="http://schemas.openxmlformats.org/drawingml/2006/table">
            <a:tbl>
              <a:tblPr/>
              <a:tblGrid>
                <a:gridCol w="58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4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示范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5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0" y="1916113"/>
            <a:ext cx="5076825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2800" dirty="0">
                <a:solidFill>
                  <a:srgbClr val="FF0000"/>
                </a:solidFill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</a:rPr>
              <a:t>1</a:t>
            </a:r>
            <a:r>
              <a:rPr lang="zh-CN" altLang="en-US" sz="2800" dirty="0">
                <a:solidFill>
                  <a:srgbClr val="FF0000"/>
                </a:solidFill>
              </a:rPr>
              <a:t>）作射线</a:t>
            </a:r>
            <a:r>
              <a:rPr lang="en-US" altLang="zh-CN" sz="2800" dirty="0">
                <a:solidFill>
                  <a:srgbClr val="FF0000"/>
                </a:solidFill>
              </a:rPr>
              <a:t>O′A′</a:t>
            </a:r>
            <a:r>
              <a:rPr lang="zh-CN" altLang="en-US" sz="2800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12326" name="Rectangle 38"/>
          <p:cNvSpPr>
            <a:spLocks noChangeArrowheads="1"/>
          </p:cNvSpPr>
          <p:nvPr/>
        </p:nvSpPr>
        <p:spPr bwMode="auto">
          <a:xfrm>
            <a:off x="0" y="2708275"/>
            <a:ext cx="58674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dirty="0">
                <a:solidFill>
                  <a:srgbClr val="FF0000"/>
                </a:solidFill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</a:rPr>
              <a:t>2</a:t>
            </a:r>
            <a:r>
              <a:rPr lang="zh-CN" altLang="en-US" sz="2800" dirty="0">
                <a:solidFill>
                  <a:srgbClr val="FF0000"/>
                </a:solidFill>
              </a:rPr>
              <a:t>）以点</a:t>
            </a:r>
            <a:r>
              <a:rPr lang="en-US" altLang="zh-CN" sz="2800" dirty="0">
                <a:solidFill>
                  <a:srgbClr val="FF0000"/>
                </a:solidFill>
              </a:rPr>
              <a:t>O</a:t>
            </a:r>
            <a:r>
              <a:rPr lang="zh-CN" altLang="en-US" sz="2800" dirty="0">
                <a:solidFill>
                  <a:srgbClr val="FF0000"/>
                </a:solidFill>
              </a:rPr>
              <a:t>为圆心，以</a:t>
            </a:r>
            <a:r>
              <a:rPr lang="en-US" altLang="zh-CN" sz="2800" dirty="0">
                <a:solidFill>
                  <a:srgbClr val="FF0000"/>
                </a:solidFill>
              </a:rPr>
              <a:t>OC</a:t>
            </a:r>
            <a:r>
              <a:rPr lang="zh-CN" altLang="en-US" sz="2800" dirty="0">
                <a:solidFill>
                  <a:srgbClr val="FF0000"/>
                </a:solidFill>
              </a:rPr>
              <a:t>长为半径画弧，交</a:t>
            </a:r>
            <a:r>
              <a:rPr lang="en-US" altLang="zh-CN" sz="2800" dirty="0">
                <a:solidFill>
                  <a:srgbClr val="FF0000"/>
                </a:solidFill>
              </a:rPr>
              <a:t>OA</a:t>
            </a:r>
            <a:r>
              <a:rPr lang="zh-CN" altLang="en-US" sz="2800" dirty="0">
                <a:solidFill>
                  <a:srgbClr val="FF0000"/>
                </a:solidFill>
              </a:rPr>
              <a:t>于点</a:t>
            </a:r>
            <a:r>
              <a:rPr lang="en-US" altLang="zh-CN" sz="2800" dirty="0">
                <a:solidFill>
                  <a:srgbClr val="FF0000"/>
                </a:solidFill>
              </a:rPr>
              <a:t>C</a:t>
            </a:r>
            <a:r>
              <a:rPr lang="zh-CN" altLang="en-US" sz="2800" dirty="0">
                <a:solidFill>
                  <a:srgbClr val="FF0000"/>
                </a:solidFill>
              </a:rPr>
              <a:t>，交</a:t>
            </a:r>
            <a:r>
              <a:rPr lang="en-US" altLang="zh-CN" sz="2800" dirty="0">
                <a:solidFill>
                  <a:srgbClr val="FF0000"/>
                </a:solidFill>
              </a:rPr>
              <a:t>OB</a:t>
            </a:r>
            <a:r>
              <a:rPr lang="zh-CN" altLang="en-US" sz="2800" dirty="0">
                <a:solidFill>
                  <a:srgbClr val="FF0000"/>
                </a:solidFill>
              </a:rPr>
              <a:t>于点</a:t>
            </a:r>
            <a:r>
              <a:rPr lang="en-US" altLang="zh-CN" sz="2800" dirty="0">
                <a:solidFill>
                  <a:srgbClr val="FF0000"/>
                </a:solidFill>
              </a:rPr>
              <a:t>D</a:t>
            </a:r>
            <a:r>
              <a:rPr lang="zh-CN" altLang="en-US" sz="2800" dirty="0">
                <a:solidFill>
                  <a:srgbClr val="FF0000"/>
                </a:solidFill>
              </a:rPr>
              <a:t>；</a:t>
            </a:r>
          </a:p>
        </p:txBody>
      </p:sp>
      <p:sp>
        <p:nvSpPr>
          <p:cNvPr id="12327" name="Rectangle 39"/>
          <p:cNvSpPr>
            <a:spLocks noChangeArrowheads="1"/>
          </p:cNvSpPr>
          <p:nvPr/>
        </p:nvSpPr>
        <p:spPr bwMode="auto">
          <a:xfrm>
            <a:off x="0" y="3573463"/>
            <a:ext cx="60483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CN" altLang="en-US" sz="2800" dirty="0">
                <a:solidFill>
                  <a:srgbClr val="FF0000"/>
                </a:solidFill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</a:rPr>
              <a:t>3</a:t>
            </a:r>
            <a:r>
              <a:rPr lang="zh-CN" altLang="en-US" sz="2800" dirty="0">
                <a:solidFill>
                  <a:srgbClr val="FF0000"/>
                </a:solidFill>
              </a:rPr>
              <a:t>）以点</a:t>
            </a:r>
            <a:r>
              <a:rPr lang="en-US" altLang="zh-CN" sz="2800" dirty="0">
                <a:solidFill>
                  <a:srgbClr val="FF0000"/>
                </a:solidFill>
              </a:rPr>
              <a:t>O′</a:t>
            </a:r>
            <a:r>
              <a:rPr lang="zh-CN" altLang="en-US" sz="2800" dirty="0">
                <a:solidFill>
                  <a:srgbClr val="FF0000"/>
                </a:solidFill>
              </a:rPr>
              <a:t>为圆心，以</a:t>
            </a:r>
            <a:r>
              <a:rPr lang="en-US" altLang="zh-CN" sz="2800" dirty="0">
                <a:solidFill>
                  <a:srgbClr val="FF0000"/>
                </a:solidFill>
              </a:rPr>
              <a:t>OC</a:t>
            </a:r>
            <a:r>
              <a:rPr lang="zh-CN" altLang="en-US" sz="2800" dirty="0">
                <a:solidFill>
                  <a:srgbClr val="FF0000"/>
                </a:solidFill>
              </a:rPr>
              <a:t>长为半径画弧，交</a:t>
            </a:r>
            <a:r>
              <a:rPr lang="en-US" altLang="zh-CN" sz="2800" dirty="0">
                <a:solidFill>
                  <a:srgbClr val="FF0000"/>
                </a:solidFill>
              </a:rPr>
              <a:t>O′ A′</a:t>
            </a:r>
            <a:r>
              <a:rPr lang="zh-CN" altLang="en-US" sz="2800" dirty="0">
                <a:solidFill>
                  <a:srgbClr val="FF0000"/>
                </a:solidFill>
              </a:rPr>
              <a:t>于点</a:t>
            </a:r>
            <a:r>
              <a:rPr lang="en-US" altLang="zh-CN" sz="2800" dirty="0">
                <a:solidFill>
                  <a:srgbClr val="FF0000"/>
                </a:solidFill>
              </a:rPr>
              <a:t>C′</a:t>
            </a:r>
            <a:r>
              <a:rPr lang="zh-CN" altLang="en-US" sz="2800" dirty="0">
                <a:solidFill>
                  <a:srgbClr val="FF0000"/>
                </a:solidFill>
              </a:rPr>
              <a:t>；</a:t>
            </a: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0" y="4437063"/>
            <a:ext cx="57959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</a:rPr>
              <a:t>4</a:t>
            </a:r>
            <a:r>
              <a:rPr lang="zh-CN" altLang="en-US" sz="2800" dirty="0">
                <a:solidFill>
                  <a:srgbClr val="FF0000"/>
                </a:solidFill>
              </a:rPr>
              <a:t>）以点</a:t>
            </a:r>
            <a:r>
              <a:rPr lang="en-US" altLang="zh-CN" sz="2800" dirty="0">
                <a:solidFill>
                  <a:srgbClr val="FF0000"/>
                </a:solidFill>
              </a:rPr>
              <a:t>C′</a:t>
            </a:r>
            <a:r>
              <a:rPr lang="zh-CN" altLang="en-US" sz="2800" dirty="0">
                <a:solidFill>
                  <a:srgbClr val="FF0000"/>
                </a:solidFill>
              </a:rPr>
              <a:t>为圆心，以</a:t>
            </a:r>
            <a:r>
              <a:rPr lang="en-US" altLang="zh-CN" sz="2800" dirty="0">
                <a:solidFill>
                  <a:srgbClr val="FF0000"/>
                </a:solidFill>
              </a:rPr>
              <a:t>CD</a:t>
            </a:r>
            <a:r>
              <a:rPr lang="zh-CN" altLang="en-US" sz="2800" dirty="0">
                <a:solidFill>
                  <a:srgbClr val="FF0000"/>
                </a:solidFill>
              </a:rPr>
              <a:t>长为半径画弧，交前面的弧于点</a:t>
            </a:r>
            <a:r>
              <a:rPr lang="en-US" altLang="zh-CN" sz="2800" dirty="0">
                <a:solidFill>
                  <a:srgbClr val="FF0000"/>
                </a:solidFill>
              </a:rPr>
              <a:t>D ′ </a:t>
            </a:r>
            <a:r>
              <a:rPr lang="zh-CN" altLang="en-US" sz="2800" dirty="0">
                <a:solidFill>
                  <a:srgbClr val="FF0000"/>
                </a:solidFill>
              </a:rPr>
              <a:t>；</a:t>
            </a:r>
          </a:p>
        </p:txBody>
      </p:sp>
      <p:sp>
        <p:nvSpPr>
          <p:cNvPr id="12329" name="Rectangle 41"/>
          <p:cNvSpPr>
            <a:spLocks noChangeArrowheads="1"/>
          </p:cNvSpPr>
          <p:nvPr/>
        </p:nvSpPr>
        <p:spPr bwMode="auto">
          <a:xfrm>
            <a:off x="0" y="5373688"/>
            <a:ext cx="5867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/>
              <a:t>（</a:t>
            </a:r>
            <a:r>
              <a:rPr lang="en-US" altLang="zh-CN" sz="2800" dirty="0">
                <a:solidFill>
                  <a:srgbClr val="FF0000"/>
                </a:solidFill>
              </a:rPr>
              <a:t>5</a:t>
            </a:r>
            <a:r>
              <a:rPr lang="zh-CN" altLang="en-US" sz="2800" dirty="0">
                <a:solidFill>
                  <a:srgbClr val="FF0000"/>
                </a:solidFill>
              </a:rPr>
              <a:t>）过点</a:t>
            </a:r>
            <a:r>
              <a:rPr lang="en-US" altLang="zh-CN" sz="2800" dirty="0">
                <a:solidFill>
                  <a:srgbClr val="FF0000"/>
                </a:solidFill>
              </a:rPr>
              <a:t>D ′</a:t>
            </a:r>
            <a:r>
              <a:rPr lang="zh-CN" altLang="en-US" sz="2800" dirty="0">
                <a:solidFill>
                  <a:srgbClr val="FF0000"/>
                </a:solidFill>
              </a:rPr>
              <a:t>作射线</a:t>
            </a:r>
            <a:r>
              <a:rPr lang="en-US" altLang="zh-CN" sz="2800" dirty="0">
                <a:solidFill>
                  <a:srgbClr val="FF0000"/>
                </a:solidFill>
              </a:rPr>
              <a:t>O ′ B ′ . </a:t>
            </a:r>
          </a:p>
          <a:p>
            <a:endParaRPr lang="en-US" altLang="zh-CN" sz="2800" dirty="0">
              <a:solidFill>
                <a:srgbClr val="FF0000"/>
              </a:solidFill>
            </a:endParaRPr>
          </a:p>
        </p:txBody>
      </p:sp>
      <p:sp>
        <p:nvSpPr>
          <p:cNvPr id="12330" name="Rectangle 42"/>
          <p:cNvSpPr>
            <a:spLocks noChangeArrowheads="1"/>
          </p:cNvSpPr>
          <p:nvPr/>
        </p:nvSpPr>
        <p:spPr bwMode="auto">
          <a:xfrm>
            <a:off x="0" y="333375"/>
            <a:ext cx="2743200" cy="558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  <a:defRPr/>
            </a:pPr>
            <a:r>
              <a:rPr lang="en-US" altLang="zh-CN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sym typeface="Wingdings" panose="05000000000000000000" pitchFamily="2" charset="2"/>
              </a:rPr>
              <a:t></a:t>
            </a:r>
            <a:r>
              <a:rPr lang="en-US" altLang="zh-CN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  </a:t>
            </a:r>
            <a:r>
              <a:rPr lang="zh-CN" altLang="en-US" sz="36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画一画</a:t>
            </a:r>
            <a:r>
              <a:rPr lang="zh-CN" altLang="en-US" sz="3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Wingdings 2" panose="05020102010507070707" pitchFamily="18" charset="2"/>
              </a:rPr>
              <a:t></a:t>
            </a:r>
          </a:p>
        </p:txBody>
      </p:sp>
      <p:pic>
        <p:nvPicPr>
          <p:cNvPr id="15392" name="Picture 43" descr="WW_06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549275"/>
            <a:ext cx="5032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3" name="Picture 45" descr="B89D39F8"/>
          <p:cNvPicPr>
            <a:picLocks noChangeAspect="1" noChangeArrowheads="1"/>
          </p:cNvPicPr>
          <p:nvPr/>
        </p:nvPicPr>
        <p:blipFill>
          <a:blip r:embed="rId3" cstate="email">
            <a:lum contrast="42000"/>
          </a:blip>
          <a:srcRect/>
          <a:stretch>
            <a:fillRect/>
          </a:stretch>
        </p:blipFill>
        <p:spPr bwMode="auto">
          <a:xfrm>
            <a:off x="5867400" y="2708275"/>
            <a:ext cx="3276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4" name="Picture 46" descr="56F9CAC6"/>
          <p:cNvPicPr>
            <a:picLocks noChangeAspect="1" noChangeArrowheads="1"/>
          </p:cNvPicPr>
          <p:nvPr/>
        </p:nvPicPr>
        <p:blipFill>
          <a:blip r:embed="rId4" cstate="email">
            <a:lum bright="24000" contrast="100000"/>
          </a:blip>
          <a:srcRect/>
          <a:stretch>
            <a:fillRect/>
          </a:stretch>
        </p:blipFill>
        <p:spPr bwMode="auto">
          <a:xfrm>
            <a:off x="5867400" y="3573463"/>
            <a:ext cx="32766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5" name="Picture 47" descr="552F6AC4"/>
          <p:cNvPicPr>
            <a:picLocks noChangeAspect="1" noChangeArrowheads="1"/>
          </p:cNvPicPr>
          <p:nvPr/>
        </p:nvPicPr>
        <p:blipFill>
          <a:blip r:embed="rId5" cstate="email">
            <a:lum bright="18000" contrast="12000"/>
          </a:blip>
          <a:srcRect/>
          <a:stretch>
            <a:fillRect/>
          </a:stretch>
        </p:blipFill>
        <p:spPr bwMode="auto">
          <a:xfrm>
            <a:off x="5867400" y="4437063"/>
            <a:ext cx="32766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6" name="Picture 48" descr="3DA55172"/>
          <p:cNvPicPr>
            <a:picLocks noChangeAspect="1" noChangeArrowheads="1"/>
          </p:cNvPicPr>
          <p:nvPr/>
        </p:nvPicPr>
        <p:blipFill>
          <a:blip r:embed="rId6" cstate="email">
            <a:lum contrast="52000"/>
          </a:blip>
          <a:srcRect/>
          <a:stretch>
            <a:fillRect/>
          </a:stretch>
        </p:blipFill>
        <p:spPr bwMode="auto">
          <a:xfrm>
            <a:off x="5867400" y="5373688"/>
            <a:ext cx="3276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37" name="Picture 49" descr="B89D39F8"/>
          <p:cNvPicPr>
            <a:picLocks noChangeAspect="1" noChangeArrowheads="1"/>
          </p:cNvPicPr>
          <p:nvPr/>
        </p:nvPicPr>
        <p:blipFill>
          <a:blip r:embed="rId7" cstate="email">
            <a:lum bright="30000" contrast="48000"/>
          </a:blip>
          <a:srcRect/>
          <a:stretch>
            <a:fillRect/>
          </a:stretch>
        </p:blipFill>
        <p:spPr bwMode="auto">
          <a:xfrm>
            <a:off x="5867400" y="1916113"/>
            <a:ext cx="3276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50" name="WordArt 62"/>
          <p:cNvSpPr>
            <a:spLocks noChangeArrowheads="1" noChangeShapeType="1" noTextEdit="1"/>
          </p:cNvSpPr>
          <p:nvPr/>
        </p:nvSpPr>
        <p:spPr bwMode="auto">
          <a:xfrm>
            <a:off x="179388" y="5876925"/>
            <a:ext cx="5508625" cy="59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所以∠ </a:t>
            </a:r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 ′ O ′ B ′</a:t>
            </a:r>
            <a:r>
              <a:rPr lang="zh-CN" altLang="en-US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就是所求作的角。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2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2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2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628775"/>
            <a:ext cx="8540750" cy="4270375"/>
          </a:xfrm>
        </p:spPr>
        <p:txBody>
          <a:bodyPr/>
          <a:lstStyle/>
          <a:p>
            <a:r>
              <a:rPr lang="en-US" altLang="zh-CN" dirty="0" smtClean="0"/>
              <a:t>⑴</a:t>
            </a:r>
            <a:r>
              <a:rPr lang="zh-CN" altLang="en-US" dirty="0" smtClean="0"/>
              <a:t>这样作法正确吗？你应如何检验？</a:t>
            </a:r>
          </a:p>
          <a:p>
            <a:r>
              <a:rPr lang="zh-CN" altLang="en-US" dirty="0" smtClean="0"/>
              <a:t>⑵</a:t>
            </a:r>
            <a:r>
              <a:rPr lang="zh-CN" altLang="en-US" b="1" dirty="0" smtClean="0"/>
              <a:t>量一量，</a:t>
            </a:r>
            <a:endParaRPr lang="zh-CN" altLang="en-US" dirty="0" smtClean="0"/>
          </a:p>
          <a:p>
            <a:r>
              <a:rPr lang="zh-CN" altLang="en-US" dirty="0" smtClean="0"/>
              <a:t>⑶从画∠</a:t>
            </a:r>
            <a:r>
              <a:rPr lang="en-US" altLang="zh-CN" dirty="0" smtClean="0"/>
              <a:t>AOB</a:t>
            </a:r>
            <a:r>
              <a:rPr lang="zh-CN" altLang="en-US" dirty="0" smtClean="0"/>
              <a:t>中，你认为确定∠</a:t>
            </a:r>
            <a:r>
              <a:rPr lang="en-US" altLang="zh-CN" dirty="0" smtClean="0"/>
              <a:t>AOB</a:t>
            </a:r>
            <a:r>
              <a:rPr lang="zh-CN" altLang="en-US" dirty="0" smtClean="0"/>
              <a:t>的大小关键是什么？</a:t>
            </a:r>
          </a:p>
          <a:p>
            <a:r>
              <a:rPr lang="zh-CN" altLang="en-US" dirty="0" smtClean="0"/>
              <a:t>⑷如果在角</a:t>
            </a:r>
            <a:r>
              <a:rPr lang="en-US" altLang="zh-CN" dirty="0" smtClean="0"/>
              <a:t>O</a:t>
            </a:r>
            <a:r>
              <a:rPr lang="zh-CN" altLang="en-US" dirty="0" smtClean="0"/>
              <a:t>外部另有一点</a:t>
            </a:r>
            <a:r>
              <a:rPr lang="en-US" altLang="zh-CN" dirty="0" smtClean="0"/>
              <a:t>C</a:t>
            </a:r>
            <a:r>
              <a:rPr lang="zh-CN" altLang="en-US" dirty="0" smtClean="0"/>
              <a:t>，你能用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 smtClean="0"/>
              <a:t>尺规画∠</a:t>
            </a:r>
            <a:r>
              <a:rPr lang="en-US" altLang="zh-CN" dirty="0" smtClean="0"/>
              <a:t>COD</a:t>
            </a:r>
            <a:r>
              <a:rPr lang="zh-CN" altLang="en-US" dirty="0" smtClean="0"/>
              <a:t>，并使 ∠</a:t>
            </a:r>
            <a:r>
              <a:rPr lang="en-US" altLang="zh-CN" dirty="0" smtClean="0"/>
              <a:t>AOB=∠COD</a:t>
            </a:r>
            <a:r>
              <a:rPr lang="zh-CN" altLang="en-US" dirty="0" smtClean="0"/>
              <a:t>吗？  </a:t>
            </a:r>
          </a:p>
        </p:txBody>
      </p:sp>
      <p:grpSp>
        <p:nvGrpSpPr>
          <p:cNvPr id="16387" name="Group 4"/>
          <p:cNvGrpSpPr/>
          <p:nvPr/>
        </p:nvGrpSpPr>
        <p:grpSpPr bwMode="auto">
          <a:xfrm>
            <a:off x="0" y="404813"/>
            <a:ext cx="9009063" cy="5257800"/>
            <a:chOff x="48" y="960"/>
            <a:chExt cx="5675" cy="3312"/>
          </a:xfrm>
        </p:grpSpPr>
        <p:grpSp>
          <p:nvGrpSpPr>
            <p:cNvPr id="16395" name="Group 5"/>
            <p:cNvGrpSpPr/>
            <p:nvPr/>
          </p:nvGrpSpPr>
          <p:grpSpPr bwMode="auto">
            <a:xfrm>
              <a:off x="48" y="960"/>
              <a:ext cx="2016" cy="816"/>
              <a:chOff x="336" y="3216"/>
              <a:chExt cx="2016" cy="816"/>
            </a:xfrm>
          </p:grpSpPr>
          <p:sp>
            <p:nvSpPr>
              <p:cNvPr id="18438" name="Rectangle 6"/>
              <p:cNvSpPr>
                <a:spLocks noChangeArrowheads="1"/>
              </p:cNvSpPr>
              <p:nvPr/>
            </p:nvSpPr>
            <p:spPr bwMode="auto">
              <a:xfrm>
                <a:off x="336" y="3648"/>
                <a:ext cx="1920" cy="384"/>
              </a:xfrm>
              <a:prstGeom prst="rect">
                <a:avLst/>
              </a:prstGeom>
              <a:gradFill rotWithShape="0">
                <a:gsLst>
                  <a:gs pos="0">
                    <a:srgbClr val="00CC99"/>
                  </a:gs>
                  <a:gs pos="50000">
                    <a:schemeClr val="bg1"/>
                  </a:gs>
                  <a:gs pos="100000">
                    <a:srgbClr val="00CC99"/>
                  </a:gs>
                </a:gsLst>
                <a:lin ang="0" scaled="1"/>
              </a:gradFill>
              <a:ln w="9525">
                <a:solidFill>
                  <a:srgbClr val="339966"/>
                </a:solidFill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6398" name="Freeform 7"/>
              <p:cNvSpPr/>
              <p:nvPr/>
            </p:nvSpPr>
            <p:spPr bwMode="auto">
              <a:xfrm>
                <a:off x="768" y="3216"/>
                <a:ext cx="432" cy="720"/>
              </a:xfrm>
              <a:custGeom>
                <a:avLst/>
                <a:gdLst>
                  <a:gd name="T0" fmla="*/ 12 w 816"/>
                  <a:gd name="T1" fmla="*/ 0 h 1296"/>
                  <a:gd name="T2" fmla="*/ 22 w 816"/>
                  <a:gd name="T3" fmla="*/ 5 h 1296"/>
                  <a:gd name="T4" fmla="*/ 22 w 816"/>
                  <a:gd name="T5" fmla="*/ 10 h 1296"/>
                  <a:gd name="T6" fmla="*/ 34 w 816"/>
                  <a:gd name="T7" fmla="*/ 23 h 1296"/>
                  <a:gd name="T8" fmla="*/ 26 w 816"/>
                  <a:gd name="T9" fmla="*/ 26 h 1296"/>
                  <a:gd name="T10" fmla="*/ 30 w 816"/>
                  <a:gd name="T11" fmla="*/ 31 h 1296"/>
                  <a:gd name="T12" fmla="*/ 26 w 816"/>
                  <a:gd name="T13" fmla="*/ 33 h 1296"/>
                  <a:gd name="T14" fmla="*/ 30 w 816"/>
                  <a:gd name="T15" fmla="*/ 33 h 1296"/>
                  <a:gd name="T16" fmla="*/ 32 w 816"/>
                  <a:gd name="T17" fmla="*/ 43 h 1296"/>
                  <a:gd name="T18" fmla="*/ 20 w 816"/>
                  <a:gd name="T19" fmla="*/ 56 h 1296"/>
                  <a:gd name="T20" fmla="*/ 16 w 816"/>
                  <a:gd name="T21" fmla="*/ 68 h 1296"/>
                  <a:gd name="T22" fmla="*/ 0 w 816"/>
                  <a:gd name="T23" fmla="*/ 68 h 1296"/>
                  <a:gd name="T24" fmla="*/ 0 w 816"/>
                  <a:gd name="T25" fmla="*/ 0 h 1296"/>
                  <a:gd name="T26" fmla="*/ 12 w 816"/>
                  <a:gd name="T27" fmla="*/ 0 h 129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816"/>
                  <a:gd name="T43" fmla="*/ 0 h 1296"/>
                  <a:gd name="T44" fmla="*/ 816 w 816"/>
                  <a:gd name="T45" fmla="*/ 1296 h 129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816" h="1296">
                    <a:moveTo>
                      <a:pt x="288" y="0"/>
                    </a:moveTo>
                    <a:lnTo>
                      <a:pt x="528" y="96"/>
                    </a:lnTo>
                    <a:lnTo>
                      <a:pt x="528" y="192"/>
                    </a:lnTo>
                    <a:lnTo>
                      <a:pt x="816" y="432"/>
                    </a:lnTo>
                    <a:lnTo>
                      <a:pt x="624" y="480"/>
                    </a:lnTo>
                    <a:lnTo>
                      <a:pt x="720" y="576"/>
                    </a:lnTo>
                    <a:lnTo>
                      <a:pt x="624" y="624"/>
                    </a:lnTo>
                    <a:lnTo>
                      <a:pt x="720" y="624"/>
                    </a:lnTo>
                    <a:lnTo>
                      <a:pt x="768" y="816"/>
                    </a:lnTo>
                    <a:lnTo>
                      <a:pt x="480" y="1056"/>
                    </a:lnTo>
                    <a:lnTo>
                      <a:pt x="384" y="1296"/>
                    </a:lnTo>
                    <a:lnTo>
                      <a:pt x="0" y="1296"/>
                    </a:lnTo>
                    <a:lnTo>
                      <a:pt x="0" y="0"/>
                    </a:lnTo>
                    <a:lnTo>
                      <a:pt x="288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FFFF00"/>
                  </a:gs>
                  <a:gs pos="100000">
                    <a:srgbClr val="AEE4C9"/>
                  </a:gs>
                </a:gsLst>
                <a:lin ang="189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399" name="Freeform 8"/>
              <p:cNvSpPr/>
              <p:nvPr/>
            </p:nvSpPr>
            <p:spPr bwMode="auto">
              <a:xfrm>
                <a:off x="336" y="3216"/>
                <a:ext cx="432" cy="720"/>
              </a:xfrm>
              <a:custGeom>
                <a:avLst/>
                <a:gdLst>
                  <a:gd name="T0" fmla="*/ 193 w 528"/>
                  <a:gd name="T1" fmla="*/ 15 h 1200"/>
                  <a:gd name="T2" fmla="*/ 193 w 528"/>
                  <a:gd name="T3" fmla="*/ 93 h 1200"/>
                  <a:gd name="T4" fmla="*/ 88 w 528"/>
                  <a:gd name="T5" fmla="*/ 93 h 1200"/>
                  <a:gd name="T6" fmla="*/ 53 w 528"/>
                  <a:gd name="T7" fmla="*/ 75 h 1200"/>
                  <a:gd name="T8" fmla="*/ 0 w 528"/>
                  <a:gd name="T9" fmla="*/ 64 h 1200"/>
                  <a:gd name="T10" fmla="*/ 17 w 528"/>
                  <a:gd name="T11" fmla="*/ 52 h 1200"/>
                  <a:gd name="T12" fmla="*/ 53 w 528"/>
                  <a:gd name="T13" fmla="*/ 52 h 1200"/>
                  <a:gd name="T14" fmla="*/ 17 w 528"/>
                  <a:gd name="T15" fmla="*/ 45 h 1200"/>
                  <a:gd name="T16" fmla="*/ 53 w 528"/>
                  <a:gd name="T17" fmla="*/ 37 h 1200"/>
                  <a:gd name="T18" fmla="*/ 0 w 528"/>
                  <a:gd name="T19" fmla="*/ 34 h 1200"/>
                  <a:gd name="T20" fmla="*/ 70 w 528"/>
                  <a:gd name="T21" fmla="*/ 19 h 1200"/>
                  <a:gd name="T22" fmla="*/ 53 w 528"/>
                  <a:gd name="T23" fmla="*/ 11 h 1200"/>
                  <a:gd name="T24" fmla="*/ 141 w 528"/>
                  <a:gd name="T25" fmla="*/ 0 h 1200"/>
                  <a:gd name="T26" fmla="*/ 193 w 528"/>
                  <a:gd name="T27" fmla="*/ 0 h 1200"/>
                  <a:gd name="T28" fmla="*/ 193 w 528"/>
                  <a:gd name="T29" fmla="*/ 93 h 120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528"/>
                  <a:gd name="T46" fmla="*/ 0 h 1200"/>
                  <a:gd name="T47" fmla="*/ 528 w 528"/>
                  <a:gd name="T48" fmla="*/ 1200 h 120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528" h="1200">
                    <a:moveTo>
                      <a:pt x="528" y="192"/>
                    </a:moveTo>
                    <a:lnTo>
                      <a:pt x="528" y="1200"/>
                    </a:lnTo>
                    <a:lnTo>
                      <a:pt x="240" y="1200"/>
                    </a:lnTo>
                    <a:lnTo>
                      <a:pt x="144" y="960"/>
                    </a:lnTo>
                    <a:lnTo>
                      <a:pt x="0" y="816"/>
                    </a:lnTo>
                    <a:lnTo>
                      <a:pt x="48" y="672"/>
                    </a:lnTo>
                    <a:lnTo>
                      <a:pt x="144" y="672"/>
                    </a:lnTo>
                    <a:lnTo>
                      <a:pt x="48" y="576"/>
                    </a:lnTo>
                    <a:lnTo>
                      <a:pt x="144" y="480"/>
                    </a:lnTo>
                    <a:lnTo>
                      <a:pt x="0" y="432"/>
                    </a:lnTo>
                    <a:lnTo>
                      <a:pt x="192" y="240"/>
                    </a:lnTo>
                    <a:lnTo>
                      <a:pt x="144" y="144"/>
                    </a:lnTo>
                    <a:lnTo>
                      <a:pt x="384" y="0"/>
                    </a:lnTo>
                    <a:lnTo>
                      <a:pt x="528" y="0"/>
                    </a:lnTo>
                    <a:lnTo>
                      <a:pt x="528" y="1200"/>
                    </a:lnTo>
                  </a:path>
                </a:pathLst>
              </a:custGeom>
              <a:gradFill rotWithShape="0">
                <a:gsLst>
                  <a:gs pos="0">
                    <a:srgbClr val="CFEFDF"/>
                  </a:gs>
                  <a:gs pos="100000">
                    <a:srgbClr val="FFFF00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441" name="Text Box 9"/>
              <p:cNvSpPr txBox="1">
                <a:spLocks noChangeArrowheads="1"/>
              </p:cNvSpPr>
              <p:nvPr/>
            </p:nvSpPr>
            <p:spPr bwMode="auto">
              <a:xfrm>
                <a:off x="1104" y="3296"/>
                <a:ext cx="1248" cy="40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zh-CN" altLang="en-US" sz="36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panose="020B0604020202020204" pitchFamily="34" charset="0"/>
                    <a:ea typeface="黑体" panose="02010609060101010101" pitchFamily="49" charset="-122"/>
                  </a:rPr>
                  <a:t>议 一 议</a:t>
                </a:r>
              </a:p>
            </p:txBody>
          </p:sp>
          <p:grpSp>
            <p:nvGrpSpPr>
              <p:cNvPr id="16401" name="Group 10"/>
              <p:cNvGrpSpPr/>
              <p:nvPr/>
            </p:nvGrpSpPr>
            <p:grpSpPr bwMode="auto">
              <a:xfrm>
                <a:off x="576" y="3216"/>
                <a:ext cx="384" cy="720"/>
                <a:chOff x="2256" y="2352"/>
                <a:chExt cx="384" cy="720"/>
              </a:xfrm>
            </p:grpSpPr>
            <p:pic>
              <p:nvPicPr>
                <p:cNvPr id="16402" name="Picture 11" descr="0"/>
                <p:cNvPicPr>
                  <a:picLocks noChangeAspect="1" noChangeArrowheads="1" noCrop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2256" y="2352"/>
                  <a:ext cx="384" cy="7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6403" name="Line 12"/>
                <p:cNvSpPr>
                  <a:spLocks noChangeShapeType="1"/>
                </p:cNvSpPr>
                <p:nvPr/>
              </p:nvSpPr>
              <p:spPr bwMode="auto">
                <a:xfrm>
                  <a:off x="2304" y="2352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rgbClr val="339933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pic>
          <p:nvPicPr>
            <p:cNvPr id="16396" name="Picture 13" descr="男童1"/>
            <p:cNvPicPr>
              <a:picLocks noChangeAspect="1" noChangeArrowheads="1"/>
            </p:cNvPicPr>
            <p:nvPr/>
          </p:nvPicPr>
          <p:blipFill>
            <a:blip r:embed="rId3" cstate="email">
              <a:lum bright="-6000" contrast="42000"/>
            </a:blip>
            <a:srcRect/>
            <a:stretch>
              <a:fillRect/>
            </a:stretch>
          </p:blipFill>
          <p:spPr bwMode="auto">
            <a:xfrm>
              <a:off x="4944" y="3120"/>
              <a:ext cx="779" cy="1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20"/>
          <p:cNvGrpSpPr/>
          <p:nvPr/>
        </p:nvGrpSpPr>
        <p:grpSpPr bwMode="auto">
          <a:xfrm>
            <a:off x="1258888" y="4941888"/>
            <a:ext cx="3024187" cy="1671637"/>
            <a:chOff x="4032" y="1410"/>
            <a:chExt cx="1584" cy="2629"/>
          </a:xfrm>
        </p:grpSpPr>
        <p:sp>
          <p:nvSpPr>
            <p:cNvPr id="16390" name="Line 21"/>
            <p:cNvSpPr>
              <a:spLocks noChangeShapeType="1"/>
            </p:cNvSpPr>
            <p:nvPr/>
          </p:nvSpPr>
          <p:spPr bwMode="auto">
            <a:xfrm flipH="1">
              <a:off x="4224" y="1593"/>
              <a:ext cx="768" cy="1536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91" name="Line 22"/>
            <p:cNvSpPr>
              <a:spLocks noChangeShapeType="1"/>
            </p:cNvSpPr>
            <p:nvPr/>
          </p:nvSpPr>
          <p:spPr bwMode="auto">
            <a:xfrm>
              <a:off x="4224" y="3120"/>
              <a:ext cx="1248" cy="0"/>
            </a:xfrm>
            <a:prstGeom prst="line">
              <a:avLst/>
            </a:prstGeom>
            <a:noFill/>
            <a:ln w="38100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392" name="Text Box 23"/>
            <p:cNvSpPr txBox="1">
              <a:spLocks noChangeArrowheads="1"/>
            </p:cNvSpPr>
            <p:nvPr/>
          </p:nvSpPr>
          <p:spPr bwMode="auto">
            <a:xfrm>
              <a:off x="4608" y="1410"/>
              <a:ext cx="288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66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6393" name="Text Box 24"/>
            <p:cNvSpPr txBox="1">
              <a:spLocks noChangeArrowheads="1"/>
            </p:cNvSpPr>
            <p:nvPr/>
          </p:nvSpPr>
          <p:spPr bwMode="auto">
            <a:xfrm>
              <a:off x="4032" y="3128"/>
              <a:ext cx="288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rgbClr val="0066FF"/>
                  </a:solidFill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6394" name="Text Box 25"/>
            <p:cNvSpPr txBox="1">
              <a:spLocks noChangeArrowheads="1"/>
            </p:cNvSpPr>
            <p:nvPr/>
          </p:nvSpPr>
          <p:spPr bwMode="auto">
            <a:xfrm>
              <a:off x="5232" y="3175"/>
              <a:ext cx="384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kumimoji="1" lang="en-US" altLang="zh-CN" sz="2800" b="1">
                  <a:solidFill>
                    <a:srgbClr val="0066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2700338" y="2205038"/>
            <a:ext cx="4032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/>
              <a:t>剪一剪，比一比。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dh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7" name="WordArt 3"/>
          <p:cNvSpPr>
            <a:spLocks noChangeArrowheads="1" noChangeShapeType="1" noTextEdit="1"/>
          </p:cNvSpPr>
          <p:nvPr/>
        </p:nvSpPr>
        <p:spPr bwMode="auto">
          <a:xfrm>
            <a:off x="827088" y="908050"/>
            <a:ext cx="3743325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谢谢大家</a:t>
            </a:r>
            <a:r>
              <a:rPr lang="en-US" altLang="zh-CN" sz="3600" kern="10">
                <a:ln w="9525">
                  <a:solidFill>
                    <a:schemeClr val="tx1"/>
                  </a:solidFill>
                  <a:round/>
                </a:ln>
                <a:solidFill>
                  <a:srgbClr val="FF0000"/>
                </a:solid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!</a:t>
            </a:r>
            <a:endParaRPr lang="zh-CN" altLang="en-US" sz="3600" kern="10">
              <a:ln w="9525">
                <a:solidFill>
                  <a:schemeClr val="tx1"/>
                </a:solidFill>
                <a:round/>
              </a:ln>
              <a:solidFill>
                <a:srgbClr val="FF0000"/>
              </a:solid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3668" name="WordArt 4"/>
          <p:cNvSpPr>
            <a:spLocks noChangeArrowheads="1" noChangeShapeType="1" noTextEdit="1"/>
          </p:cNvSpPr>
          <p:nvPr/>
        </p:nvSpPr>
        <p:spPr bwMode="auto">
          <a:xfrm>
            <a:off x="3995738" y="2420938"/>
            <a:ext cx="4248150" cy="396081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>
              <a:defRPr/>
            </a:pPr>
            <a:r>
              <a:rPr lang="zh-CN" altLang="en-US" sz="3600" kern="10">
                <a:ln w="9525">
                  <a:solidFill>
                    <a:schemeClr val="bg1"/>
                  </a:solidFill>
                  <a:round/>
                </a:ln>
                <a:solidFill>
                  <a:srgbClr val="3366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再见</a:t>
            </a:r>
            <a:r>
              <a:rPr lang="en-US" altLang="zh-CN" sz="3600" kern="10">
                <a:ln w="9525">
                  <a:solidFill>
                    <a:schemeClr val="bg1"/>
                  </a:solidFill>
                  <a:round/>
                </a:ln>
                <a:solidFill>
                  <a:srgbClr val="3366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!</a:t>
            </a:r>
            <a:endParaRPr lang="zh-CN" altLang="en-US" sz="3600" kern="10">
              <a:ln w="9525">
                <a:solidFill>
                  <a:schemeClr val="bg1"/>
                </a:solidFill>
                <a:round/>
              </a:ln>
              <a:solidFill>
                <a:srgbClr val="3366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7a9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25538"/>
            <a:ext cx="9144000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908175" y="476250"/>
            <a:ext cx="6877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你能将图中扇子张开的角描出来吗？</a:t>
            </a:r>
          </a:p>
        </p:txBody>
      </p:sp>
      <p:sp>
        <p:nvSpPr>
          <p:cNvPr id="5124" name="WordArt 4"/>
          <p:cNvSpPr>
            <a:spLocks noChangeArrowheads="1" noChangeShapeType="1" noTextEdit="1"/>
          </p:cNvSpPr>
          <p:nvPr/>
        </p:nvSpPr>
        <p:spPr bwMode="auto">
          <a:xfrm>
            <a:off x="0" y="188913"/>
            <a:ext cx="1728788" cy="9144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观察</a:t>
            </a:r>
          </a:p>
        </p:txBody>
      </p:sp>
      <p:sp>
        <p:nvSpPr>
          <p:cNvPr id="100357" name="Line 5"/>
          <p:cNvSpPr>
            <a:spLocks noChangeShapeType="1"/>
          </p:cNvSpPr>
          <p:nvPr/>
        </p:nvSpPr>
        <p:spPr bwMode="auto">
          <a:xfrm>
            <a:off x="1692275" y="1916113"/>
            <a:ext cx="215900" cy="187325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1692275" y="1916113"/>
            <a:ext cx="1871663" cy="144145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1619250" y="6237288"/>
            <a:ext cx="2232025" cy="287337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 flipH="1" flipV="1">
            <a:off x="179388" y="4868863"/>
            <a:ext cx="1439862" cy="1368425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1" name="Line 9"/>
          <p:cNvSpPr>
            <a:spLocks noChangeShapeType="1"/>
          </p:cNvSpPr>
          <p:nvPr/>
        </p:nvSpPr>
        <p:spPr bwMode="auto">
          <a:xfrm flipV="1">
            <a:off x="4716463" y="4149725"/>
            <a:ext cx="1511300" cy="1439863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 flipH="1" flipV="1">
            <a:off x="3779838" y="3789363"/>
            <a:ext cx="936625" cy="1800225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H="1">
            <a:off x="7812088" y="4149725"/>
            <a:ext cx="792162" cy="1800225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H="1" flipV="1">
            <a:off x="7092950" y="2565400"/>
            <a:ext cx="1511300" cy="1584325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nimBg="1"/>
      <p:bldP spid="100358" grpId="0" animBg="1"/>
      <p:bldP spid="100359" grpId="0" animBg="1"/>
      <p:bldP spid="100360" grpId="0" animBg="1"/>
      <p:bldP spid="100361" grpId="0" animBg="1"/>
      <p:bldP spid="100362" grpId="0" animBg="1"/>
      <p:bldP spid="100363" grpId="0" animBg="1"/>
      <p:bldP spid="1003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1835150" y="549275"/>
            <a:ext cx="144463" cy="1368425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835150" y="549275"/>
            <a:ext cx="1225550" cy="936625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0" name="Line 4"/>
          <p:cNvSpPr>
            <a:spLocks noChangeShapeType="1"/>
          </p:cNvSpPr>
          <p:nvPr/>
        </p:nvSpPr>
        <p:spPr bwMode="auto">
          <a:xfrm>
            <a:off x="4284663" y="1771650"/>
            <a:ext cx="1223962" cy="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1" name="Line 5"/>
          <p:cNvSpPr>
            <a:spLocks noChangeShapeType="1"/>
          </p:cNvSpPr>
          <p:nvPr/>
        </p:nvSpPr>
        <p:spPr bwMode="auto">
          <a:xfrm flipV="1">
            <a:off x="4284663" y="692150"/>
            <a:ext cx="0" cy="107950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7164388" y="1557338"/>
            <a:ext cx="503237" cy="129540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 flipV="1">
            <a:off x="6659563" y="476250"/>
            <a:ext cx="1008062" cy="1081088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4" name="Line 8"/>
          <p:cNvSpPr>
            <a:spLocks noChangeShapeType="1"/>
          </p:cNvSpPr>
          <p:nvPr/>
        </p:nvSpPr>
        <p:spPr bwMode="auto">
          <a:xfrm flipV="1">
            <a:off x="5651500" y="2852738"/>
            <a:ext cx="1150938" cy="1081087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5" name="Line 9"/>
          <p:cNvSpPr>
            <a:spLocks noChangeShapeType="1"/>
          </p:cNvSpPr>
          <p:nvPr/>
        </p:nvSpPr>
        <p:spPr bwMode="auto">
          <a:xfrm flipH="1" flipV="1">
            <a:off x="5003800" y="2636838"/>
            <a:ext cx="649288" cy="1296987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6" name="Line 10"/>
          <p:cNvSpPr>
            <a:spLocks noChangeShapeType="1"/>
          </p:cNvSpPr>
          <p:nvPr/>
        </p:nvSpPr>
        <p:spPr bwMode="auto">
          <a:xfrm>
            <a:off x="2482850" y="3644900"/>
            <a:ext cx="1728788" cy="21590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7" name="Line 11"/>
          <p:cNvSpPr>
            <a:spLocks noChangeShapeType="1"/>
          </p:cNvSpPr>
          <p:nvPr/>
        </p:nvSpPr>
        <p:spPr bwMode="auto">
          <a:xfrm flipH="1" flipV="1">
            <a:off x="1331913" y="2565400"/>
            <a:ext cx="1150937" cy="1079500"/>
          </a:xfrm>
          <a:prstGeom prst="line">
            <a:avLst/>
          </a:prstGeom>
          <a:noFill/>
          <a:ln w="635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auto">
          <a:xfrm>
            <a:off x="611188" y="4508500"/>
            <a:ext cx="80645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5050"/>
                </a:solidFill>
              </a:rPr>
              <a:t>如果请你把这四个角进行分类</a:t>
            </a:r>
            <a:r>
              <a:rPr lang="en-US" altLang="zh-CN" sz="2800" b="1" dirty="0">
                <a:solidFill>
                  <a:srgbClr val="FF5050"/>
                </a:solidFill>
              </a:rPr>
              <a:t>,</a:t>
            </a:r>
            <a:r>
              <a:rPr lang="zh-CN" altLang="en-US" sz="2800" b="1" dirty="0">
                <a:solidFill>
                  <a:srgbClr val="FF5050"/>
                </a:solidFill>
              </a:rPr>
              <a:t>你会怎么分</a:t>
            </a:r>
            <a:r>
              <a:rPr lang="en-US" altLang="zh-CN" sz="2800" b="1" dirty="0">
                <a:solidFill>
                  <a:srgbClr val="FF5050"/>
                </a:solidFill>
              </a:rPr>
              <a:t>?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5050"/>
                </a:solidFill>
              </a:rPr>
              <a:t>说说你的想法</a:t>
            </a:r>
            <a:r>
              <a:rPr lang="en-US" altLang="zh-CN" sz="2800" b="1" dirty="0">
                <a:solidFill>
                  <a:srgbClr val="FF5050"/>
                </a:solidFill>
              </a:rPr>
              <a:t>.</a:t>
            </a:r>
          </a:p>
        </p:txBody>
      </p:sp>
      <p:sp>
        <p:nvSpPr>
          <p:cNvPr id="101389" name="Text Box 13"/>
          <p:cNvSpPr txBox="1">
            <a:spLocks noChangeArrowheads="1"/>
          </p:cNvSpPr>
          <p:nvPr/>
        </p:nvSpPr>
        <p:spPr bwMode="auto">
          <a:xfrm>
            <a:off x="719138" y="3752850"/>
            <a:ext cx="2520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b="1" dirty="0">
                <a:solidFill>
                  <a:srgbClr val="0066FF"/>
                </a:solidFill>
              </a:rPr>
              <a:t>锐角</a:t>
            </a: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3671094" y="3258344"/>
            <a:ext cx="19446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b="1" dirty="0">
                <a:solidFill>
                  <a:srgbClr val="0066FF"/>
                </a:solidFill>
              </a:rPr>
              <a:t>直角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6156325" y="4437063"/>
            <a:ext cx="17287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800" b="1">
                <a:solidFill>
                  <a:srgbClr val="0066FF"/>
                </a:solidFill>
              </a:rPr>
              <a:t>钝角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059 0.00671 0.06389 0.00648 0.23941 -0.00208 C 0.29618 -0.00485 0.40989 -0.00878 0.40989 -0.00878 C 0.41042 -0.00948 0.41788 -0.02034 0.41979 -0.01965 C 0.42153 -0.01919 0.42031 -0.01502 0.42135 -0.01318 C 0.42257 -0.01109 0.42465 -0.01017 0.42639 -0.00878 C 0.42795 0.00278 0.42604 0.0074 0.43455 0.01087 C 0.44149 0.02914 0.43351 0.01341 0.44271 0.02174 C 0.44462 0.02359 0.44548 0.02682 0.44757 0.02844 C 0.44948 0.02983 0.45417 0.03052 0.45417 0.03052 " pathEditMode="relative" ptsTypes="fffffffffA">
                                      <p:cBhvr>
                                        <p:cTn id="6" dur="2000" fill="hold"/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2059 0.00671 0.06389 0.00648 0.23941 -0.00208 C 0.29618 -0.00485 0.40989 -0.00878 0.40989 -0.00878 C 0.41042 -0.00948 0.41788 -0.02034 0.41979 -0.01965 C 0.42153 -0.01919 0.42031 -0.01502 0.42135 -0.01318 C 0.42257 -0.01109 0.42465 -0.01017 0.42639 -0.00878 C 0.42795 0.00278 0.42604 0.0074 0.43455 0.01087 C 0.44149 0.02914 0.43351 0.01341 0.44271 0.02174 C 0.44462 0.02359 0.44548 0.02682 0.44757 0.02844 C 0.44948 0.02983 0.45417 0.03052 0.45417 0.03052 " pathEditMode="relative" ptsTypes="fffffffffA">
                                      <p:cBhvr>
                                        <p:cTn id="8" dur="2000" fill="hold"/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309 0.00092 -0.06128 0.00925 -0.08524 -0.00671 C -0.09149 -0.00486 -0.10503 -0.00069 -0.10989 -0.00231 C -0.11232 -0.00301 -0.11145 -0.00879 -0.11319 -0.0111 C -0.11788 -0.01734 -0.12621 -0.01572 -0.13281 -0.01757 C -0.13993 -0.02405 -0.1493 -0.02821 -0.15746 -0.03075 C -0.1618 -0.03214 -0.17048 -0.03491 -0.17048 -0.03491 C -0.18263 -0.04486 -0.1835 -0.03931 -0.2 -0.03723 C -0.21024 -0.03353 -0.22083 -0.03399 -0.23107 -0.03075 C -0.2427 -0.02289 -0.24323 -0.02451 -0.25573 -0.02844 C -0.26128 -0.02705 -0.26666 -0.02497 -0.27222 -0.02405 C -0.27604 -0.02335 -0.27986 -0.02289 -0.28368 -0.02197 C -0.296 -0.01896 -0.30746 -0.01087 -0.31961 -0.00671 C -0.32829 -0.0037 -0.33715 -0.00162 -0.34583 0.00208 C -0.34809 0.00139 -0.35069 0.00185 -0.35243 0 C -0.35382 -0.00139 -0.35295 -0.00509 -0.35416 -0.00671 C -0.35607 -0.00925 -0.35989 -0.00879 -0.36232 -0.00879 " pathEditMode="relative" ptsTypes="ffffffffffffffffA">
                                      <p:cBhvr>
                                        <p:cTn id="12" dur="2000" fill="hold"/>
                                        <p:tgtEl>
                                          <p:spTgt spid="1013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309 0.00092 -0.06128 0.00925 -0.08524 -0.00671 C -0.09149 -0.00486 -0.10503 -0.00069 -0.10989 -0.00231 C -0.11232 -0.00301 -0.11145 -0.00879 -0.11319 -0.0111 C -0.11788 -0.01734 -0.12621 -0.01572 -0.13281 -0.01757 C -0.13993 -0.02405 -0.1493 -0.02821 -0.15746 -0.03075 C -0.1618 -0.03214 -0.17048 -0.03491 -0.17048 -0.03491 C -0.18263 -0.04486 -0.1835 -0.03931 -0.2 -0.03723 C -0.21024 -0.03353 -0.22083 -0.03399 -0.23107 -0.03075 C -0.2427 -0.02289 -0.24323 -0.02451 -0.25573 -0.02844 C -0.26128 -0.02705 -0.26666 -0.02497 -0.27222 -0.02405 C -0.27604 -0.02335 -0.27986 -0.02289 -0.28368 -0.02197 C -0.296 -0.01896 -0.30746 -0.01087 -0.31961 -0.00671 C -0.32829 -0.0037 -0.33715 -0.00162 -0.34583 0.00208 C -0.34809 0.00139 -0.35069 0.00185 -0.35243 0 C -0.35382 -0.00139 -0.35295 -0.00509 -0.35416 -0.00671 C -0.35607 -0.00925 -0.35989 -0.00879 -0.36232 -0.00879 " pathEditMode="relative" ptsTypes="ffffffffffffffffA">
                                      <p:cBhvr>
                                        <p:cTn id="14" dur="2000" fill="hold"/>
                                        <p:tgtEl>
                                          <p:spTgt spid="1013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20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nimBg="1"/>
      <p:bldP spid="101381" grpId="0" animBg="1"/>
      <p:bldP spid="101384" grpId="0" animBg="1"/>
      <p:bldP spid="101385" grpId="0" animBg="1"/>
      <p:bldP spid="101386" grpId="0" animBg="1"/>
      <p:bldP spid="101387" grpId="0" animBg="1"/>
      <p:bldP spid="101388" grpId="0"/>
      <p:bldP spid="101389" grpId="0"/>
      <p:bldP spid="101390" grpId="0"/>
      <p:bldP spid="1013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981075"/>
            <a:ext cx="88392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240088" y="3144838"/>
            <a:ext cx="245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916113" y="2133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D81044"/>
                </a:solidFill>
                <a:latin typeface="Times New Roman" panose="02020603050405020304" pitchFamily="18" charset="0"/>
              </a:rPr>
              <a:t>直角</a:t>
            </a:r>
            <a:r>
              <a:rPr kumimoji="1" lang="en-US" altLang="zh-CN" sz="2000" b="1">
                <a:solidFill>
                  <a:srgbClr val="D81044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0825" y="2205038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D81044"/>
                </a:solidFill>
                <a:latin typeface="Times New Roman" panose="02020603050405020304" pitchFamily="18" charset="0"/>
              </a:rPr>
              <a:t>锐角</a:t>
            </a:r>
            <a:r>
              <a:rPr kumimoji="1" lang="en-US" altLang="zh-CN" sz="2400" b="1">
                <a:solidFill>
                  <a:srgbClr val="D81044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779838" y="2133600"/>
            <a:ext cx="881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D81044"/>
                </a:solidFill>
                <a:latin typeface="Times New Roman" panose="02020603050405020304" pitchFamily="18" charset="0"/>
              </a:rPr>
              <a:t>钝角</a:t>
            </a:r>
            <a:r>
              <a:rPr kumimoji="1" lang="en-US" altLang="zh-CN" sz="2000" b="1">
                <a:solidFill>
                  <a:srgbClr val="D81044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0825" y="3548063"/>
            <a:ext cx="24495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角的分类</a:t>
            </a:r>
          </a:p>
        </p:txBody>
      </p:sp>
      <p:pic>
        <p:nvPicPr>
          <p:cNvPr id="7176" name="Object 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1275" y="2543175"/>
            <a:ext cx="22733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Object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67175" y="3068638"/>
            <a:ext cx="170973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Object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924300" y="3644900"/>
            <a:ext cx="26289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Object 1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779838" y="4221163"/>
            <a:ext cx="17208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Object 1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779838" y="4868863"/>
            <a:ext cx="175260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AutoShape 13"/>
          <p:cNvSpPr/>
          <p:nvPr/>
        </p:nvSpPr>
        <p:spPr bwMode="auto">
          <a:xfrm>
            <a:off x="1908175" y="2636838"/>
            <a:ext cx="792163" cy="2519362"/>
          </a:xfrm>
          <a:prstGeom prst="leftBrace">
            <a:avLst>
              <a:gd name="adj1" fmla="val 26503"/>
              <a:gd name="adj2" fmla="val 50000"/>
            </a:avLst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14"/>
          <p:cNvGrpSpPr/>
          <p:nvPr/>
        </p:nvGrpSpPr>
        <p:grpSpPr bwMode="auto">
          <a:xfrm>
            <a:off x="323850" y="5589588"/>
            <a:ext cx="7345363" cy="1006475"/>
            <a:chOff x="204" y="3521"/>
            <a:chExt cx="4627" cy="634"/>
          </a:xfrm>
        </p:grpSpPr>
        <p:sp>
          <p:nvSpPr>
            <p:cNvPr id="7197" name="Text Box 15"/>
            <p:cNvSpPr txBox="1">
              <a:spLocks noChangeArrowheads="1"/>
            </p:cNvSpPr>
            <p:nvPr/>
          </p:nvSpPr>
          <p:spPr bwMode="auto">
            <a:xfrm flipH="1" flipV="1">
              <a:off x="1503" y="3838"/>
              <a:ext cx="47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D0D11"/>
                  </a:solidFill>
                  <a:latin typeface="宋体" panose="02010600030101010101" pitchFamily="2" charset="-122"/>
                </a:rPr>
                <a:t>∟</a:t>
              </a:r>
              <a:r>
                <a:rPr kumimoji="1" lang="zh-CN" altLang="en-US" sz="2400" b="1">
                  <a:solidFill>
                    <a:srgbClr val="0D0D11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7198" name="Rectangle 16"/>
            <p:cNvSpPr>
              <a:spLocks noChangeArrowheads="1"/>
            </p:cNvSpPr>
            <p:nvPr/>
          </p:nvSpPr>
          <p:spPr bwMode="auto">
            <a:xfrm>
              <a:off x="204" y="3521"/>
              <a:ext cx="4627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提示：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直角可以用</a:t>
              </a:r>
              <a:r>
                <a:rPr kumimoji="1" lang="en-US" altLang="zh-CN" sz="2800" b="1" dirty="0" err="1">
                  <a:solidFill>
                    <a:srgbClr val="0000FF"/>
                  </a:solidFill>
                  <a:latin typeface="Times New Roman" panose="02020603050405020304" pitchFamily="18" charset="0"/>
                </a:rPr>
                <a:t>Rt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∠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表示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,</a:t>
              </a:r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画图时常在直角的顶点处加上“   ”来表示这个角是直角</a:t>
              </a:r>
              <a:r>
                <a:rPr kumimoji="1" lang="en-US" altLang="zh-CN" sz="2800" b="1" dirty="0">
                  <a:solidFill>
                    <a:srgbClr val="0000FF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2771775" y="2492375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</a:rPr>
              <a:t>锐角</a:t>
            </a:r>
          </a:p>
        </p:txBody>
      </p:sp>
      <p:sp>
        <p:nvSpPr>
          <p:cNvPr id="7184" name="Text Box 18"/>
          <p:cNvSpPr txBox="1">
            <a:spLocks noChangeArrowheads="1"/>
          </p:cNvSpPr>
          <p:nvPr/>
        </p:nvSpPr>
        <p:spPr bwMode="auto">
          <a:xfrm>
            <a:off x="2771775" y="3068638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直角</a:t>
            </a:r>
          </a:p>
        </p:txBody>
      </p:sp>
      <p:sp>
        <p:nvSpPr>
          <p:cNvPr id="7185" name="Text Box 19"/>
          <p:cNvSpPr txBox="1">
            <a:spLocks noChangeArrowheads="1"/>
          </p:cNvSpPr>
          <p:nvPr/>
        </p:nvSpPr>
        <p:spPr bwMode="auto">
          <a:xfrm>
            <a:off x="2771775" y="36449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钝角</a:t>
            </a:r>
          </a:p>
        </p:txBody>
      </p:sp>
      <p:sp>
        <p:nvSpPr>
          <p:cNvPr id="7186" name="Text Box 20"/>
          <p:cNvSpPr txBox="1">
            <a:spLocks noChangeArrowheads="1"/>
          </p:cNvSpPr>
          <p:nvPr/>
        </p:nvSpPr>
        <p:spPr bwMode="auto">
          <a:xfrm>
            <a:off x="2771775" y="4221163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平角</a:t>
            </a:r>
          </a:p>
        </p:txBody>
      </p:sp>
      <p:sp>
        <p:nvSpPr>
          <p:cNvPr id="7187" name="Text Box 21"/>
          <p:cNvSpPr txBox="1">
            <a:spLocks noChangeArrowheads="1"/>
          </p:cNvSpPr>
          <p:nvPr/>
        </p:nvSpPr>
        <p:spPr bwMode="auto">
          <a:xfrm>
            <a:off x="2720975" y="4797425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周角</a:t>
            </a:r>
          </a:p>
        </p:txBody>
      </p:sp>
      <p:sp>
        <p:nvSpPr>
          <p:cNvPr id="7188" name="Text Box 22"/>
          <p:cNvSpPr txBox="1">
            <a:spLocks noChangeArrowheads="1"/>
          </p:cNvSpPr>
          <p:nvPr/>
        </p:nvSpPr>
        <p:spPr bwMode="auto">
          <a:xfrm>
            <a:off x="5778500" y="2133600"/>
            <a:ext cx="88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D81044"/>
                </a:solidFill>
                <a:latin typeface="Times New Roman" panose="02020603050405020304" pitchFamily="18" charset="0"/>
              </a:rPr>
              <a:t>钝角</a:t>
            </a:r>
            <a:r>
              <a:rPr kumimoji="1" lang="en-US" altLang="zh-CN" sz="2000" b="1">
                <a:solidFill>
                  <a:srgbClr val="D81044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89" name="Text Box 23"/>
          <p:cNvSpPr txBox="1">
            <a:spLocks noChangeArrowheads="1"/>
          </p:cNvSpPr>
          <p:nvPr/>
        </p:nvSpPr>
        <p:spPr bwMode="auto">
          <a:xfrm>
            <a:off x="7673975" y="2179638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D81044"/>
                </a:solidFill>
                <a:latin typeface="Times New Roman" panose="02020603050405020304" pitchFamily="18" charset="0"/>
              </a:rPr>
              <a:t>锐角</a:t>
            </a:r>
            <a:r>
              <a:rPr kumimoji="1" lang="en-US" altLang="zh-CN" sz="2400" b="1">
                <a:solidFill>
                  <a:srgbClr val="D81044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90" name="Text Box 24"/>
          <p:cNvSpPr txBox="1">
            <a:spLocks noChangeArrowheads="1"/>
          </p:cNvSpPr>
          <p:nvPr/>
        </p:nvSpPr>
        <p:spPr bwMode="auto">
          <a:xfrm>
            <a:off x="611188" y="404813"/>
            <a:ext cx="8027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若从角度数的大小来划分，角可以分成下面几类</a:t>
            </a:r>
            <a:r>
              <a:rPr lang="en-US" altLang="zh-CN" sz="28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191" name="Arc 25"/>
          <p:cNvSpPr/>
          <p:nvPr/>
        </p:nvSpPr>
        <p:spPr bwMode="auto">
          <a:xfrm>
            <a:off x="539750" y="1844675"/>
            <a:ext cx="144463" cy="2159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2" name="Line 26"/>
          <p:cNvSpPr>
            <a:spLocks noChangeShapeType="1"/>
          </p:cNvSpPr>
          <p:nvPr/>
        </p:nvSpPr>
        <p:spPr bwMode="auto">
          <a:xfrm>
            <a:off x="1908175" y="1916113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3" name="Line 27"/>
          <p:cNvSpPr>
            <a:spLocks noChangeShapeType="1"/>
          </p:cNvSpPr>
          <p:nvPr/>
        </p:nvSpPr>
        <p:spPr bwMode="auto">
          <a:xfrm>
            <a:off x="1979613" y="1916113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4" name="Arc 28"/>
          <p:cNvSpPr/>
          <p:nvPr/>
        </p:nvSpPr>
        <p:spPr bwMode="auto">
          <a:xfrm>
            <a:off x="3635375" y="1916113"/>
            <a:ext cx="215900" cy="1444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5" name="Arc 29"/>
          <p:cNvSpPr/>
          <p:nvPr/>
        </p:nvSpPr>
        <p:spPr bwMode="auto">
          <a:xfrm>
            <a:off x="5724525" y="1989138"/>
            <a:ext cx="287338" cy="1444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96" name="Arc 30"/>
          <p:cNvSpPr/>
          <p:nvPr/>
        </p:nvSpPr>
        <p:spPr bwMode="auto">
          <a:xfrm>
            <a:off x="7956550" y="1916113"/>
            <a:ext cx="71438" cy="144462"/>
          </a:xfrm>
          <a:custGeom>
            <a:avLst/>
            <a:gdLst>
              <a:gd name="T0" fmla="*/ 0 w 21600"/>
              <a:gd name="T1" fmla="*/ 0 h 21600"/>
              <a:gd name="T2" fmla="*/ 93493761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348038" y="692150"/>
            <a:ext cx="57959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0000FF"/>
                </a:solidFill>
              </a:rPr>
              <a:t>试比较线段</a:t>
            </a:r>
            <a:r>
              <a:rPr lang="en-US" altLang="zh-CN" sz="3200" b="1" dirty="0">
                <a:solidFill>
                  <a:srgbClr val="0000FF"/>
                </a:solidFill>
              </a:rPr>
              <a:t>AB</a:t>
            </a:r>
            <a:r>
              <a:rPr lang="zh-CN" altLang="en-US" sz="3200" b="1" dirty="0">
                <a:solidFill>
                  <a:srgbClr val="0000FF"/>
                </a:solidFill>
              </a:rPr>
              <a:t>、</a:t>
            </a:r>
            <a:r>
              <a:rPr lang="en-US" altLang="zh-CN" sz="3200" b="1" dirty="0">
                <a:solidFill>
                  <a:srgbClr val="0000FF"/>
                </a:solidFill>
              </a:rPr>
              <a:t>CD</a:t>
            </a:r>
            <a:r>
              <a:rPr lang="zh-CN" altLang="en-US" sz="3200" b="1" dirty="0">
                <a:solidFill>
                  <a:srgbClr val="0000FF"/>
                </a:solidFill>
              </a:rPr>
              <a:t>的长短。</a:t>
            </a:r>
          </a:p>
        </p:txBody>
      </p:sp>
      <p:grpSp>
        <p:nvGrpSpPr>
          <p:cNvPr id="8195" name="Group 48"/>
          <p:cNvGrpSpPr/>
          <p:nvPr/>
        </p:nvGrpSpPr>
        <p:grpSpPr bwMode="auto">
          <a:xfrm>
            <a:off x="5075238" y="1916113"/>
            <a:ext cx="3240087" cy="457200"/>
            <a:chOff x="3197" y="1207"/>
            <a:chExt cx="2041" cy="288"/>
          </a:xfrm>
        </p:grpSpPr>
        <p:sp>
          <p:nvSpPr>
            <p:cNvPr id="8226" name="Line 12"/>
            <p:cNvSpPr>
              <a:spLocks noChangeShapeType="1"/>
            </p:cNvSpPr>
            <p:nvPr/>
          </p:nvSpPr>
          <p:spPr bwMode="auto">
            <a:xfrm>
              <a:off x="3288" y="1207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27" name="Text Box 13"/>
            <p:cNvSpPr txBox="1">
              <a:spLocks noChangeArrowheads="1"/>
            </p:cNvSpPr>
            <p:nvPr/>
          </p:nvSpPr>
          <p:spPr bwMode="auto">
            <a:xfrm>
              <a:off x="3197" y="1207"/>
              <a:ext cx="2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C</a:t>
              </a:r>
            </a:p>
          </p:txBody>
        </p:sp>
        <p:sp>
          <p:nvSpPr>
            <p:cNvPr id="8228" name="Text Box 14"/>
            <p:cNvSpPr txBox="1">
              <a:spLocks noChangeArrowheads="1"/>
            </p:cNvSpPr>
            <p:nvPr/>
          </p:nvSpPr>
          <p:spPr bwMode="auto">
            <a:xfrm>
              <a:off x="4950" y="120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b="1"/>
                <a:t>D</a:t>
              </a:r>
            </a:p>
          </p:txBody>
        </p:sp>
      </p:grpSp>
      <p:grpSp>
        <p:nvGrpSpPr>
          <p:cNvPr id="8196" name="Group 50"/>
          <p:cNvGrpSpPr/>
          <p:nvPr/>
        </p:nvGrpSpPr>
        <p:grpSpPr bwMode="auto">
          <a:xfrm>
            <a:off x="1187450" y="1481138"/>
            <a:ext cx="7065963" cy="887412"/>
            <a:chOff x="748" y="933"/>
            <a:chExt cx="4451" cy="559"/>
          </a:xfrm>
        </p:grpSpPr>
        <p:grpSp>
          <p:nvGrpSpPr>
            <p:cNvPr id="8216" name="Group 4"/>
            <p:cNvGrpSpPr/>
            <p:nvPr/>
          </p:nvGrpSpPr>
          <p:grpSpPr bwMode="auto">
            <a:xfrm>
              <a:off x="748" y="935"/>
              <a:ext cx="1728" cy="557"/>
              <a:chOff x="1156" y="1162"/>
              <a:chExt cx="1728" cy="557"/>
            </a:xfrm>
          </p:grpSpPr>
          <p:grpSp>
            <p:nvGrpSpPr>
              <p:cNvPr id="8220" name="Group 5"/>
              <p:cNvGrpSpPr/>
              <p:nvPr/>
            </p:nvGrpSpPr>
            <p:grpSpPr bwMode="auto">
              <a:xfrm>
                <a:off x="1156" y="1162"/>
                <a:ext cx="1668" cy="365"/>
                <a:chOff x="1728" y="2419"/>
                <a:chExt cx="1668" cy="365"/>
              </a:xfrm>
            </p:grpSpPr>
            <p:sp>
              <p:nvSpPr>
                <p:cNvPr id="8223" name="Line 6"/>
                <p:cNvSpPr>
                  <a:spLocks noChangeShapeType="1"/>
                </p:cNvSpPr>
                <p:nvPr/>
              </p:nvSpPr>
              <p:spPr bwMode="auto">
                <a:xfrm>
                  <a:off x="1824" y="2688"/>
                  <a:ext cx="14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8224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728" y="2419"/>
                  <a:ext cx="384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 sz="3200" b="1"/>
                    <a:t>.</a:t>
                  </a:r>
                </a:p>
              </p:txBody>
            </p:sp>
            <p:sp>
              <p:nvSpPr>
                <p:cNvPr id="8225" name="Rectangle 8"/>
                <p:cNvSpPr>
                  <a:spLocks noChangeArrowheads="1"/>
                </p:cNvSpPr>
                <p:nvPr/>
              </p:nvSpPr>
              <p:spPr bwMode="auto">
                <a:xfrm>
                  <a:off x="3216" y="2419"/>
                  <a:ext cx="180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3200" b="1"/>
                    <a:t>.</a:t>
                  </a:r>
                </a:p>
              </p:txBody>
            </p:sp>
          </p:grpSp>
          <p:sp>
            <p:nvSpPr>
              <p:cNvPr id="8221" name="Text Box 9"/>
              <p:cNvSpPr txBox="1">
                <a:spLocks noChangeArrowheads="1"/>
              </p:cNvSpPr>
              <p:nvPr/>
            </p:nvSpPr>
            <p:spPr bwMode="auto">
              <a:xfrm>
                <a:off x="1156" y="1431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b="1"/>
                  <a:t>A</a:t>
                </a:r>
              </a:p>
            </p:txBody>
          </p:sp>
          <p:sp>
            <p:nvSpPr>
              <p:cNvPr id="8222" name="Text Box 10"/>
              <p:cNvSpPr txBox="1">
                <a:spLocks noChangeArrowheads="1"/>
              </p:cNvSpPr>
              <p:nvPr/>
            </p:nvSpPr>
            <p:spPr bwMode="auto">
              <a:xfrm>
                <a:off x="2596" y="143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b="1"/>
                  <a:t>B</a:t>
                </a:r>
              </a:p>
            </p:txBody>
          </p:sp>
        </p:grpSp>
        <p:grpSp>
          <p:nvGrpSpPr>
            <p:cNvPr id="8217" name="Group 49"/>
            <p:cNvGrpSpPr/>
            <p:nvPr/>
          </p:nvGrpSpPr>
          <p:grpSpPr bwMode="auto">
            <a:xfrm>
              <a:off x="3210" y="933"/>
              <a:ext cx="1989" cy="365"/>
              <a:chOff x="3210" y="933"/>
              <a:chExt cx="1989" cy="365"/>
            </a:xfrm>
          </p:grpSpPr>
          <p:sp>
            <p:nvSpPr>
              <p:cNvPr id="8218" name="Rectangle 15"/>
              <p:cNvSpPr>
                <a:spLocks noChangeArrowheads="1"/>
              </p:cNvSpPr>
              <p:nvPr/>
            </p:nvSpPr>
            <p:spPr bwMode="auto">
              <a:xfrm>
                <a:off x="3210" y="933"/>
                <a:ext cx="18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 b="1"/>
                  <a:t>.</a:t>
                </a:r>
              </a:p>
            </p:txBody>
          </p:sp>
          <p:sp>
            <p:nvSpPr>
              <p:cNvPr id="8219" name="Rectangle 16"/>
              <p:cNvSpPr>
                <a:spLocks noChangeArrowheads="1"/>
              </p:cNvSpPr>
              <p:nvPr/>
            </p:nvSpPr>
            <p:spPr bwMode="auto">
              <a:xfrm>
                <a:off x="5012" y="933"/>
                <a:ext cx="187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sz="3200" b="1"/>
                  <a:t>.</a:t>
                </a:r>
              </a:p>
            </p:txBody>
          </p:sp>
        </p:grpSp>
      </p:grp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0" y="565150"/>
            <a:ext cx="2613025" cy="501650"/>
          </a:xfrm>
          <a:prstGeom prst="rect">
            <a:avLst/>
          </a:prstGeom>
          <a:gradFill rotWithShape="0">
            <a:gsLst>
              <a:gs pos="0">
                <a:srgbClr val="00CC99"/>
              </a:gs>
              <a:gs pos="50000">
                <a:schemeClr val="bg1"/>
              </a:gs>
              <a:gs pos="100000">
                <a:srgbClr val="00CC99"/>
              </a:gs>
            </a:gsLst>
            <a:lin ang="0" scaled="1"/>
          </a:gradFill>
          <a:ln w="9525">
            <a:solidFill>
              <a:srgbClr val="339966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41" name="Text Box 21"/>
          <p:cNvSpPr txBox="1">
            <a:spLocks noChangeArrowheads="1"/>
          </p:cNvSpPr>
          <p:nvPr/>
        </p:nvSpPr>
        <p:spPr bwMode="auto">
          <a:xfrm>
            <a:off x="468313" y="520700"/>
            <a:ext cx="1698625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</a:rPr>
              <a:t>议 一 议</a:t>
            </a:r>
          </a:p>
        </p:txBody>
      </p:sp>
      <p:pic>
        <p:nvPicPr>
          <p:cNvPr id="8199" name="Picture 25" descr="男童1"/>
          <p:cNvPicPr>
            <a:picLocks noChangeAspect="1" noChangeArrowheads="1"/>
          </p:cNvPicPr>
          <p:nvPr/>
        </p:nvPicPr>
        <p:blipFill>
          <a:blip r:embed="rId3" cstate="email">
            <a:lum bright="-6000" contrast="42000"/>
          </a:blip>
          <a:srcRect/>
          <a:stretch>
            <a:fillRect/>
          </a:stretch>
        </p:blipFill>
        <p:spPr bwMode="auto">
          <a:xfrm>
            <a:off x="7772400" y="4913313"/>
            <a:ext cx="1236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6" name="Rectangle 26"/>
          <p:cNvSpPr>
            <a:spLocks noChangeArrowheads="1"/>
          </p:cNvSpPr>
          <p:nvPr/>
        </p:nvSpPr>
        <p:spPr bwMode="auto">
          <a:xfrm>
            <a:off x="250825" y="2565400"/>
            <a:ext cx="2590800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(1)</a:t>
            </a: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度量法</a:t>
            </a: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684213" y="3068638"/>
            <a:ext cx="80660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 smtClean="0">
                <a:solidFill>
                  <a:srgbClr val="0000FF"/>
                </a:solidFill>
              </a:rPr>
              <a:t>用</a:t>
            </a:r>
            <a:r>
              <a:rPr lang="zh-CN" altLang="en-US" b="1" dirty="0">
                <a:solidFill>
                  <a:srgbClr val="0000FF"/>
                </a:solidFill>
              </a:rPr>
              <a:t>刻度尺量出线段</a:t>
            </a:r>
            <a:r>
              <a:rPr lang="en-US" altLang="zh-CN" b="1" dirty="0">
                <a:solidFill>
                  <a:srgbClr val="0000FF"/>
                </a:solidFill>
              </a:rPr>
              <a:t>AB</a:t>
            </a:r>
            <a:r>
              <a:rPr lang="zh-CN" altLang="en-US" b="1" dirty="0">
                <a:solidFill>
                  <a:srgbClr val="0000FF"/>
                </a:solidFill>
              </a:rPr>
              <a:t>长</a:t>
            </a:r>
            <a:r>
              <a:rPr lang="en-US" altLang="zh-CN" b="1" dirty="0">
                <a:solidFill>
                  <a:srgbClr val="0000FF"/>
                </a:solidFill>
              </a:rPr>
              <a:t>4cm</a:t>
            </a:r>
            <a:r>
              <a:rPr lang="zh-CN" altLang="en-US" b="1" dirty="0">
                <a:solidFill>
                  <a:srgbClr val="0000FF"/>
                </a:solidFill>
              </a:rPr>
              <a:t>，线段</a:t>
            </a:r>
            <a:r>
              <a:rPr lang="en-US" altLang="zh-CN" b="1" dirty="0">
                <a:solidFill>
                  <a:srgbClr val="0000FF"/>
                </a:solidFill>
              </a:rPr>
              <a:t>CD</a:t>
            </a:r>
            <a:r>
              <a:rPr lang="zh-CN" altLang="en-US" b="1" dirty="0">
                <a:solidFill>
                  <a:srgbClr val="0000FF"/>
                </a:solidFill>
              </a:rPr>
              <a:t>长</a:t>
            </a:r>
            <a:r>
              <a:rPr lang="en-US" altLang="zh-CN" b="1" dirty="0">
                <a:solidFill>
                  <a:srgbClr val="0000FF"/>
                </a:solidFill>
              </a:rPr>
              <a:t>4.5cm</a:t>
            </a:r>
            <a:r>
              <a:rPr lang="zh-CN" altLang="en-US" b="1" dirty="0">
                <a:solidFill>
                  <a:srgbClr val="0000FF"/>
                </a:solidFill>
              </a:rPr>
              <a:t>，所以线段</a:t>
            </a:r>
            <a:r>
              <a:rPr lang="en-US" altLang="zh-CN" b="1" dirty="0">
                <a:solidFill>
                  <a:srgbClr val="0000FF"/>
                </a:solidFill>
              </a:rPr>
              <a:t>AB</a:t>
            </a:r>
            <a:r>
              <a:rPr lang="zh-CN" altLang="en-US" b="1" dirty="0">
                <a:solidFill>
                  <a:srgbClr val="0000FF"/>
                </a:solidFill>
              </a:rPr>
              <a:t>比线段</a:t>
            </a:r>
            <a:r>
              <a:rPr lang="en-US" altLang="zh-CN" b="1" dirty="0">
                <a:solidFill>
                  <a:srgbClr val="0000FF"/>
                </a:solidFill>
              </a:rPr>
              <a:t>CD</a:t>
            </a:r>
            <a:r>
              <a:rPr lang="zh-CN" altLang="en-US" b="1" dirty="0">
                <a:solidFill>
                  <a:srgbClr val="0000FF"/>
                </a:solidFill>
              </a:rPr>
              <a:t>短。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250825" y="3917950"/>
            <a:ext cx="298767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(2)</a:t>
            </a:r>
            <a:r>
              <a:rPr lang="en-US" altLang="zh-CN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zh-CN" altLang="en-US" sz="2800" b="1" dirty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</a:rPr>
              <a:t>重合法</a:t>
            </a:r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684213" y="4508500"/>
            <a:ext cx="748823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b="1" dirty="0" smtClean="0">
                <a:solidFill>
                  <a:srgbClr val="0000FF"/>
                </a:solidFill>
              </a:rPr>
              <a:t>将</a:t>
            </a:r>
            <a:r>
              <a:rPr lang="zh-CN" altLang="en-US" b="1" dirty="0">
                <a:solidFill>
                  <a:srgbClr val="0000FF"/>
                </a:solidFill>
              </a:rPr>
              <a:t>一线段“移动”，使其一端点与另一线段的一端点重合，两线段的另一端点均在同一射线上。</a:t>
            </a:r>
          </a:p>
        </p:txBody>
      </p:sp>
      <p:grpSp>
        <p:nvGrpSpPr>
          <p:cNvPr id="7" name="Group 30"/>
          <p:cNvGrpSpPr/>
          <p:nvPr/>
        </p:nvGrpSpPr>
        <p:grpSpPr bwMode="auto">
          <a:xfrm>
            <a:off x="3779838" y="5876925"/>
            <a:ext cx="2895600" cy="152400"/>
            <a:chOff x="1584" y="2208"/>
            <a:chExt cx="1056" cy="96"/>
          </a:xfrm>
        </p:grpSpPr>
        <p:sp>
          <p:nvSpPr>
            <p:cNvPr id="8212" name="Line 31"/>
            <p:cNvSpPr>
              <a:spLocks noChangeShapeType="1"/>
            </p:cNvSpPr>
            <p:nvPr/>
          </p:nvSpPr>
          <p:spPr bwMode="auto">
            <a:xfrm>
              <a:off x="1632" y="2256"/>
              <a:ext cx="960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13" name="Group 32"/>
            <p:cNvGrpSpPr/>
            <p:nvPr/>
          </p:nvGrpSpPr>
          <p:grpSpPr bwMode="auto">
            <a:xfrm>
              <a:off x="1584" y="2208"/>
              <a:ext cx="1056" cy="96"/>
              <a:chOff x="624" y="3648"/>
              <a:chExt cx="1056" cy="96"/>
            </a:xfrm>
          </p:grpSpPr>
          <p:sp>
            <p:nvSpPr>
              <p:cNvPr id="8214" name="Oval 33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rgbClr val="FCD5A2"/>
              </a:solidFill>
              <a:ln w="9525">
                <a:solidFill>
                  <a:srgbClr val="CC66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15" name="Oval 34"/>
              <p:cNvSpPr>
                <a:spLocks noChangeArrowheads="1"/>
              </p:cNvSpPr>
              <p:nvPr/>
            </p:nvSpPr>
            <p:spPr bwMode="auto">
              <a:xfrm>
                <a:off x="1584" y="3648"/>
                <a:ext cx="96" cy="96"/>
              </a:xfrm>
              <a:prstGeom prst="ellipse">
                <a:avLst/>
              </a:prstGeom>
              <a:solidFill>
                <a:srgbClr val="FCD5A2"/>
              </a:solidFill>
              <a:ln w="9525">
                <a:solidFill>
                  <a:srgbClr val="CC66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35"/>
          <p:cNvGrpSpPr/>
          <p:nvPr/>
        </p:nvGrpSpPr>
        <p:grpSpPr bwMode="auto">
          <a:xfrm>
            <a:off x="1187450" y="5876925"/>
            <a:ext cx="2133600" cy="152400"/>
            <a:chOff x="1584" y="2208"/>
            <a:chExt cx="1056" cy="96"/>
          </a:xfrm>
        </p:grpSpPr>
        <p:sp>
          <p:nvSpPr>
            <p:cNvPr id="8208" name="Line 36"/>
            <p:cNvSpPr>
              <a:spLocks noChangeShapeType="1"/>
            </p:cNvSpPr>
            <p:nvPr/>
          </p:nvSpPr>
          <p:spPr bwMode="auto">
            <a:xfrm>
              <a:off x="1632" y="2256"/>
              <a:ext cx="96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209" name="Group 37"/>
            <p:cNvGrpSpPr/>
            <p:nvPr/>
          </p:nvGrpSpPr>
          <p:grpSpPr bwMode="auto">
            <a:xfrm>
              <a:off x="1584" y="2208"/>
              <a:ext cx="1056" cy="96"/>
              <a:chOff x="624" y="3648"/>
              <a:chExt cx="1056" cy="96"/>
            </a:xfrm>
          </p:grpSpPr>
          <p:sp>
            <p:nvSpPr>
              <p:cNvPr id="8210" name="Oval 38"/>
              <p:cNvSpPr>
                <a:spLocks noChangeArrowheads="1"/>
              </p:cNvSpPr>
              <p:nvPr/>
            </p:nvSpPr>
            <p:spPr bwMode="auto">
              <a:xfrm>
                <a:off x="624" y="3648"/>
                <a:ext cx="96" cy="96"/>
              </a:xfrm>
              <a:prstGeom prst="ellipse">
                <a:avLst/>
              </a:prstGeom>
              <a:solidFill>
                <a:srgbClr val="FF00FF"/>
              </a:solidFill>
              <a:ln w="50800">
                <a:solidFill>
                  <a:srgbClr val="FF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8211" name="Oval 39"/>
              <p:cNvSpPr>
                <a:spLocks noChangeArrowheads="1"/>
              </p:cNvSpPr>
              <p:nvPr/>
            </p:nvSpPr>
            <p:spPr bwMode="auto">
              <a:xfrm>
                <a:off x="1584" y="3648"/>
                <a:ext cx="96" cy="95"/>
              </a:xfrm>
              <a:prstGeom prst="ellipse">
                <a:avLst/>
              </a:prstGeom>
              <a:solidFill>
                <a:srgbClr val="FF00FF"/>
              </a:solidFill>
              <a:ln w="50800">
                <a:solidFill>
                  <a:srgbClr val="FF00FF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206" name="Text Box 41"/>
          <p:cNvSpPr txBox="1">
            <a:spLocks noChangeArrowheads="1"/>
          </p:cNvSpPr>
          <p:nvPr/>
        </p:nvSpPr>
        <p:spPr bwMode="auto">
          <a:xfrm>
            <a:off x="684213" y="5805488"/>
            <a:ext cx="2735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/>
          </a:p>
        </p:txBody>
      </p:sp>
      <p:sp>
        <p:nvSpPr>
          <p:cNvPr id="30772" name="Text Box 52"/>
          <p:cNvSpPr txBox="1">
            <a:spLocks noChangeArrowheads="1"/>
          </p:cNvSpPr>
          <p:nvPr/>
        </p:nvSpPr>
        <p:spPr bwMode="auto">
          <a:xfrm>
            <a:off x="3779838" y="3449638"/>
            <a:ext cx="43640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0000FF"/>
                </a:solidFill>
              </a:rPr>
              <a:t>（</a:t>
            </a:r>
            <a:r>
              <a:rPr lang="zh-CN" altLang="en-US" b="1" dirty="0">
                <a:solidFill>
                  <a:srgbClr val="FF3399"/>
                </a:solidFill>
              </a:rPr>
              <a:t>记作</a:t>
            </a:r>
            <a:r>
              <a:rPr lang="en-US" altLang="zh-CN" b="1" dirty="0">
                <a:solidFill>
                  <a:srgbClr val="FF3399"/>
                </a:solidFill>
              </a:rPr>
              <a:t>AB</a:t>
            </a:r>
            <a:r>
              <a:rPr lang="zh-CN" altLang="en-US" b="1" dirty="0">
                <a:solidFill>
                  <a:srgbClr val="FF3399"/>
                </a:solidFill>
              </a:rPr>
              <a:t>＜</a:t>
            </a:r>
            <a:r>
              <a:rPr lang="en-US" altLang="zh-CN" b="1" dirty="0">
                <a:solidFill>
                  <a:srgbClr val="FF3399"/>
                </a:solidFill>
              </a:rPr>
              <a:t>CD  </a:t>
            </a:r>
            <a:r>
              <a:rPr lang="zh-CN" altLang="en-US" b="1" dirty="0">
                <a:solidFill>
                  <a:srgbClr val="FF3399"/>
                </a:solidFill>
              </a:rPr>
              <a:t>或 </a:t>
            </a:r>
            <a:r>
              <a:rPr lang="en-US" altLang="zh-CN" b="1" dirty="0">
                <a:solidFill>
                  <a:srgbClr val="FF3399"/>
                </a:solidFill>
              </a:rPr>
              <a:t>CD </a:t>
            </a:r>
            <a:r>
              <a:rPr lang="zh-CN" altLang="en-US" b="1" dirty="0">
                <a:solidFill>
                  <a:srgbClr val="FF3399"/>
                </a:solidFill>
              </a:rPr>
              <a:t>＞</a:t>
            </a:r>
            <a:r>
              <a:rPr lang="en-US" altLang="zh-CN" b="1" dirty="0">
                <a:solidFill>
                  <a:srgbClr val="FF3399"/>
                </a:solidFill>
              </a:rPr>
              <a:t>AB</a:t>
            </a:r>
            <a:r>
              <a:rPr lang="zh-CN" altLang="en-US" b="1" dirty="0">
                <a:solidFill>
                  <a:srgbClr val="0000FF"/>
                </a:solidFill>
              </a:rPr>
              <a:t>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02312E-6 L 0.29288 -0.0004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3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6" grpId="0"/>
      <p:bldP spid="30747" grpId="0"/>
      <p:bldP spid="30748" grpId="0"/>
      <p:bldP spid="30749" grpId="0"/>
      <p:bldP spid="307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A24033501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331913" y="1052513"/>
            <a:ext cx="2735262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27" name="Picture 3" descr="A24033501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5003800" y="1052513"/>
            <a:ext cx="2735263" cy="173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700338" y="2349500"/>
            <a:ext cx="1439862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 flipV="1">
            <a:off x="2411413" y="908050"/>
            <a:ext cx="288925" cy="144145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372225" y="2349500"/>
            <a:ext cx="1512888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6372225" y="908050"/>
            <a:ext cx="215900" cy="144145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395288" y="188913"/>
            <a:ext cx="84978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试判断下面两个角各属于哪类角并比较它们的大小</a:t>
            </a:r>
            <a:r>
              <a:rPr lang="en-US" altLang="zh-CN" sz="2800" b="1" dirty="0"/>
              <a:t>?</a:t>
            </a:r>
            <a:r>
              <a:rPr lang="zh-CN" altLang="en-US" sz="2800" b="1" dirty="0"/>
              <a:t>你都有什么方法</a:t>
            </a:r>
            <a:r>
              <a:rPr lang="en-US" altLang="zh-CN" sz="2800" b="1" dirty="0"/>
              <a:t>?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124075" y="981075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A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339975" y="2205038"/>
            <a:ext cx="3603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O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211638" y="2205038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B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6156325" y="692150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C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084888" y="2276475"/>
            <a:ext cx="503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D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7956550" y="2133600"/>
            <a:ext cx="431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E</a:t>
            </a: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827088" y="2781300"/>
            <a:ext cx="80660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因为</a:t>
            </a:r>
          </a:p>
        </p:txBody>
      </p:sp>
      <p:pic>
        <p:nvPicPr>
          <p:cNvPr id="103440" name="Object 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92275" y="2852738"/>
            <a:ext cx="5440363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41" name="Object 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900113" y="3500438"/>
            <a:ext cx="65659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42" name="Line 18"/>
          <p:cNvSpPr>
            <a:spLocks noChangeShapeType="1"/>
          </p:cNvSpPr>
          <p:nvPr/>
        </p:nvSpPr>
        <p:spPr bwMode="auto">
          <a:xfrm>
            <a:off x="6372225" y="2349500"/>
            <a:ext cx="1512888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43" name="Line 19"/>
          <p:cNvSpPr>
            <a:spLocks noChangeShapeType="1"/>
          </p:cNvSpPr>
          <p:nvPr/>
        </p:nvSpPr>
        <p:spPr bwMode="auto">
          <a:xfrm flipV="1">
            <a:off x="6372225" y="908050"/>
            <a:ext cx="215900" cy="1441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44" name="Text Box 20"/>
          <p:cNvSpPr txBox="1">
            <a:spLocks noChangeArrowheads="1"/>
          </p:cNvSpPr>
          <p:nvPr/>
        </p:nvSpPr>
        <p:spPr bwMode="auto">
          <a:xfrm>
            <a:off x="715120" y="2790826"/>
            <a:ext cx="80645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/>
              <a:t>方法一</a:t>
            </a:r>
            <a:r>
              <a:rPr lang="en-US" altLang="zh-CN" sz="2000" dirty="0"/>
              <a:t>:</a:t>
            </a:r>
            <a:r>
              <a:rPr lang="zh-CN" altLang="en-US" sz="2000" b="1" i="1" dirty="0">
                <a:solidFill>
                  <a:srgbClr val="FF5050"/>
                </a:solidFill>
              </a:rPr>
              <a:t>度量法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/>
              <a:t>            </a:t>
            </a:r>
            <a:r>
              <a:rPr lang="zh-CN" altLang="en-US" sz="2000" b="1" dirty="0"/>
              <a:t>用量角器测量一个角，角的大小也可以按其度数比较</a:t>
            </a:r>
            <a:r>
              <a:rPr lang="en-US" altLang="zh-CN" sz="2000" b="1" dirty="0"/>
              <a:t>,</a:t>
            </a:r>
            <a:r>
              <a:rPr lang="zh-CN" altLang="en-US" sz="2000" b="1" dirty="0"/>
              <a:t>度数大的角则大，度数小的则小</a:t>
            </a:r>
          </a:p>
        </p:txBody>
      </p:sp>
      <p:sp>
        <p:nvSpPr>
          <p:cNvPr id="103445" name="Text Box 21"/>
          <p:cNvSpPr txBox="1">
            <a:spLocks noChangeArrowheads="1"/>
          </p:cNvSpPr>
          <p:nvPr/>
        </p:nvSpPr>
        <p:spPr bwMode="auto">
          <a:xfrm>
            <a:off x="684213" y="4149725"/>
            <a:ext cx="8064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 dirty="0">
                <a:solidFill>
                  <a:srgbClr val="0000FF"/>
                </a:solidFill>
              </a:rPr>
              <a:t>注意：</a:t>
            </a:r>
            <a:r>
              <a:rPr lang="zh-CN" altLang="en-US" sz="2000" b="1" dirty="0"/>
              <a:t>使用量角器应注意的问题．即三点：对中；重合；读数．</a:t>
            </a:r>
          </a:p>
        </p:txBody>
      </p:sp>
      <p:sp>
        <p:nvSpPr>
          <p:cNvPr id="103446" name="Text Box 22"/>
          <p:cNvSpPr txBox="1">
            <a:spLocks noChangeArrowheads="1"/>
          </p:cNvSpPr>
          <p:nvPr/>
        </p:nvSpPr>
        <p:spPr bwMode="auto">
          <a:xfrm>
            <a:off x="755650" y="4797425"/>
            <a:ext cx="82089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/>
              <a:t>方法二</a:t>
            </a:r>
            <a:r>
              <a:rPr lang="en-US" altLang="zh-CN" sz="2000" dirty="0"/>
              <a:t>:</a:t>
            </a:r>
            <a:r>
              <a:rPr lang="zh-CN" altLang="en-US" sz="2000" b="1" i="1" dirty="0">
                <a:solidFill>
                  <a:srgbClr val="FF5050"/>
                </a:solidFill>
              </a:rPr>
              <a:t>叠合法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000" i="1" dirty="0">
                <a:solidFill>
                  <a:srgbClr val="FF5050"/>
                </a:solidFill>
              </a:rPr>
              <a:t>             </a:t>
            </a:r>
            <a:r>
              <a:rPr lang="zh-CN" altLang="en-US" sz="2000" b="1" dirty="0"/>
              <a:t>把两个角的顶点和一条边重合</a:t>
            </a:r>
            <a:r>
              <a:rPr lang="en-US" altLang="zh-CN" sz="2000" b="1" dirty="0"/>
              <a:t>,</a:t>
            </a:r>
            <a:r>
              <a:rPr lang="zh-CN" altLang="en-US" sz="2000" b="1" dirty="0"/>
              <a:t>并使两个角的另一条边在重合边的同侧</a:t>
            </a:r>
            <a:r>
              <a:rPr lang="en-US" altLang="zh-CN" sz="2000" b="1" dirty="0"/>
              <a:t>,</a:t>
            </a:r>
            <a:r>
              <a:rPr lang="zh-CN" altLang="en-US" sz="2000" b="1" dirty="0"/>
              <a:t>再通过观察两个角的另一边的位置进行判断</a:t>
            </a:r>
            <a:r>
              <a:rPr lang="en-US" altLang="zh-CN" sz="20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157 0 " pathEditMode="relative" ptsTypes="AA">
                                      <p:cBhvr>
                                        <p:cTn id="37" dur="2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0157 0 " pathEditMode="relative" ptsTypes="AA">
                                      <p:cBhvr>
                                        <p:cTn id="39" dur="20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3" dur="500"/>
                                        <p:tgtEl>
                                          <p:spTgt spid="103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6" dur="500"/>
                                        <p:tgtEl>
                                          <p:spTgt spid="103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9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5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9" grpId="0"/>
      <p:bldP spid="103439" grpId="1"/>
      <p:bldP spid="103442" grpId="0" animBg="1"/>
      <p:bldP spid="103442" grpId="1" animBg="1"/>
      <p:bldP spid="103443" grpId="0" animBg="1"/>
      <p:bldP spid="103443" grpId="1" animBg="1"/>
      <p:bldP spid="103444" grpId="0"/>
      <p:bldP spid="103445" grpId="0"/>
      <p:bldP spid="1034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8497888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/>
              <a:t>1</a:t>
            </a:r>
            <a:r>
              <a:rPr lang="zh-CN" altLang="en-US" sz="3200" b="1" dirty="0"/>
              <a:t>、请同学们拿出已经做好的三角形，并与同桌比较一下三角形各个角的大小。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3850" y="0"/>
            <a:ext cx="4319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4000" b="1" dirty="0">
                <a:solidFill>
                  <a:srgbClr val="FF0000"/>
                </a:solidFill>
              </a:rPr>
              <a:t>做一做，比一比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23850" y="2420938"/>
            <a:ext cx="78486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2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、下列说法正确的是（　）</a:t>
            </a:r>
          </a:p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A,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角的边越长，则角越大。</a:t>
            </a:r>
          </a:p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B,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角的大小与边的长短无关。</a:t>
            </a:r>
          </a:p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C,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角的大小与顶点的位置有关。</a:t>
            </a:r>
          </a:p>
          <a:p>
            <a:pPr eaLnBrk="1" hangingPunct="1"/>
            <a:r>
              <a:rPr lang="en-US" altLang="zh-CN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D,</a:t>
            </a:r>
            <a:r>
              <a:rPr lang="zh-CN" alt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角的大小决定于始边旋转的方向。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4140200" y="2349500"/>
            <a:ext cx="473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66"/>
                </a:solidFill>
                <a:latin typeface="Comic Sans MS" panose="030F0702030302020204" pitchFamily="66" charset="0"/>
              </a:rPr>
              <a:t>B</a:t>
            </a:r>
          </a:p>
        </p:txBody>
      </p:sp>
      <p:sp>
        <p:nvSpPr>
          <p:cNvPr id="104454" name="Text Box 6"/>
          <p:cNvSpPr txBox="1">
            <a:spLocks noChangeArrowheads="1"/>
          </p:cNvSpPr>
          <p:nvPr/>
        </p:nvSpPr>
        <p:spPr bwMode="auto">
          <a:xfrm>
            <a:off x="539750" y="4868863"/>
            <a:ext cx="838835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</a:rPr>
              <a:t>温馨提示</a:t>
            </a:r>
            <a:r>
              <a:rPr lang="zh-CN" altLang="en-US" sz="2800" dirty="0">
                <a:solidFill>
                  <a:srgbClr val="FF0000"/>
                </a:solidFill>
              </a:rPr>
              <a:t>：</a:t>
            </a:r>
            <a:r>
              <a:rPr lang="zh-CN" altLang="en-US" sz="2800" b="1" dirty="0">
                <a:solidFill>
                  <a:srgbClr val="000000"/>
                </a:solidFill>
              </a:rPr>
              <a:t>角的大小只与开口大小有关，与边的长短无关</a:t>
            </a:r>
            <a:r>
              <a:rPr lang="en-US" altLang="zh-CN" sz="2800" b="1" dirty="0">
                <a:solidFill>
                  <a:srgbClr val="000000"/>
                </a:solidFill>
              </a:rPr>
              <a:t>;</a:t>
            </a:r>
            <a:r>
              <a:rPr lang="zh-CN" altLang="en-US" sz="2800" b="1" dirty="0">
                <a:solidFill>
                  <a:srgbClr val="000000"/>
                </a:solidFill>
              </a:rPr>
              <a:t>以及要注意角的符号与小于号、大于号书写时的区别．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2" grpId="0"/>
      <p:bldP spid="104453" grpId="0"/>
      <p:bldP spid="10445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843213" y="188913"/>
            <a:ext cx="38560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根据右图解下列问题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50825" y="1773238"/>
            <a:ext cx="44227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）比较∠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AOB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、∠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AOC</a:t>
            </a:r>
          </a:p>
          <a:p>
            <a:pPr eaLnBrk="1" hangingPunct="1"/>
            <a:r>
              <a:rPr kumimoji="1" lang="en-US" altLang="zh-CN" sz="2800" b="1" dirty="0">
                <a:latin typeface="Times New Roman" panose="02020603050405020304" pitchFamily="18" charset="0"/>
              </a:rPr>
              <a:t>     ∠AOD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、∠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AOE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的大小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5719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）找出图中的直角、锐角和钝角</a:t>
            </a:r>
          </a:p>
        </p:txBody>
      </p:sp>
      <p:grpSp>
        <p:nvGrpSpPr>
          <p:cNvPr id="11269" name="Group 5"/>
          <p:cNvGrpSpPr/>
          <p:nvPr/>
        </p:nvGrpSpPr>
        <p:grpSpPr bwMode="auto">
          <a:xfrm>
            <a:off x="5613400" y="1035050"/>
            <a:ext cx="2724150" cy="3492500"/>
            <a:chOff x="3536" y="652"/>
            <a:chExt cx="1716" cy="2200"/>
          </a:xfrm>
        </p:grpSpPr>
        <p:grpSp>
          <p:nvGrpSpPr>
            <p:cNvPr id="11283" name="Group 6"/>
            <p:cNvGrpSpPr/>
            <p:nvPr/>
          </p:nvGrpSpPr>
          <p:grpSpPr bwMode="auto">
            <a:xfrm>
              <a:off x="3536" y="652"/>
              <a:ext cx="1716" cy="2200"/>
              <a:chOff x="3536" y="652"/>
              <a:chExt cx="1716" cy="2200"/>
            </a:xfrm>
          </p:grpSpPr>
          <p:sp>
            <p:nvSpPr>
              <p:cNvPr id="11287" name="Line 7"/>
              <p:cNvSpPr>
                <a:spLocks noChangeShapeType="1"/>
              </p:cNvSpPr>
              <p:nvPr/>
            </p:nvSpPr>
            <p:spPr bwMode="auto">
              <a:xfrm>
                <a:off x="3888" y="864"/>
                <a:ext cx="0" cy="16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8" name="Line 8"/>
              <p:cNvSpPr>
                <a:spLocks noChangeShapeType="1"/>
              </p:cNvSpPr>
              <p:nvPr/>
            </p:nvSpPr>
            <p:spPr bwMode="auto">
              <a:xfrm>
                <a:off x="3888" y="1680"/>
                <a:ext cx="110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9" name="Text Box 9"/>
              <p:cNvSpPr txBox="1">
                <a:spLocks noChangeArrowheads="1"/>
              </p:cNvSpPr>
              <p:nvPr/>
            </p:nvSpPr>
            <p:spPr bwMode="auto">
              <a:xfrm>
                <a:off x="3582" y="652"/>
                <a:ext cx="32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3600">
                    <a:latin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11290" name="Text Box 10"/>
              <p:cNvSpPr txBox="1">
                <a:spLocks noChangeArrowheads="1"/>
              </p:cNvSpPr>
              <p:nvPr/>
            </p:nvSpPr>
            <p:spPr bwMode="auto">
              <a:xfrm>
                <a:off x="4944" y="1440"/>
                <a:ext cx="308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36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11291" name="Text Box 11"/>
              <p:cNvSpPr txBox="1">
                <a:spLocks noChangeArrowheads="1"/>
              </p:cNvSpPr>
              <p:nvPr/>
            </p:nvSpPr>
            <p:spPr bwMode="auto">
              <a:xfrm>
                <a:off x="3856" y="2448"/>
                <a:ext cx="29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3600">
                    <a:latin typeface="Times New Roman" panose="02020603050405020304" pitchFamily="18" charset="0"/>
                  </a:rPr>
                  <a:t>E</a:t>
                </a:r>
              </a:p>
            </p:txBody>
          </p:sp>
          <p:sp>
            <p:nvSpPr>
              <p:cNvPr id="11292" name="Text Box 12"/>
              <p:cNvSpPr txBox="1">
                <a:spLocks noChangeArrowheads="1"/>
              </p:cNvSpPr>
              <p:nvPr/>
            </p:nvSpPr>
            <p:spPr bwMode="auto">
              <a:xfrm>
                <a:off x="3536" y="1488"/>
                <a:ext cx="324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kumimoji="1" lang="en-US" altLang="zh-CN" sz="3600">
                    <a:latin typeface="Times New Roman" panose="02020603050405020304" pitchFamily="18" charset="0"/>
                  </a:rPr>
                  <a:t>O</a:t>
                </a:r>
              </a:p>
            </p:txBody>
          </p:sp>
        </p:grpSp>
        <p:grpSp>
          <p:nvGrpSpPr>
            <p:cNvPr id="11284" name="Group 13"/>
            <p:cNvGrpSpPr/>
            <p:nvPr/>
          </p:nvGrpSpPr>
          <p:grpSpPr bwMode="auto">
            <a:xfrm>
              <a:off x="3888" y="1536"/>
              <a:ext cx="192" cy="144"/>
              <a:chOff x="3888" y="1536"/>
              <a:chExt cx="192" cy="144"/>
            </a:xfrm>
          </p:grpSpPr>
          <p:sp>
            <p:nvSpPr>
              <p:cNvPr id="11285" name="Line 14"/>
              <p:cNvSpPr>
                <a:spLocks noChangeShapeType="1"/>
              </p:cNvSpPr>
              <p:nvPr/>
            </p:nvSpPr>
            <p:spPr bwMode="auto">
              <a:xfrm>
                <a:off x="3888" y="1536"/>
                <a:ext cx="192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6" name="Line 15"/>
              <p:cNvSpPr>
                <a:spLocks noChangeShapeType="1"/>
              </p:cNvSpPr>
              <p:nvPr/>
            </p:nvSpPr>
            <p:spPr bwMode="auto">
              <a:xfrm>
                <a:off x="4080" y="1536"/>
                <a:ext cx="0" cy="144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Group 16"/>
          <p:cNvGrpSpPr/>
          <p:nvPr/>
        </p:nvGrpSpPr>
        <p:grpSpPr bwMode="auto">
          <a:xfrm>
            <a:off x="6172200" y="1066800"/>
            <a:ext cx="2178050" cy="3003550"/>
            <a:chOff x="3888" y="672"/>
            <a:chExt cx="1372" cy="1892"/>
          </a:xfrm>
        </p:grpSpPr>
        <p:sp>
          <p:nvSpPr>
            <p:cNvPr id="11276" name="Line 17"/>
            <p:cNvSpPr>
              <a:spLocks noChangeShapeType="1"/>
            </p:cNvSpPr>
            <p:nvPr/>
          </p:nvSpPr>
          <p:spPr bwMode="auto">
            <a:xfrm flipH="1">
              <a:off x="3888" y="912"/>
              <a:ext cx="384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7" name="Line 18"/>
            <p:cNvSpPr>
              <a:spLocks noChangeShapeType="1"/>
            </p:cNvSpPr>
            <p:nvPr/>
          </p:nvSpPr>
          <p:spPr bwMode="auto">
            <a:xfrm>
              <a:off x="3888" y="1680"/>
              <a:ext cx="1008" cy="62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8" name="Text Box 19"/>
            <p:cNvSpPr txBox="1">
              <a:spLocks noChangeArrowheads="1"/>
            </p:cNvSpPr>
            <p:nvPr/>
          </p:nvSpPr>
          <p:spPr bwMode="auto">
            <a:xfrm>
              <a:off x="4184" y="672"/>
              <a:ext cx="3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360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1279" name="Text Box 20"/>
            <p:cNvSpPr txBox="1">
              <a:spLocks noChangeArrowheads="1"/>
            </p:cNvSpPr>
            <p:nvPr/>
          </p:nvSpPr>
          <p:spPr bwMode="auto">
            <a:xfrm>
              <a:off x="4936" y="2160"/>
              <a:ext cx="32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3600">
                  <a:latin typeface="Times New Roman" panose="02020603050405020304" pitchFamily="18" charset="0"/>
                </a:rPr>
                <a:t>D</a:t>
              </a:r>
            </a:p>
          </p:txBody>
        </p:sp>
        <p:grpSp>
          <p:nvGrpSpPr>
            <p:cNvPr id="11280" name="Group 21"/>
            <p:cNvGrpSpPr/>
            <p:nvPr/>
          </p:nvGrpSpPr>
          <p:grpSpPr bwMode="auto">
            <a:xfrm>
              <a:off x="3936" y="1584"/>
              <a:ext cx="144" cy="192"/>
              <a:chOff x="3936" y="1584"/>
              <a:chExt cx="144" cy="192"/>
            </a:xfrm>
          </p:grpSpPr>
          <p:sp>
            <p:nvSpPr>
              <p:cNvPr id="11281" name="Line 22"/>
              <p:cNvSpPr>
                <a:spLocks noChangeShapeType="1"/>
              </p:cNvSpPr>
              <p:nvPr/>
            </p:nvSpPr>
            <p:spPr bwMode="auto">
              <a:xfrm>
                <a:off x="3936" y="1584"/>
                <a:ext cx="144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82" name="Line 23"/>
              <p:cNvSpPr>
                <a:spLocks noChangeShapeType="1"/>
              </p:cNvSpPr>
              <p:nvPr/>
            </p:nvSpPr>
            <p:spPr bwMode="auto">
              <a:xfrm flipH="1">
                <a:off x="4032" y="1680"/>
                <a:ext cx="48" cy="96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05496" name="Text Box 24"/>
          <p:cNvSpPr txBox="1">
            <a:spLocks noChangeArrowheads="1"/>
          </p:cNvSpPr>
          <p:nvPr/>
        </p:nvSpPr>
        <p:spPr bwMode="auto">
          <a:xfrm>
            <a:off x="323850" y="2924175"/>
            <a:ext cx="5616575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解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）由右图可以看出：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 ∠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AOB  &lt;  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AOC  &lt;  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AOD     &lt;   </a:t>
            </a:r>
            <a:r>
              <a:rPr kumimoji="1"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AOE</a:t>
            </a:r>
          </a:p>
        </p:txBody>
      </p:sp>
      <p:sp>
        <p:nvSpPr>
          <p:cNvPr id="105497" name="Text Box 25"/>
          <p:cNvSpPr txBox="1">
            <a:spLocks noChangeArrowheads="1"/>
          </p:cNvSpPr>
          <p:nvPr/>
        </p:nvSpPr>
        <p:spPr bwMode="auto">
          <a:xfrm>
            <a:off x="323850" y="4724400"/>
            <a:ext cx="81724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D0D11"/>
                </a:solidFill>
                <a:latin typeface="Times New Roman" panose="02020603050405020304" pitchFamily="18" charset="0"/>
              </a:rPr>
              <a:t>解</a:t>
            </a:r>
            <a:r>
              <a:rPr kumimoji="1" lang="en-US" altLang="zh-CN" sz="2800" b="1" dirty="0">
                <a:solidFill>
                  <a:srgbClr val="0D0D11"/>
                </a:solidFill>
                <a:latin typeface="Times New Roman" panose="02020603050405020304" pitchFamily="18" charset="0"/>
              </a:rPr>
              <a:t>:</a:t>
            </a:r>
            <a:r>
              <a:rPr kumimoji="1" lang="zh-CN" altLang="en-US" sz="2800" b="1" dirty="0">
                <a:solidFill>
                  <a:srgbClr val="0D0D11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solidFill>
                  <a:srgbClr val="0D0D11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D0D11"/>
                </a:solidFill>
                <a:latin typeface="Times New Roman" panose="02020603050405020304" pitchFamily="18" charset="0"/>
              </a:rPr>
              <a:t>）图中的直角有</a:t>
            </a:r>
            <a:r>
              <a:rPr kumimoji="1" lang="zh-CN" altLang="en-US" sz="2800" b="1" dirty="0">
                <a:solidFill>
                  <a:srgbClr val="0D0D11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solidFill>
                  <a:srgbClr val="0D0D11"/>
                </a:solidFill>
                <a:latin typeface="宋体" panose="02010600030101010101" pitchFamily="2" charset="-122"/>
              </a:rPr>
              <a:t>AOC</a:t>
            </a:r>
            <a:r>
              <a:rPr kumimoji="1" lang="zh-CN" altLang="en-US" sz="2800" b="1" dirty="0">
                <a:solidFill>
                  <a:srgbClr val="0D0D11"/>
                </a:solidFill>
                <a:latin typeface="宋体" panose="02010600030101010101" pitchFamily="2" charset="-122"/>
              </a:rPr>
              <a:t>，∠</a:t>
            </a:r>
            <a:r>
              <a:rPr kumimoji="1" lang="en-US" altLang="zh-CN" sz="2800" b="1" dirty="0">
                <a:solidFill>
                  <a:srgbClr val="0D0D11"/>
                </a:solidFill>
                <a:latin typeface="宋体" panose="02010600030101010101" pitchFamily="2" charset="-122"/>
              </a:rPr>
              <a:t>BOD </a:t>
            </a:r>
            <a:r>
              <a:rPr kumimoji="1" lang="zh-CN" altLang="en-US" sz="2800" b="1" dirty="0">
                <a:solidFill>
                  <a:srgbClr val="0D0D11"/>
                </a:solidFill>
                <a:latin typeface="宋体" panose="02010600030101010101" pitchFamily="2" charset="-122"/>
              </a:rPr>
              <a:t>，∠ </a:t>
            </a:r>
            <a:r>
              <a:rPr kumimoji="1" lang="en-US" altLang="zh-CN" sz="2800" b="1" dirty="0">
                <a:solidFill>
                  <a:srgbClr val="0D0D11"/>
                </a:solidFill>
                <a:latin typeface="宋体" panose="02010600030101010101" pitchFamily="2" charset="-122"/>
              </a:rPr>
              <a:t>COE</a:t>
            </a:r>
            <a:r>
              <a:rPr kumimoji="1" lang="zh-CN" altLang="en-US" sz="2800" b="1" dirty="0">
                <a:solidFill>
                  <a:srgbClr val="0D0D11"/>
                </a:solidFill>
                <a:latin typeface="宋体" panose="02010600030101010101" pitchFamily="2" charset="-122"/>
              </a:rPr>
              <a:t>；</a:t>
            </a:r>
          </a:p>
        </p:txBody>
      </p:sp>
      <p:sp>
        <p:nvSpPr>
          <p:cNvPr id="105498" name="Text Box 26"/>
          <p:cNvSpPr txBox="1">
            <a:spLocks noChangeArrowheads="1"/>
          </p:cNvSpPr>
          <p:nvPr/>
        </p:nvSpPr>
        <p:spPr bwMode="auto">
          <a:xfrm>
            <a:off x="1619250" y="5300663"/>
            <a:ext cx="8137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锐角有</a:t>
            </a:r>
            <a:r>
              <a:rPr kumimoji="1"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∠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AOB, 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BOC ,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COD, </a:t>
            </a:r>
            <a:r>
              <a:rPr kumimoji="1"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DOE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105499" name="Text Box 27"/>
          <p:cNvSpPr txBox="1">
            <a:spLocks noChangeArrowheads="1"/>
          </p:cNvSpPr>
          <p:nvPr/>
        </p:nvSpPr>
        <p:spPr bwMode="auto">
          <a:xfrm>
            <a:off x="1692275" y="5876925"/>
            <a:ext cx="510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钝角有</a:t>
            </a:r>
            <a:r>
              <a:rPr kumimoji="1"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AOD, </a:t>
            </a:r>
            <a:r>
              <a:rPr kumimoji="1" lang="en-US" altLang="zh-CN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∠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BOE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1275" name="WordArt 28"/>
          <p:cNvSpPr>
            <a:spLocks noChangeArrowheads="1" noChangeShapeType="1" noTextEdit="1"/>
          </p:cNvSpPr>
          <p:nvPr/>
        </p:nvSpPr>
        <p:spPr bwMode="auto">
          <a:xfrm>
            <a:off x="395288" y="188913"/>
            <a:ext cx="2376487" cy="8366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zh-CN" altLang="en-US" sz="3600" kern="10" spc="-360">
                <a:ln w="12700">
                  <a:solidFill>
                    <a:schemeClr val="bg1"/>
                  </a:solidFill>
                  <a:rou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小试牛刀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5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105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5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/>
      <p:bldP spid="105496" grpId="0"/>
      <p:bldP spid="105497" grpId="0"/>
      <p:bldP spid="105498" grpId="0"/>
      <p:bldP spid="1054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>
            <a:off x="179388" y="476250"/>
            <a:ext cx="8964612" cy="3673475"/>
          </a:xfrm>
          <a:prstGeom prst="rect">
            <a:avLst/>
          </a:prstGeom>
        </p:spPr>
        <p:txBody>
          <a:bodyPr wrap="none" fromWordArt="1">
            <a:prstTxWarp prst="textTriangleInverted">
              <a:avLst>
                <a:gd name="adj" fmla="val 50000"/>
              </a:avLst>
            </a:prstTxWarp>
            <a:scene3d>
              <a:camera prst="legacyObliqueTopLeft"/>
              <a:lightRig rig="legacyHarsh3" dir="t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作一个角等于已知角</a:t>
            </a:r>
          </a:p>
        </p:txBody>
      </p:sp>
      <p:pic>
        <p:nvPicPr>
          <p:cNvPr id="12291" name="Picture 6" descr="WW_0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7288" y="3716338"/>
            <a:ext cx="417671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8" name="Picture 8" descr="dongb6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8496300" y="0"/>
            <a:ext cx="6477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WordArt 17"/>
          <p:cNvSpPr>
            <a:spLocks noChangeArrowheads="1" noChangeShapeType="1" noTextEdit="1"/>
          </p:cNvSpPr>
          <p:nvPr/>
        </p:nvSpPr>
        <p:spPr bwMode="auto">
          <a:xfrm>
            <a:off x="468313" y="5229225"/>
            <a:ext cx="8207375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zh-CN" altLang="en-US" sz="3600" b="1" kern="10">
                <a:ln w="9525">
                  <a:rou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古城镇中学  </a:t>
            </a:r>
          </a:p>
        </p:txBody>
      </p:sp>
      <p:sp>
        <p:nvSpPr>
          <p:cNvPr id="35859" name="WordArt 19"/>
          <p:cNvSpPr>
            <a:spLocks noChangeArrowheads="1" noChangeShapeType="1" noTextEdit="1"/>
          </p:cNvSpPr>
          <p:nvPr/>
        </p:nvSpPr>
        <p:spPr bwMode="auto">
          <a:xfrm>
            <a:off x="6400800" y="6308725"/>
            <a:ext cx="2743200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>
              <a:defRPr/>
            </a:pPr>
            <a:r>
              <a:rPr lang="en-US" altLang="zh-CN" sz="3600" kern="10" dirty="0">
                <a:ln w="9525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2013</a:t>
            </a:r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年</a:t>
            </a:r>
            <a:r>
              <a:rPr lang="en-US" altLang="zh-CN" sz="3600" kern="10" dirty="0">
                <a:ln w="9525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月</a:t>
            </a:r>
            <a:r>
              <a:rPr lang="en-US" altLang="zh-CN" sz="3600" kern="10" dirty="0">
                <a:ln w="9525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29</a:t>
            </a:r>
            <a:r>
              <a:rPr lang="zh-CN" altLang="en-US" sz="3600" kern="10" dirty="0">
                <a:ln w="9525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日</a:t>
            </a:r>
          </a:p>
        </p:txBody>
      </p:sp>
      <p:pic>
        <p:nvPicPr>
          <p:cNvPr id="12295" name="Picture 20" descr="BIRD1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188913"/>
            <a:ext cx="57626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1" descr="BIRD12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740650" y="404813"/>
            <a:ext cx="574675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22" descr="BIRD1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00338" y="1989138"/>
            <a:ext cx="576262" cy="28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23" descr="BIRD12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27763" y="981075"/>
            <a:ext cx="57626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24" descr="BIRD12"/>
          <p:cNvPicPr>
            <a:picLocks noChangeAspect="1" noChangeArrowheads="1" noCrop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flipH="1">
            <a:off x="6227763" y="1773238"/>
            <a:ext cx="1008062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873</Words>
  <Application>Microsoft Office PowerPoint</Application>
  <PresentationFormat>全屏显示(4:3)</PresentationFormat>
  <Paragraphs>130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方正舒体</vt:lpstr>
      <vt:lpstr>方正姚体</vt:lpstr>
      <vt:lpstr>黑体</vt:lpstr>
      <vt:lpstr>华文中宋</vt:lpstr>
      <vt:lpstr>宋体</vt:lpstr>
      <vt:lpstr>微软雅黑</vt:lpstr>
      <vt:lpstr>Arial</vt:lpstr>
      <vt:lpstr>Calibri</vt:lpstr>
      <vt:lpstr>Comic Sans MS</vt:lpstr>
      <vt:lpstr>Times New Roman</vt:lpstr>
      <vt:lpstr>Wingdings</vt:lpstr>
      <vt:lpstr>Wingdings 2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   作法与示范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2022-01-07T02:43:14Z</dcterms:created>
  <dcterms:modified xsi:type="dcterms:W3CDTF">2023-01-16T23:26:50Z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A30C3A56E6F84DA2A2092DE9C19E12B9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