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22" r:id="rId2"/>
    <p:sldId id="270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66" r:id="rId29"/>
    <p:sldId id="267" r:id="rId30"/>
    <p:sldId id="268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AE8B6-5953-4A93-866E-4C32E316292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99D86-EC46-4769-8000-8CAF26098F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99D86-EC46-4769-8000-8CAF26098F9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99D86-EC46-4769-8000-8CAF26098F9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B225C-795F-4AD6-BA11-AD54B8495E9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34962-21AD-4BA1-83F2-8B87CA7E568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C6FFC-D649-4FF5-9CC3-19C4C8DE5D6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68F38-BEF2-4E68-93B7-9ED268A00D0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B225C-795F-4AD6-BA11-AD54B8495E9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BBC83-E6F5-4A72-91ED-31D910FEB6E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E62BC-FE2F-4EA3-9696-2EAC463AAA9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0A99F-9777-47DD-982A-6438EF822A2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1189B-B077-4C31-BA3F-50CDA6552A7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5F473-96DC-46D6-B6FD-F80518D06BB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E34F3-18C8-4E2C-90DA-95680D92032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CCC86-F6B0-4EC1-BB8B-EAA325D4778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en-US" altLang="x-none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en-US" altLang="x-none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15BA471-90A8-4A9C-A859-9CFDA67746A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5121"/>
          <p:cNvSpPr>
            <a:spLocks noChangeArrowheads="1" noChangeShapeType="1" noTextEdit="1"/>
          </p:cNvSpPr>
          <p:nvPr/>
        </p:nvSpPr>
        <p:spPr bwMode="auto">
          <a:xfrm>
            <a:off x="785770" y="801688"/>
            <a:ext cx="1728787" cy="638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altLang="zh-CN" sz="4400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Module</a:t>
            </a:r>
            <a:endParaRPr lang="zh-CN" altLang="en-US" sz="4400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074" name="椭圆 5122"/>
          <p:cNvSpPr>
            <a:spLocks noChangeArrowheads="1"/>
          </p:cNvSpPr>
          <p:nvPr/>
        </p:nvSpPr>
        <p:spPr bwMode="auto">
          <a:xfrm>
            <a:off x="1192963" y="1092200"/>
            <a:ext cx="914400" cy="914400"/>
          </a:xfrm>
          <a:prstGeom prst="ellipse">
            <a:avLst/>
          </a:prstGeom>
          <a:solidFill>
            <a:srgbClr val="9966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0" hangingPunct="0"/>
            <a:r>
              <a:rPr lang="zh-CN" altLang="en-US" sz="5400">
                <a:solidFill>
                  <a:srgbClr val="FFFF00"/>
                </a:solidFill>
              </a:rPr>
              <a:t>6</a:t>
            </a:r>
            <a:endParaRPr lang="zh-CN" altLang="en-US"/>
          </a:p>
        </p:txBody>
      </p:sp>
      <p:sp>
        <p:nvSpPr>
          <p:cNvPr id="5124" name="矩形 5123"/>
          <p:cNvSpPr>
            <a:spLocks noChangeArrowheads="1" noChangeShapeType="1" noTextEdit="1"/>
          </p:cNvSpPr>
          <p:nvPr/>
        </p:nvSpPr>
        <p:spPr bwMode="auto">
          <a:xfrm>
            <a:off x="3140075" y="808038"/>
            <a:ext cx="4648078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/>
                <a:cs typeface="Arial" panose="020B0604020202020204"/>
              </a:rPr>
              <a:t>Hobbies</a:t>
            </a:r>
            <a:endParaRPr lang="zh-CN" altLang="en-US" sz="6000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384284" y="2362228"/>
            <a:ext cx="8305582" cy="78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Unit </a:t>
            </a:r>
            <a:r>
              <a:rPr 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 Do 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you collect anything?</a:t>
            </a:r>
          </a:p>
        </p:txBody>
      </p:sp>
      <p:pic>
        <p:nvPicPr>
          <p:cNvPr id="3077" name="Picture 4" descr="100301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40" y="3352802"/>
            <a:ext cx="287655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2630945" y="586733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477838" y="989807"/>
            <a:ext cx="8666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Ask and answer questions about your hobbies.</a:t>
            </a: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477838" y="1782763"/>
            <a:ext cx="645953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is your hobby?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Why do you enjoy your hobby?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When did you start doing it?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often do you…?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AutoNum type="arabicPeriod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 do you…?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472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8613" y="1406525"/>
            <a:ext cx="8466137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Which hobby do you think </a:t>
            </a:r>
            <a:r>
              <a:rPr 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takes up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the </a:t>
            </a:r>
            <a:r>
              <a:rPr 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most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space?</a:t>
            </a:r>
          </a:p>
          <a:p>
            <a:pPr>
              <a:lnSpc>
                <a:spcPct val="14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你认为哪种爱好占地方最多？</a:t>
            </a:r>
          </a:p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take up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意为“填满，占据（某空间或时间）”。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例如：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That big color TV set takes up too much room.</a:t>
            </a:r>
            <a:b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那个大彩电太占地方。</a:t>
            </a:r>
          </a:p>
          <a:p>
            <a:pPr>
              <a:lnSpc>
                <a:spcPct val="14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most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much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的最高级，“最多的”；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much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的比较级是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more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，“较多的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更多的”，在句中通常用来修饰不可数名词。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例如：</a:t>
            </a:r>
            <a:b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He’s the best teacher because he has the most experience.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他教得最好因为他有最多的经验。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74650" y="815975"/>
            <a:ext cx="8337550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5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Sorry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it’s </a:t>
            </a:r>
            <a:r>
              <a:rPr 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a bit of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a mess. I’ll put the fans on the </a:t>
            </a:r>
            <a:r>
              <a:rPr 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shelf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5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对不起，有点乱。我会把这些扇子放到架子上。</a:t>
            </a:r>
          </a:p>
          <a:p>
            <a:pPr>
              <a:lnSpc>
                <a:spcPct val="145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bit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表示“稍微、一点儿”，可以用来修饰动词以及形容词、副词的原级、比较级。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bit of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表示“一点儿”，可以用来修饰名词。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例如：</a:t>
            </a:r>
            <a:b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This book costs a bit (too) much.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这本书有点（太）贵了。</a:t>
            </a:r>
          </a:p>
          <a:p>
            <a:pPr>
              <a:lnSpc>
                <a:spcPct val="145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We have a bit of time.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我们有点时间。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45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shelf 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隔板；架子”，其复数形式为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shelves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例如：</a:t>
            </a:r>
            <a:b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a mess! Let’s put these books on the shelves.</a:t>
            </a:r>
            <a:b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多乱啊！让我们把这些书放在架子上吧。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04912" y="1447852"/>
            <a:ext cx="845797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Let me </a:t>
            </a:r>
            <a:r>
              <a:rPr lang="en-US" sz="2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look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You’ve got </a:t>
            </a:r>
            <a:r>
              <a:rPr lang="en-US" sz="2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many fans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让我看一看。你有这么多的扇子。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自主领悟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(1)have a look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意为“看一看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看一下”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相当于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look,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后面跟宾语时常加</a:t>
            </a:r>
            <a:r>
              <a:rPr lang="zh-CN" altLang="en-US" sz="2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r>
              <a:rPr lang="en-US" sz="2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have/take a look at 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。例如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Would you like to have a look at the picture?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你想看一看这幅画吗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(2)so many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意为“如此多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这么多”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修饰</a:t>
            </a:r>
            <a:r>
              <a:rPr lang="zh-CN" altLang="en-US" sz="2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可数名词复数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。例如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How did you get so many readers?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你怎么会有那么多的读者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2895600" y="838200"/>
            <a:ext cx="23336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知识点精讲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457308" y="514349"/>
            <a:ext cx="7697787" cy="5827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归纳拓展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不同的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look“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看”过来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around 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环顾四周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         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</a:t>
            </a: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注视</a:t>
            </a: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down    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俯视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向下看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up         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查阅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查找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向上看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over      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审阅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检查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through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翻阅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浏览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like       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看起来像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out                 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向外看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当心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110" y="671513"/>
            <a:ext cx="8373953" cy="51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活学活用</a:t>
            </a:r>
            <a:r>
              <a:rPr 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我可以看看你的新书吗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new book? </a:t>
            </a:r>
            <a:endParaRPr lang="en-US" sz="2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mistakes in your homework. Please correct them.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so much                B. much so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so many                D. many so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①take/have a look at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</a:p>
        </p:txBody>
      </p:sp>
      <p:pic>
        <p:nvPicPr>
          <p:cNvPr id="20483" name="Picture 3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110" y="4724366"/>
            <a:ext cx="381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55688" y="468313"/>
            <a:ext cx="7697787" cy="554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—Do you </a:t>
            </a:r>
            <a:r>
              <a:rPr 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 anything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你收藏东西吗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—Yes, I collect coins and notes, you know, like British pounds and US dollars.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是的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我收藏硬币和纸币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你知道的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就是像英镑、美元之类的。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自主领悟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收集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收藏”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后接名词或代词作宾语。例如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Mr. Brown has collected tickets for over 10 years.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布朗先生收集车票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多年了。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1057275" y="933450"/>
            <a:ext cx="7697788" cy="373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归纳拓展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变形记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(1)collection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收藏品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收集物”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常用结构为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collection of. . . 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其前可用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good, great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wonderful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等形容词修饰。例如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 have a great collection of fans.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我有很丰富的扇子收藏。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(2)collector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收藏家”。例如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He is a respected collector of Indian art.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他是一位受人尊敬的印度艺术品收藏家。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57275" y="365125"/>
            <a:ext cx="7697788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活学活用</a:t>
            </a:r>
            <a:r>
              <a:rPr lang="en-US" sz="22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约翰已经收集硬币近四十年了。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coins for nearly 40 years. </a:t>
            </a:r>
            <a:endParaRPr lang="en-US" sz="2200" b="1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has a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stamps. He began to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stamps when he was young.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collection; collect             B. collecting; collect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collection; collector         D. collect; collecting</a:t>
            </a:r>
            <a:endParaRPr lang="en-US" sz="2200" b="1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①has collected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</a:p>
        </p:txBody>
      </p:sp>
      <p:pic>
        <p:nvPicPr>
          <p:cNvPr id="23555" name="Picture 3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0" y="3124200"/>
            <a:ext cx="381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009650" y="1997075"/>
            <a:ext cx="769778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Li is one of the most famous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(collect) in China. </a:t>
            </a:r>
            <a:endParaRPr 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collectors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20700" y="1143000"/>
            <a:ext cx="82438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Ⅰ.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选词配图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stamp, shelf, coins, dollars</a:t>
            </a: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1. coins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2. stamp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3. shelf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4. dollars</a:t>
            </a:r>
          </a:p>
        </p:txBody>
      </p:sp>
      <p:pic>
        <p:nvPicPr>
          <p:cNvPr id="4099" name="Image0072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3563" y="2533650"/>
            <a:ext cx="542925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WordArt 7"/>
          <p:cNvSpPr>
            <a:spLocks noChangeArrowheads="1" noChangeShapeType="1" noTextEdit="1"/>
          </p:cNvSpPr>
          <p:nvPr/>
        </p:nvSpPr>
        <p:spPr bwMode="auto">
          <a:xfrm>
            <a:off x="2743200" y="457200"/>
            <a:ext cx="32670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预习与基础自测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47750" y="355600"/>
            <a:ext cx="7697788" cy="554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They </a:t>
            </a:r>
            <a:r>
              <a:rPr 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really </a:t>
            </a:r>
            <a:r>
              <a:rPr 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valuable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Can I see them? 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它们一定很有价值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我可以看看吗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自主领悟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(1)must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情态动词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用来表示对目前的状况的一种非常肯定的看法。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意为“必定、必然”。例如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He must be at home before six o’clock.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六点钟之前他一定在家。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(2)valuable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意为“值钱的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有价值的”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在句中常作表语或定语。其名词形式为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意为“价值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有用性”。例如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It’s valuable to grow this herb.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种植这种药草是有价值的。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066800" y="842963"/>
            <a:ext cx="7697788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温馨提示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如果表示对目前的状况的否定的猜测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则用</a:t>
            </a:r>
            <a:r>
              <a:rPr 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can’t be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不可能</a:t>
            </a:r>
            <a:r>
              <a:rPr lang="en-US" sz="22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。例如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It can’t be Mr. Li. He has gone to Beijing.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那肯定不是李先生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他已经去北京了。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038225" y="255588"/>
            <a:ext cx="7697788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小李刚才在这儿。这些衣服一定是他的。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Xiao Li was here just now. These clothes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his.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②—Jim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very hungry after such a long walk.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—No, he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hungry at all, as he has just had five sandwiches on the half way.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must; mustn’t               B. can; can’t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must; can’t                    D. can; mustn’t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①must be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</a:p>
        </p:txBody>
      </p:sp>
      <p:pic>
        <p:nvPicPr>
          <p:cNvPr id="27651" name="Picture 3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3810000"/>
            <a:ext cx="3810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28700" y="1120775"/>
            <a:ext cx="7697788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③These antiques are both beautiful and extremely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(value). </a:t>
            </a:r>
            <a:endParaRPr 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valuable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7697788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Ⅰ.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选词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并用其适当形式填空</a:t>
            </a:r>
          </a:p>
          <a:p>
            <a:pPr algn="ctr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many; tidy up; collect; as. . . as; take up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These books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space of my bedroom.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There are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cars in the street that it’s crowded.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My mother is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busy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father at the weekend. 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1. take up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2. so many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3. as; as</a:t>
            </a:r>
          </a:p>
        </p:txBody>
      </p:sp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2286000" y="1844675"/>
            <a:ext cx="5213350" cy="455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27" name="WordArt 5"/>
          <p:cNvSpPr>
            <a:spLocks noChangeArrowheads="1" noChangeShapeType="1" noTextEdit="1"/>
          </p:cNvSpPr>
          <p:nvPr/>
        </p:nvSpPr>
        <p:spPr bwMode="auto">
          <a:xfrm>
            <a:off x="2743200" y="685800"/>
            <a:ext cx="28003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当堂达标测试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66800" y="842963"/>
            <a:ext cx="7697788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Linda, can you help me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room?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My brother has a great sports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He has six basketballs, four footballs and. . . </a:t>
            </a:r>
            <a:endParaRPr 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4. tidy up    5.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76325" y="601663"/>
            <a:ext cx="7697788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Ⅱ.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完成句子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不好意思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我房间有点乱。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Sorry, my room is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mess.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我可以看看你的邮票吗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stamps?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收藏硬币是很有价值的。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very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 coins. </a:t>
            </a: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1. a bit of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2. have a look at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3. valuable to</a:t>
            </a:r>
            <a:endParaRPr lang="en-US" sz="2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076325" y="1473200"/>
            <a:ext cx="7697788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灯亮着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玛丽一定在里面。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light is on. Mary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in. 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露西有有趣的事情要告诉你。</a:t>
            </a:r>
          </a:p>
          <a:p>
            <a:pPr algn="just">
              <a:lnSpc>
                <a:spcPct val="150000"/>
              </a:lnSpc>
            </a:pP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Lucy has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2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tell you. </a:t>
            </a:r>
            <a:endParaRPr 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4. must be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  <a:r>
              <a:rPr 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5. something interesting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3086100" y="635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Practice 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457200" y="685800"/>
            <a:ext cx="8229600" cy="588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lnSpc>
                <a:spcPct val="11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Ⅰ.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单项选择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My father’s new car  ______him one hundred thousand.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AutoNum type="alphaUcPeriod"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spent	B. cost	        C. paid       D. took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2.—Which hobby do you think______ the least time?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—Collecting stamps.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AutoNum type="alphaUcPeriod"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takes up    B. puts up   C. gives up   D. makes up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—Oh, it's raining hard.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—Be careful! The road_____ be wet.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AutoNum type="alphaUcPeriod"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could   B. must        C. might     D. need  </a:t>
            </a:r>
          </a:p>
          <a:p>
            <a:pPr marL="342900" indent="-342900">
              <a:lnSpc>
                <a:spcPct val="15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We spend all the time ____ our hobbies.</a:t>
            </a:r>
          </a:p>
          <a:p>
            <a:pPr marL="342900" indent="-342900">
              <a:lnSpc>
                <a:spcPct val="11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A. in         B. at       C. /     D. on</a:t>
            </a:r>
          </a:p>
          <a:p>
            <a:pPr marL="342900" indent="-342900">
              <a:lnSpc>
                <a:spcPct val="11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Is there _______ in today’s newspaper?</a:t>
            </a:r>
          </a:p>
          <a:p>
            <a:pPr marL="342900" indent="-342900">
              <a:lnSpc>
                <a:spcPct val="11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A. new anything            B. anything new    </a:t>
            </a:r>
          </a:p>
          <a:p>
            <a:pPr marL="342900" indent="-342900">
              <a:lnSpc>
                <a:spcPct val="11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C. something new         D. new something</a:t>
            </a:r>
          </a:p>
        </p:txBody>
      </p:sp>
      <p:sp>
        <p:nvSpPr>
          <p:cNvPr id="33796" name="Freeform 4"/>
          <p:cNvSpPr>
            <a:spLocks noChangeArrowheads="1"/>
          </p:cNvSpPr>
          <p:nvPr/>
        </p:nvSpPr>
        <p:spPr bwMode="auto">
          <a:xfrm>
            <a:off x="2133600" y="1600200"/>
            <a:ext cx="533400" cy="488950"/>
          </a:xfrm>
          <a:custGeom>
            <a:avLst/>
            <a:gdLst>
              <a:gd name="T0" fmla="*/ 0 w 363"/>
              <a:gd name="T1" fmla="*/ 45 h 235"/>
              <a:gd name="T2" fmla="*/ 136 w 363"/>
              <a:gd name="T3" fmla="*/ 227 h 235"/>
              <a:gd name="T4" fmla="*/ 363 w 363"/>
              <a:gd name="T5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235">
                <a:moveTo>
                  <a:pt x="0" y="45"/>
                </a:moveTo>
                <a:cubicBezTo>
                  <a:pt x="38" y="140"/>
                  <a:pt x="76" y="235"/>
                  <a:pt x="136" y="227"/>
                </a:cubicBezTo>
                <a:cubicBezTo>
                  <a:pt x="196" y="219"/>
                  <a:pt x="279" y="109"/>
                  <a:pt x="363" y="0"/>
                </a:cubicBezTo>
              </a:path>
            </a:pathLst>
          </a:custGeom>
          <a:noFill/>
          <a:ln w="57150">
            <a:solidFill>
              <a:srgbClr val="FF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7" name="Freeform 5"/>
          <p:cNvSpPr>
            <a:spLocks noChangeArrowheads="1"/>
          </p:cNvSpPr>
          <p:nvPr/>
        </p:nvSpPr>
        <p:spPr bwMode="auto">
          <a:xfrm>
            <a:off x="381000" y="2971800"/>
            <a:ext cx="533400" cy="412750"/>
          </a:xfrm>
          <a:custGeom>
            <a:avLst/>
            <a:gdLst>
              <a:gd name="T0" fmla="*/ 0 w 363"/>
              <a:gd name="T1" fmla="*/ 45 h 235"/>
              <a:gd name="T2" fmla="*/ 136 w 363"/>
              <a:gd name="T3" fmla="*/ 227 h 235"/>
              <a:gd name="T4" fmla="*/ 363 w 363"/>
              <a:gd name="T5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235">
                <a:moveTo>
                  <a:pt x="0" y="45"/>
                </a:moveTo>
                <a:cubicBezTo>
                  <a:pt x="38" y="140"/>
                  <a:pt x="76" y="235"/>
                  <a:pt x="136" y="227"/>
                </a:cubicBezTo>
                <a:cubicBezTo>
                  <a:pt x="196" y="219"/>
                  <a:pt x="279" y="109"/>
                  <a:pt x="363" y="0"/>
                </a:cubicBezTo>
              </a:path>
            </a:pathLst>
          </a:custGeom>
          <a:noFill/>
          <a:ln w="57150">
            <a:solidFill>
              <a:srgbClr val="FF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8" name="Freeform 6"/>
          <p:cNvSpPr>
            <a:spLocks noChangeArrowheads="1"/>
          </p:cNvSpPr>
          <p:nvPr/>
        </p:nvSpPr>
        <p:spPr bwMode="auto">
          <a:xfrm>
            <a:off x="1524000" y="4267200"/>
            <a:ext cx="533400" cy="565150"/>
          </a:xfrm>
          <a:custGeom>
            <a:avLst/>
            <a:gdLst>
              <a:gd name="T0" fmla="*/ 0 w 363"/>
              <a:gd name="T1" fmla="*/ 45 h 235"/>
              <a:gd name="T2" fmla="*/ 136 w 363"/>
              <a:gd name="T3" fmla="*/ 227 h 235"/>
              <a:gd name="T4" fmla="*/ 363 w 363"/>
              <a:gd name="T5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235">
                <a:moveTo>
                  <a:pt x="0" y="45"/>
                </a:moveTo>
                <a:cubicBezTo>
                  <a:pt x="38" y="140"/>
                  <a:pt x="76" y="235"/>
                  <a:pt x="136" y="227"/>
                </a:cubicBezTo>
                <a:cubicBezTo>
                  <a:pt x="196" y="219"/>
                  <a:pt x="279" y="109"/>
                  <a:pt x="363" y="0"/>
                </a:cubicBezTo>
              </a:path>
            </a:pathLst>
          </a:custGeom>
          <a:noFill/>
          <a:ln w="57150">
            <a:solidFill>
              <a:srgbClr val="FF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9" name="Freeform 7"/>
          <p:cNvSpPr>
            <a:spLocks noChangeArrowheads="1"/>
          </p:cNvSpPr>
          <p:nvPr/>
        </p:nvSpPr>
        <p:spPr bwMode="auto">
          <a:xfrm>
            <a:off x="3429000" y="5181600"/>
            <a:ext cx="533400" cy="412750"/>
          </a:xfrm>
          <a:custGeom>
            <a:avLst/>
            <a:gdLst>
              <a:gd name="T0" fmla="*/ 0 w 363"/>
              <a:gd name="T1" fmla="*/ 45 h 235"/>
              <a:gd name="T2" fmla="*/ 136 w 363"/>
              <a:gd name="T3" fmla="*/ 227 h 235"/>
              <a:gd name="T4" fmla="*/ 363 w 363"/>
              <a:gd name="T5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235">
                <a:moveTo>
                  <a:pt x="0" y="45"/>
                </a:moveTo>
                <a:cubicBezTo>
                  <a:pt x="38" y="140"/>
                  <a:pt x="76" y="235"/>
                  <a:pt x="136" y="227"/>
                </a:cubicBezTo>
                <a:cubicBezTo>
                  <a:pt x="196" y="219"/>
                  <a:pt x="279" y="109"/>
                  <a:pt x="363" y="0"/>
                </a:cubicBezTo>
              </a:path>
            </a:pathLst>
          </a:custGeom>
          <a:noFill/>
          <a:ln w="57150">
            <a:solidFill>
              <a:srgbClr val="FF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0" name="Freeform 8"/>
          <p:cNvSpPr>
            <a:spLocks noChangeArrowheads="1"/>
          </p:cNvSpPr>
          <p:nvPr/>
        </p:nvSpPr>
        <p:spPr bwMode="auto">
          <a:xfrm>
            <a:off x="3200400" y="5822950"/>
            <a:ext cx="457200" cy="412750"/>
          </a:xfrm>
          <a:custGeom>
            <a:avLst/>
            <a:gdLst>
              <a:gd name="T0" fmla="*/ 0 w 363"/>
              <a:gd name="T1" fmla="*/ 45 h 235"/>
              <a:gd name="T2" fmla="*/ 136 w 363"/>
              <a:gd name="T3" fmla="*/ 227 h 235"/>
              <a:gd name="T4" fmla="*/ 363 w 363"/>
              <a:gd name="T5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" h="235">
                <a:moveTo>
                  <a:pt x="0" y="45"/>
                </a:moveTo>
                <a:cubicBezTo>
                  <a:pt x="38" y="140"/>
                  <a:pt x="76" y="235"/>
                  <a:pt x="136" y="227"/>
                </a:cubicBezTo>
                <a:cubicBezTo>
                  <a:pt x="196" y="219"/>
                  <a:pt x="279" y="109"/>
                  <a:pt x="363" y="0"/>
                </a:cubicBezTo>
              </a:path>
            </a:pathLst>
          </a:custGeom>
          <a:noFill/>
          <a:ln w="57150">
            <a:solidFill>
              <a:srgbClr val="FF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0728" name="Picture 9" descr="P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191000"/>
            <a:ext cx="2057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609600" y="630308"/>
            <a:ext cx="7924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lnSpc>
                <a:spcPct val="150000"/>
              </a:lnSpc>
              <a:tabLst>
                <a:tab pos="2286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Ⅱ.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根据句意及首字母提示完成单词</a:t>
            </a:r>
          </a:p>
          <a:p>
            <a:pPr marL="342900" indent="-342900">
              <a:lnSpc>
                <a:spcPct val="150000"/>
              </a:lnSpc>
              <a:tabLst>
                <a:tab pos="2286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We don’t need to use s_______ if we send emails on the Internet.</a:t>
            </a:r>
          </a:p>
          <a:p>
            <a:pPr marL="342900" indent="-342900">
              <a:lnSpc>
                <a:spcPct val="150000"/>
              </a:lnSpc>
              <a:tabLst>
                <a:tab pos="2286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Is there a book on the s________. Please pass it to me.</a:t>
            </a:r>
          </a:p>
          <a:p>
            <a:pPr marL="342900" indent="-342900">
              <a:lnSpc>
                <a:spcPct val="150000"/>
              </a:lnSpc>
              <a:tabLst>
                <a:tab pos="2286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His brother likes collecting c_____. He never spends them .</a:t>
            </a:r>
          </a:p>
          <a:p>
            <a:pPr marL="342900" indent="-342900">
              <a:lnSpc>
                <a:spcPct val="150000"/>
              </a:lnSpc>
              <a:tabLst>
                <a:tab pos="2286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—Is this old chair v_______?</a:t>
            </a:r>
          </a:p>
          <a:p>
            <a:pPr marL="342900" indent="-342900">
              <a:lnSpc>
                <a:spcPct val="150000"/>
              </a:lnSpc>
              <a:tabLst>
                <a:tab pos="2286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—Yes, it cost much money.</a:t>
            </a:r>
          </a:p>
          <a:p>
            <a:pPr marL="342900" indent="-342900">
              <a:lnSpc>
                <a:spcPct val="150000"/>
              </a:lnSpc>
              <a:tabLst>
                <a:tab pos="2286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—How much is the book? </a:t>
            </a:r>
          </a:p>
          <a:p>
            <a:pPr marL="342900" indent="-342900">
              <a:lnSpc>
                <a:spcPct val="150000"/>
              </a:lnSpc>
              <a:tabLst>
                <a:tab pos="2286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—It is five d_____ and thirty cents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62400" y="1128713"/>
            <a:ext cx="1147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tamp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157663" y="2293938"/>
            <a:ext cx="898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helf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691063" y="2827338"/>
            <a:ext cx="944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oins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503613" y="3916363"/>
            <a:ext cx="15065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aluable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263775" y="5537200"/>
            <a:ext cx="1212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ollars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  <p:bldP spid="34821" grpId="0"/>
      <p:bldP spid="34822" grpId="0"/>
      <p:bldP spid="348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704" y="512763"/>
            <a:ext cx="7858011" cy="556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Ⅱ.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句型展示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让我看一看。你有这么多的扇子。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 　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You’ve got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_______ _______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fans.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它们一定很有价值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我可以看看吗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 valuable. Can I see them?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我的爱好花费和你的不一样多。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hobby doesn’t cost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yours. 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1. have a look; so many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　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2. must be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3. as much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BS0055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77000" y="838200"/>
            <a:ext cx="21605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ext Box 6"/>
          <p:cNvSpPr txBox="1">
            <a:spLocks noChangeArrowheads="1"/>
          </p:cNvSpPr>
          <p:nvPr/>
        </p:nvSpPr>
        <p:spPr bwMode="auto">
          <a:xfrm>
            <a:off x="914496" y="2209800"/>
            <a:ext cx="716915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44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Write a passage about your hobby.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308" y="1219258"/>
            <a:ext cx="8305582" cy="223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人们也收藏东西仅仅是为了记住他们生活中重要的东西。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also collect things just______ _______ ______ _______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their lives.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答案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 to remember something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8"/>
          <p:cNvSpPr txBox="1">
            <a:spLocks noChangeArrowheads="1"/>
          </p:cNvSpPr>
          <p:nvPr/>
        </p:nvSpPr>
        <p:spPr bwMode="auto">
          <a:xfrm>
            <a:off x="685800" y="838200"/>
            <a:ext cx="77724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Lead in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Talk about hobbies.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What do you like to do in your free time?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Do you like collecting anything, such as stamps, fans or coins?</a:t>
            </a:r>
          </a:p>
        </p:txBody>
      </p:sp>
      <p:pic>
        <p:nvPicPr>
          <p:cNvPr id="7170" name="Picture 3" descr="634b922387a55be9d7cae28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3810000"/>
            <a:ext cx="2133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wd0703160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3810000"/>
            <a:ext cx="21082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495800" y="5334000"/>
            <a:ext cx="304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CC00FF"/>
                </a:solidFill>
                <a:latin typeface="Times New Roman" panose="02020603050405020304" pitchFamily="18" charset="0"/>
              </a:rPr>
              <a:t>a collection of stamps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752600" y="5343525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b="1">
                <a:solidFill>
                  <a:srgbClr val="CC00FF"/>
                </a:solidFill>
                <a:latin typeface="Times New Roman" panose="02020603050405020304" pitchFamily="18" charset="0"/>
              </a:rPr>
              <a:t>play the violin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4876800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邮票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隔板；架子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看；瞧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看一看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硬币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英镑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5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（美国、加拿大、澳大利亚等国的货币单位） 元 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638800" y="1219200"/>
            <a:ext cx="3124200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stamp</a:t>
            </a:r>
          </a:p>
          <a:p>
            <a:pPr>
              <a:lnSpc>
                <a:spcPct val="135000"/>
              </a:lnSpc>
            </a:pPr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shelf</a:t>
            </a:r>
          </a:p>
          <a:p>
            <a:pPr>
              <a:lnSpc>
                <a:spcPct val="135000"/>
              </a:lnSpc>
            </a:pPr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look</a:t>
            </a:r>
          </a:p>
          <a:p>
            <a:pPr>
              <a:lnSpc>
                <a:spcPct val="135000"/>
              </a:lnSpc>
            </a:pPr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have a look</a:t>
            </a:r>
          </a:p>
          <a:p>
            <a:pPr>
              <a:lnSpc>
                <a:spcPct val="135000"/>
              </a:lnSpc>
            </a:pPr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coin</a:t>
            </a:r>
          </a:p>
          <a:p>
            <a:pPr>
              <a:lnSpc>
                <a:spcPct val="135000"/>
              </a:lnSpc>
            </a:pPr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pound</a:t>
            </a:r>
          </a:p>
          <a:p>
            <a:pPr>
              <a:lnSpc>
                <a:spcPct val="135000"/>
              </a:lnSpc>
            </a:pPr>
            <a:endParaRPr lang="en-US" sz="2800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dollar  </a:t>
            </a:r>
          </a:p>
        </p:txBody>
      </p:sp>
      <p:sp>
        <p:nvSpPr>
          <p:cNvPr id="8195" name="Rectangle 33"/>
          <p:cNvSpPr>
            <a:spLocks noChangeArrowheads="1"/>
          </p:cNvSpPr>
          <p:nvPr/>
        </p:nvSpPr>
        <p:spPr bwMode="auto">
          <a:xfrm>
            <a:off x="2971800" y="609600"/>
            <a:ext cx="393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Presentation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533400" y="2057400"/>
            <a:ext cx="43434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（美国、加拿大、澳大利亚等国的辅币单位）分  </a:t>
            </a:r>
            <a:r>
              <a:rPr 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5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值钱的；有价值的  </a:t>
            </a:r>
            <a:r>
              <a:rPr 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endParaRPr 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价值；有用性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05400" y="2590800"/>
            <a:ext cx="31337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cent</a:t>
            </a:r>
          </a:p>
          <a:p>
            <a:pPr>
              <a:lnSpc>
                <a:spcPct val="135000"/>
              </a:lnSpc>
            </a:pP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valuable</a:t>
            </a:r>
          </a:p>
          <a:p>
            <a:pPr>
              <a:lnSpc>
                <a:spcPct val="135000"/>
              </a:lnSpc>
            </a:pPr>
            <a:r>
              <a:rPr lang="en-US" sz="2800" b="1">
                <a:solidFill>
                  <a:srgbClr val="CC00FF"/>
                </a:solidFill>
                <a:latin typeface="Times New Roman" panose="02020603050405020304" pitchFamily="18" charset="0"/>
              </a:rPr>
              <a:t>value</a:t>
            </a:r>
          </a:p>
        </p:txBody>
      </p:sp>
      <p:pic>
        <p:nvPicPr>
          <p:cNvPr id="9219" name="Picture 4" descr="pi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5654675"/>
            <a:ext cx="41608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pig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5963" y="5626100"/>
            <a:ext cx="41608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SO02060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762000"/>
            <a:ext cx="152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SO02060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5200" y="838200"/>
            <a:ext cx="152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/>
          <p:cNvSpPr txBox="1">
            <a:spLocks noChangeArrowheads="1"/>
          </p:cNvSpPr>
          <p:nvPr/>
        </p:nvSpPr>
        <p:spPr bwMode="auto">
          <a:xfrm>
            <a:off x="762000" y="1552575"/>
            <a:ext cx="7848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Now complete the notes.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838200" y="2566988"/>
            <a:ext cx="7239000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Lingling’s hobby:  _____________________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Betty’s hobbies:   ______________________               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Tony’s hobby: ____________________________________________</a:t>
            </a:r>
          </a:p>
        </p:txBody>
      </p:sp>
      <p:pic>
        <p:nvPicPr>
          <p:cNvPr id="10243" name="Picture 55" descr="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867400"/>
            <a:ext cx="782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429000" y="2514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Collecting fans.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200400" y="32004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Collecting coins and notes.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990600" y="4343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Collecting tickets, bus tickets and train tickets.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315913" y="598488"/>
            <a:ext cx="701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Complete the passage with the correct form of the words in the box.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52400" y="2033588"/>
            <a:ext cx="89154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Many people collect things, like postcards and toys. They like to put them (1) __________ special to look at.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Lingling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collects fans and keeps them on a (2) ____ in her bedroom. Betty collects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(3)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and notes, such as British (4)_______ and US (5)_______.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She also collects stamps from all over the world. Tony collects tickets but Betty thinks that they cannot do anything with old tickets.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Lingling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thinks that people enjoy collecting things just to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(6) _________ something important in their lives.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865313" y="2697163"/>
            <a:ext cx="2027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somewhere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04800" y="1589088"/>
            <a:ext cx="6600825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coin  dollar pound  remember   shelf  somewhere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313113" y="3252788"/>
            <a:ext cx="105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shelf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12775" y="3786188"/>
            <a:ext cx="153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coins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227638" y="3752850"/>
            <a:ext cx="1344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pounds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756525" y="3775075"/>
            <a:ext cx="1344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dollars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88963" y="5995988"/>
            <a:ext cx="206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remember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/>
      <p:bldP spid="14343" grpId="0"/>
      <p:bldP spid="14344" grpId="0"/>
      <p:bldP spid="14345" grpId="0"/>
      <p:bldP spid="14346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1236</Words>
  <Application>Microsoft Office PowerPoint</Application>
  <PresentationFormat>全屏显示(4:3)</PresentationFormat>
  <Paragraphs>203</Paragraphs>
  <Slides>30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7" baseType="lpstr">
      <vt:lpstr>楷体_GB2312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2016-08-21T03:27:00Z</dcterms:created>
  <dcterms:modified xsi:type="dcterms:W3CDTF">2023-01-16T23:26:55Z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21BFF40110604F3C8CC0D62B4E9461E2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