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55858-9186-424B-858B-2D40109750B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1AEF7-F310-4EFE-B17E-A258C362D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2F10-1B54-4D1F-8FDE-80CD4BCDD09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7564" y="1365885"/>
            <a:ext cx="2428875" cy="99441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B00F75-F07D-493B-817F-EF23F36D871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321D9A-1FE2-4C5A-8A35-E9BD248401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3568" y="771550"/>
            <a:ext cx="7545579" cy="994410"/>
          </a:xfrm>
        </p:spPr>
        <p:txBody>
          <a:bodyPr/>
          <a:lstStyle/>
          <a:p>
            <a:r>
              <a:rPr lang="en-US" sz="3600" dirty="0" smtClean="0"/>
              <a:t>Unit 5  Shopping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-10849" y="2041009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/>
              <a:t>How much is this </a:t>
            </a:r>
            <a:r>
              <a:rPr lang="en-US" altLang="zh-CN" sz="4400" b="1" dirty="0" smtClean="0"/>
              <a:t>shirt?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3171186" y="408391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6610473_092922549000_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57158" y="2464593"/>
            <a:ext cx="2208742" cy="1607355"/>
          </a:xfr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6875" y="111442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eaLnBrk="1" hangingPunct="1"/>
            <a:r>
              <a:rPr lang="en-US" altLang="zh-CN" sz="4800" b="1" dirty="0">
                <a:latin typeface="+mj-lt"/>
                <a:ea typeface="微软雅黑" panose="020B0503020204020204" pitchFamily="34" charset="-122"/>
              </a:rPr>
              <a:t>---How much are </a:t>
            </a:r>
            <a:r>
              <a:rPr lang="en-US" altLang="zh-CN" sz="4800" b="1" dirty="0" smtClean="0">
                <a:latin typeface="+mj-lt"/>
                <a:ea typeface="微软雅黑" panose="020B0503020204020204" pitchFamily="34" charset="-122"/>
              </a:rPr>
              <a:t>the…?</a:t>
            </a:r>
            <a:r>
              <a:rPr lang="en-US" altLang="zh-CN" sz="4800" b="1" u="sng" dirty="0">
                <a:latin typeface="+mj-lt"/>
                <a:ea typeface="微软雅黑" panose="020B0503020204020204" pitchFamily="34" charset="-122"/>
              </a:rPr>
              <a:t/>
            </a:r>
            <a:br>
              <a:rPr lang="en-US" altLang="zh-CN" sz="4800" b="1" u="sng" dirty="0">
                <a:latin typeface="+mj-lt"/>
                <a:ea typeface="微软雅黑" panose="020B0503020204020204" pitchFamily="34" charset="-122"/>
              </a:rPr>
            </a:br>
            <a:r>
              <a:rPr lang="en-US" altLang="zh-CN" sz="4800" b="1" dirty="0">
                <a:latin typeface="+mj-lt"/>
                <a:ea typeface="微软雅黑" panose="020B0503020204020204" pitchFamily="34" charset="-122"/>
              </a:rPr>
              <a:t>---They </a:t>
            </a:r>
            <a:r>
              <a:rPr lang="en-US" altLang="zh-CN" sz="4800" b="1" dirty="0" smtClean="0">
                <a:latin typeface="+mj-lt"/>
                <a:ea typeface="微软雅黑" panose="020B0503020204020204" pitchFamily="34" charset="-122"/>
              </a:rPr>
              <a:t>are… Yuan</a:t>
            </a:r>
            <a:r>
              <a:rPr lang="en-US" altLang="zh-CN" sz="4800" b="1" dirty="0">
                <a:latin typeface="+mj-lt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5365" name="WordArt 5" descr="weave"/>
          <p:cNvSpPr>
            <a:spLocks noChangeArrowheads="1" noChangeShapeType="1"/>
          </p:cNvSpPr>
          <p:nvPr/>
        </p:nvSpPr>
        <p:spPr bwMode="auto">
          <a:xfrm>
            <a:off x="252413" y="88106"/>
            <a:ext cx="6335712" cy="862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1" dir="r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 eaLnBrk="1" hangingPunct="1">
              <a:defRPr/>
            </a:pPr>
            <a:r>
              <a:rPr lang="en-US" altLang="zh-CN" sz="4000" b="1" i="1" dirty="0" smtClean="0">
                <a:ln w="9525"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  <a:r>
              <a:rPr lang="zh-CN" altLang="en-US" sz="4000" b="1" i="1" dirty="0" smtClean="0">
                <a:ln w="9525"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（同</a:t>
            </a:r>
            <a:r>
              <a:rPr lang="zh-CN" altLang="en-US" sz="4000" b="1" i="1" dirty="0">
                <a:ln w="9525"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桌</a:t>
            </a:r>
            <a:r>
              <a:rPr lang="zh-CN" altLang="en-US" sz="4000" b="1" i="1" dirty="0" smtClean="0">
                <a:ln w="9525"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对话）</a:t>
            </a:r>
            <a:endParaRPr lang="zh-CN" altLang="en-US" sz="4000" b="1" i="1" dirty="0">
              <a:ln w="9525">
                <a:rou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55650" y="3976687"/>
            <a:ext cx="12255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/>
              <a:t>￥8</a:t>
            </a:r>
            <a:r>
              <a:rPr lang="en-US" altLang="zh-CN" sz="3200" b="1"/>
              <a:t>2</a:t>
            </a:r>
          </a:p>
        </p:txBody>
      </p:sp>
      <p:pic>
        <p:nvPicPr>
          <p:cNvPr id="13319" name="Picture 7" descr="0611151324062968"/>
          <p:cNvPicPr>
            <a:picLocks noChangeAspect="1" noChangeArrowheads="1"/>
          </p:cNvPicPr>
          <p:nvPr/>
        </p:nvPicPr>
        <p:blipFill>
          <a:blip r:embed="rId4" cstate="email"/>
          <a:srcRect t="-4000"/>
          <a:stretch>
            <a:fillRect/>
          </a:stretch>
        </p:blipFill>
        <p:spPr bwMode="auto">
          <a:xfrm>
            <a:off x="2786050" y="2411014"/>
            <a:ext cx="2286016" cy="1660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348038" y="4030266"/>
            <a:ext cx="122396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/>
              <a:t>￥</a:t>
            </a:r>
            <a:r>
              <a:rPr lang="en-US" altLang="zh-CN" sz="3200" b="1"/>
              <a:t>21</a:t>
            </a:r>
          </a:p>
        </p:txBody>
      </p:sp>
      <p:pic>
        <p:nvPicPr>
          <p:cNvPr id="13321" name="Picture 9" descr="594859140578621830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29256" y="2518172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715008" y="4018370"/>
            <a:ext cx="122396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￥55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572397" y="4018370"/>
            <a:ext cx="122396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￥9</a:t>
            </a:r>
            <a:r>
              <a:rPr lang="en-US" altLang="zh-CN" sz="3200" b="1" dirty="0"/>
              <a:t>8</a:t>
            </a:r>
            <a:endParaRPr lang="en-US" altLang="zh-CN" dirty="0"/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00958" y="2464593"/>
            <a:ext cx="1357322" cy="153471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65" y="214296"/>
            <a:ext cx="3207331" cy="994410"/>
          </a:xfrm>
        </p:spPr>
        <p:txBody>
          <a:bodyPr/>
          <a:lstStyle/>
          <a:p>
            <a:pPr algn="l" eaLnBrk="1" hangingPunct="1"/>
            <a:r>
              <a:rPr lang="en-US" altLang="zh-CN" sz="4800" b="1" dirty="0" smtClean="0">
                <a:solidFill>
                  <a:srgbClr val="FF0000"/>
                </a:solidFill>
              </a:rPr>
              <a:t>Let’s chant.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483768" y="1059582"/>
            <a:ext cx="5715072" cy="339447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i="1" dirty="0" smtClean="0"/>
              <a:t>How much, how much, </a:t>
            </a:r>
          </a:p>
          <a:p>
            <a:pPr eaLnBrk="1" hangingPunct="1">
              <a:buFontTx/>
              <a:buNone/>
            </a:pPr>
            <a:r>
              <a:rPr lang="en-US" altLang="zh-CN" sz="2800" b="1" i="1" dirty="0" smtClean="0"/>
              <a:t>how much is this shirt?   </a:t>
            </a:r>
          </a:p>
          <a:p>
            <a:pPr eaLnBrk="1" hangingPunct="1">
              <a:buFontTx/>
              <a:buNone/>
            </a:pPr>
            <a:r>
              <a:rPr lang="en-US" altLang="zh-CN" sz="2800" b="1" i="1" dirty="0" smtClean="0"/>
              <a:t>One hundred, one hundred,</a:t>
            </a:r>
          </a:p>
          <a:p>
            <a:pPr eaLnBrk="1" hangingPunct="1">
              <a:buFontTx/>
              <a:buNone/>
            </a:pPr>
            <a:r>
              <a:rPr lang="en-US" altLang="zh-CN" sz="2800" b="1" i="1" dirty="0" smtClean="0"/>
              <a:t>It’s one hundred Yuan. </a:t>
            </a:r>
          </a:p>
          <a:p>
            <a:pPr eaLnBrk="1" hangingPunct="1">
              <a:buFontTx/>
              <a:buNone/>
            </a:pPr>
            <a:r>
              <a:rPr lang="en-US" altLang="zh-CN" sz="2800" b="1" i="1" dirty="0" smtClean="0"/>
              <a:t>How much, how much, </a:t>
            </a:r>
          </a:p>
          <a:p>
            <a:pPr eaLnBrk="1" hangingPunct="1">
              <a:buFontTx/>
              <a:buNone/>
            </a:pPr>
            <a:r>
              <a:rPr lang="en-US" altLang="zh-CN" sz="2800" b="1" i="1" dirty="0" smtClean="0"/>
              <a:t>how much are they?  </a:t>
            </a:r>
          </a:p>
          <a:p>
            <a:pPr eaLnBrk="1" hangingPunct="1">
              <a:buFontTx/>
              <a:buNone/>
            </a:pPr>
            <a:r>
              <a:rPr lang="en-US" altLang="zh-CN" sz="2800" b="1" i="1" dirty="0" smtClean="0"/>
              <a:t>Fifty-eight, fifty-eight, </a:t>
            </a:r>
          </a:p>
          <a:p>
            <a:pPr eaLnBrk="1" hangingPunct="1">
              <a:buFontTx/>
              <a:buNone/>
            </a:pPr>
            <a:r>
              <a:rPr lang="en-US" altLang="zh-CN" sz="2800" b="1" i="1" dirty="0" smtClean="0"/>
              <a:t>They’re fifty-eight Yuan.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0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14" y="1545432"/>
            <a:ext cx="3659187" cy="205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00035" y="3643320"/>
            <a:ext cx="8281987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5400" b="1" i="1" dirty="0">
                <a:latin typeface="+mj-lt"/>
              </a:rPr>
              <a:t>-- How much is the sweater </a:t>
            </a:r>
            <a:r>
              <a:rPr lang="en-US" altLang="zh-CN" sz="5400" b="1" i="1" dirty="0" smtClean="0">
                <a:latin typeface="+mj-lt"/>
              </a:rPr>
              <a:t>?</a:t>
            </a:r>
            <a:endParaRPr lang="zh-CN" altLang="en-US" sz="5400" b="1" i="1" dirty="0">
              <a:latin typeface="+mj-lt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9751" y="4207669"/>
            <a:ext cx="4231415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5400" b="1" i="1" dirty="0" smtClean="0">
                <a:latin typeface="Times New Roman" panose="02020603050405020304" pitchFamily="18" charset="0"/>
              </a:rPr>
              <a:t>-- It’s     Yuan.</a:t>
            </a:r>
            <a:endParaRPr lang="en-US" altLang="zh-CN" sz="5400" b="1" i="1" dirty="0">
              <a:latin typeface="Times New Roman" panose="02020603050405020304" pitchFamily="18" charset="0"/>
            </a:endParaRPr>
          </a:p>
        </p:txBody>
      </p:sp>
      <p:grpSp>
        <p:nvGrpSpPr>
          <p:cNvPr id="18437" name="Group 5"/>
          <p:cNvGrpSpPr/>
          <p:nvPr/>
        </p:nvGrpSpPr>
        <p:grpSpPr bwMode="auto">
          <a:xfrm>
            <a:off x="2914650" y="1006079"/>
            <a:ext cx="5761038" cy="2430065"/>
            <a:chOff x="0" y="0"/>
            <a:chExt cx="3629" cy="2041"/>
          </a:xfrm>
        </p:grpSpPr>
        <p:sp>
          <p:nvSpPr>
            <p:cNvPr id="15372" name="WordArt 6"/>
            <p:cNvSpPr>
              <a:spLocks noChangeArrowheads="1" noChangeShapeType="1"/>
            </p:cNvSpPr>
            <p:nvPr/>
          </p:nvSpPr>
          <p:spPr bwMode="auto">
            <a:xfrm>
              <a:off x="2314" y="0"/>
              <a:ext cx="817" cy="6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noFill/>
                    <a:rou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8998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76</a:t>
              </a:r>
              <a:endParaRPr lang="zh-CN" altLang="en-US" sz="3600" b="1" kern="10">
                <a:ln w="9525">
                  <a:noFill/>
                  <a:rou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8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373" name="WordArt 7"/>
            <p:cNvSpPr>
              <a:spLocks noChangeArrowheads="1" noChangeShapeType="1"/>
            </p:cNvSpPr>
            <p:nvPr/>
          </p:nvSpPr>
          <p:spPr bwMode="auto">
            <a:xfrm>
              <a:off x="635" y="46"/>
              <a:ext cx="771" cy="95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altLang="zh-CN" sz="3600" b="1" kern="10" dirty="0">
                  <a:ln w="9525">
                    <a:solidFill>
                      <a:srgbClr val="CC99FF"/>
                    </a:solidFill>
                    <a:rou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8998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30</a:t>
              </a:r>
              <a:endPara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374" name="WordArt 8"/>
            <p:cNvSpPr>
              <a:spLocks noChangeArrowheads="1" noChangeShapeType="1"/>
            </p:cNvSpPr>
            <p:nvPr/>
          </p:nvSpPr>
          <p:spPr bwMode="auto">
            <a:xfrm>
              <a:off x="1225" y="1180"/>
              <a:ext cx="816" cy="7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noFill/>
                    <a:rou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8998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45</a:t>
              </a:r>
              <a:endParaRPr lang="zh-CN" altLang="en-US" sz="3600" kern="10">
                <a:ln w="9525">
                  <a:noFill/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8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441" name="WordArt 9"/>
            <p:cNvSpPr>
              <a:spLocks noChangeArrowheads="1" noChangeShapeType="1"/>
            </p:cNvSpPr>
            <p:nvPr/>
          </p:nvSpPr>
          <p:spPr bwMode="auto">
            <a:xfrm>
              <a:off x="2813" y="1043"/>
              <a:ext cx="816" cy="99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9" lon="1080000" rev="0"/>
                </a:camera>
                <a:lightRig rig="legacyFlat1" dir="r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 eaLnBrk="1" hangingPunct="1">
                <a:defRPr/>
              </a:pPr>
              <a:r>
                <a:rPr lang="en-US" altLang="zh-CN" sz="3600" b="1">
                  <a:ln w="9525">
                    <a:rou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宋体" panose="02010600030101010101" pitchFamily="2" charset="-122"/>
                </a:rPr>
                <a:t>87</a:t>
              </a:r>
              <a:endParaRPr lang="zh-CN" altLang="en-US" sz="3600" b="1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endParaRPr>
            </a:p>
          </p:txBody>
        </p:sp>
        <p:sp>
          <p:nvSpPr>
            <p:cNvPr id="15376" name="Text Box 10"/>
            <p:cNvSpPr txBox="1">
              <a:spLocks noChangeArrowheads="1"/>
            </p:cNvSpPr>
            <p:nvPr/>
          </p:nvSpPr>
          <p:spPr bwMode="auto">
            <a:xfrm rot="21018776">
              <a:off x="0" y="208"/>
              <a:ext cx="590" cy="85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6000" b="1" dirty="0"/>
                <a:t>￥</a:t>
              </a:r>
            </a:p>
          </p:txBody>
        </p:sp>
        <p:sp>
          <p:nvSpPr>
            <p:cNvPr id="15377" name="Text Box 11"/>
            <p:cNvSpPr txBox="1">
              <a:spLocks noChangeArrowheads="1"/>
            </p:cNvSpPr>
            <p:nvPr/>
          </p:nvSpPr>
          <p:spPr bwMode="auto">
            <a:xfrm rot="21018776">
              <a:off x="2313" y="1070"/>
              <a:ext cx="590" cy="85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6000" b="1" dirty="0"/>
                <a:t>￥</a:t>
              </a:r>
            </a:p>
          </p:txBody>
        </p:sp>
        <p:sp>
          <p:nvSpPr>
            <p:cNvPr id="15378" name="Text Box 12"/>
            <p:cNvSpPr txBox="1">
              <a:spLocks noChangeArrowheads="1"/>
            </p:cNvSpPr>
            <p:nvPr/>
          </p:nvSpPr>
          <p:spPr bwMode="auto">
            <a:xfrm rot="21018776">
              <a:off x="544" y="1070"/>
              <a:ext cx="590" cy="85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6000" b="1" dirty="0"/>
                <a:t>￥</a:t>
              </a:r>
            </a:p>
          </p:txBody>
        </p:sp>
        <p:sp>
          <p:nvSpPr>
            <p:cNvPr id="15379" name="Text Box 13"/>
            <p:cNvSpPr txBox="1">
              <a:spLocks noChangeArrowheads="1"/>
            </p:cNvSpPr>
            <p:nvPr/>
          </p:nvSpPr>
          <p:spPr bwMode="auto">
            <a:xfrm rot="21018776">
              <a:off x="1724" y="26"/>
              <a:ext cx="590" cy="85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6000" b="1" dirty="0"/>
                <a:t>￥</a:t>
              </a:r>
            </a:p>
          </p:txBody>
        </p:sp>
      </p:grp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3428993" y="375032"/>
            <a:ext cx="3529013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6000" b="1" dirty="0">
                <a:solidFill>
                  <a:srgbClr val="FF0000"/>
                </a:solidFill>
                <a:ea typeface="楷体_GB2312" pitchFamily="1" charset="-122"/>
              </a:rPr>
              <a:t>（猜价格）</a:t>
            </a:r>
          </a:p>
        </p:txBody>
      </p:sp>
      <p:sp>
        <p:nvSpPr>
          <p:cNvPr id="15368" name="WordArt 15"/>
          <p:cNvSpPr>
            <a:spLocks noChangeArrowheads="1" noChangeShapeType="1"/>
          </p:cNvSpPr>
          <p:nvPr/>
        </p:nvSpPr>
        <p:spPr bwMode="auto">
          <a:xfrm>
            <a:off x="179388" y="302419"/>
            <a:ext cx="3384550" cy="86558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Guess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143108" y="4179105"/>
            <a:ext cx="877163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5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endParaRPr lang="en-US" altLang="zh-CN" sz="5400" b="1" i="1" dirty="0">
              <a:latin typeface="Times New Roman" panose="02020603050405020304" pitchFamily="18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14546" y="4232684"/>
            <a:ext cx="877163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54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76</a:t>
            </a:r>
            <a:endParaRPr lang="en-US" altLang="zh-CN" sz="54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1" name="WordArt 18"/>
          <p:cNvSpPr>
            <a:spLocks noChangeArrowheads="1" noChangeShapeType="1"/>
          </p:cNvSpPr>
          <p:nvPr/>
        </p:nvSpPr>
        <p:spPr bwMode="auto">
          <a:xfrm>
            <a:off x="165100" y="302419"/>
            <a:ext cx="3384550" cy="86558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Guess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48" grpId="0" autoUpdateAnimBg="0"/>
      <p:bldP spid="18448" grpId="1" autoUpdateAnimBg="0"/>
      <p:bldP spid="184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3" y="1017974"/>
            <a:ext cx="4735513" cy="266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9" y="3668316"/>
            <a:ext cx="8497887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800" b="1" i="1" dirty="0" smtClean="0">
                <a:latin typeface="+mj-lt"/>
              </a:rPr>
              <a:t>--</a:t>
            </a:r>
            <a:r>
              <a:rPr lang="zh-CN" altLang="en-US" sz="4800" b="1" i="1" dirty="0" smtClean="0">
                <a:solidFill>
                  <a:srgbClr val="FF3300"/>
                </a:solidFill>
                <a:latin typeface="+mj-lt"/>
              </a:rPr>
              <a:t>How </a:t>
            </a:r>
            <a:r>
              <a:rPr lang="zh-CN" altLang="en-US" sz="4800" b="1" i="1" dirty="0">
                <a:solidFill>
                  <a:srgbClr val="FF3300"/>
                </a:solidFill>
                <a:latin typeface="+mj-lt"/>
              </a:rPr>
              <a:t>much</a:t>
            </a:r>
            <a:r>
              <a:rPr lang="zh-CN" altLang="en-US" sz="4800" b="1" i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zh-CN" altLang="en-US" sz="4800" b="1" i="1" dirty="0">
                <a:latin typeface="+mj-lt"/>
              </a:rPr>
              <a:t>are the </a:t>
            </a:r>
            <a:r>
              <a:rPr lang="zh-CN" altLang="en-US" sz="4800" b="1" i="1" dirty="0" smtClean="0">
                <a:latin typeface="+mj-lt"/>
              </a:rPr>
              <a:t>pens</a:t>
            </a:r>
            <a:r>
              <a:rPr lang="en-US" altLang="zh-CN" sz="5400" b="1" i="1" dirty="0" smtClean="0">
                <a:latin typeface="+mj-lt"/>
              </a:rPr>
              <a:t>?</a:t>
            </a:r>
            <a:endParaRPr lang="zh-CN" altLang="en-US" sz="5400" b="1" i="1" dirty="0">
              <a:latin typeface="+mj-lt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289" y="4262438"/>
            <a:ext cx="5176417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4800" b="1" i="1" dirty="0" smtClean="0">
                <a:latin typeface="Times New Roman" panose="02020603050405020304" pitchFamily="18" charset="0"/>
              </a:rPr>
              <a:t>--They </a:t>
            </a:r>
            <a:r>
              <a:rPr lang="zh-CN" altLang="en-US" sz="4800" b="1" i="1" dirty="0">
                <a:latin typeface="Times New Roman" panose="02020603050405020304" pitchFamily="18" charset="0"/>
              </a:rPr>
              <a:t>are</a:t>
            </a:r>
            <a:r>
              <a:rPr lang="zh-CN" altLang="en-US" sz="4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4800" b="1" i="1" dirty="0">
                <a:latin typeface="Times New Roman" panose="02020603050405020304" pitchFamily="18" charset="0"/>
              </a:rPr>
              <a:t>yuan.</a:t>
            </a:r>
          </a:p>
        </p:txBody>
      </p:sp>
      <p:grpSp>
        <p:nvGrpSpPr>
          <p:cNvPr id="19461" name="Group 5"/>
          <p:cNvGrpSpPr/>
          <p:nvPr/>
        </p:nvGrpSpPr>
        <p:grpSpPr bwMode="auto">
          <a:xfrm>
            <a:off x="3578388" y="1059656"/>
            <a:ext cx="5171912" cy="2430066"/>
            <a:chOff x="372" y="0"/>
            <a:chExt cx="3257" cy="2041"/>
          </a:xfrm>
        </p:grpSpPr>
        <p:sp>
          <p:nvSpPr>
            <p:cNvPr id="16395" name="WordArt 6"/>
            <p:cNvSpPr>
              <a:spLocks noChangeArrowheads="1" noChangeShapeType="1"/>
            </p:cNvSpPr>
            <p:nvPr/>
          </p:nvSpPr>
          <p:spPr bwMode="auto">
            <a:xfrm>
              <a:off x="908" y="10"/>
              <a:ext cx="771" cy="95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altLang="zh-CN" sz="3600" b="1" kern="10" dirty="0">
                  <a:ln w="9525">
                    <a:solidFill>
                      <a:srgbClr val="CC99FF"/>
                    </a:solidFill>
                    <a:rou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8998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30</a:t>
              </a:r>
              <a:endPara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6396" name="WordArt 7"/>
            <p:cNvSpPr>
              <a:spLocks noChangeArrowheads="1" noChangeShapeType="1"/>
            </p:cNvSpPr>
            <p:nvPr/>
          </p:nvSpPr>
          <p:spPr bwMode="auto">
            <a:xfrm>
              <a:off x="2314" y="0"/>
              <a:ext cx="817" cy="65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noFill/>
                    <a:rou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8998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15</a:t>
              </a:r>
              <a:endParaRPr lang="zh-CN" altLang="en-US" sz="3600" b="1" kern="10">
                <a:ln w="9525">
                  <a:noFill/>
                  <a:rou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8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6397" name="WordArt 8"/>
            <p:cNvSpPr>
              <a:spLocks noChangeArrowheads="1" noChangeShapeType="1"/>
            </p:cNvSpPr>
            <p:nvPr/>
          </p:nvSpPr>
          <p:spPr bwMode="auto">
            <a:xfrm>
              <a:off x="1225" y="1180"/>
              <a:ext cx="816" cy="7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noFill/>
                    <a:rou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8998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45</a:t>
              </a:r>
              <a:endParaRPr lang="zh-CN" altLang="en-US" sz="3600" kern="10">
                <a:ln w="9525">
                  <a:noFill/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8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9465" name="WordArt 9"/>
            <p:cNvSpPr>
              <a:spLocks noChangeArrowheads="1" noChangeShapeType="1"/>
            </p:cNvSpPr>
            <p:nvPr/>
          </p:nvSpPr>
          <p:spPr bwMode="auto">
            <a:xfrm>
              <a:off x="2813" y="1043"/>
              <a:ext cx="816" cy="99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9" lon="1080000" rev="0"/>
                </a:camera>
                <a:lightRig rig="legacyFlat1" dir="r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 eaLnBrk="1" hangingPunct="1">
                <a:defRPr/>
              </a:pPr>
              <a:r>
                <a:rPr lang="en-US" altLang="zh-CN" sz="3600" b="1">
                  <a:ln w="9525">
                    <a:rou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宋体" panose="02010600030101010101" pitchFamily="2" charset="-122"/>
                </a:rPr>
                <a:t>60</a:t>
              </a:r>
              <a:endParaRPr lang="zh-CN" altLang="en-US" sz="3600" b="1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endParaRPr>
            </a:p>
          </p:txBody>
        </p:sp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 rot="21018776">
              <a:off x="372" y="260"/>
              <a:ext cx="590" cy="85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6000" b="1" dirty="0"/>
                <a:t>￥</a:t>
              </a:r>
            </a:p>
          </p:txBody>
        </p:sp>
        <p:sp>
          <p:nvSpPr>
            <p:cNvPr id="16400" name="Text Box 11"/>
            <p:cNvSpPr txBox="1">
              <a:spLocks noChangeArrowheads="1"/>
            </p:cNvSpPr>
            <p:nvPr/>
          </p:nvSpPr>
          <p:spPr bwMode="auto">
            <a:xfrm rot="21018776">
              <a:off x="2313" y="1070"/>
              <a:ext cx="590" cy="85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6000" b="1">
                  <a:solidFill>
                    <a:srgbClr val="FF9933"/>
                  </a:solidFill>
                </a:rPr>
                <a:t>￥</a:t>
              </a:r>
            </a:p>
          </p:txBody>
        </p:sp>
        <p:sp>
          <p:nvSpPr>
            <p:cNvPr id="16401" name="Text Box 12"/>
            <p:cNvSpPr txBox="1">
              <a:spLocks noChangeArrowheads="1"/>
            </p:cNvSpPr>
            <p:nvPr/>
          </p:nvSpPr>
          <p:spPr bwMode="auto">
            <a:xfrm rot="21018776">
              <a:off x="544" y="1070"/>
              <a:ext cx="590" cy="85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6000" b="1">
                  <a:solidFill>
                    <a:srgbClr val="FF9933"/>
                  </a:solidFill>
                </a:rPr>
                <a:t>￥</a:t>
              </a:r>
            </a:p>
          </p:txBody>
        </p:sp>
        <p:sp>
          <p:nvSpPr>
            <p:cNvPr id="16402" name="Text Box 13"/>
            <p:cNvSpPr txBox="1">
              <a:spLocks noChangeArrowheads="1"/>
            </p:cNvSpPr>
            <p:nvPr/>
          </p:nvSpPr>
          <p:spPr bwMode="auto">
            <a:xfrm rot="21018776">
              <a:off x="1724" y="26"/>
              <a:ext cx="590" cy="85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6000" b="1" dirty="0"/>
                <a:t>￥</a:t>
              </a:r>
            </a:p>
          </p:txBody>
        </p:sp>
      </p:grpSp>
      <p:sp>
        <p:nvSpPr>
          <p:cNvPr id="16391" name="Text Box 14"/>
          <p:cNvSpPr txBox="1">
            <a:spLocks noChangeArrowheads="1"/>
          </p:cNvSpPr>
          <p:nvPr/>
        </p:nvSpPr>
        <p:spPr bwMode="auto">
          <a:xfrm>
            <a:off x="3276601" y="250032"/>
            <a:ext cx="3529013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6000" b="1" dirty="0">
                <a:solidFill>
                  <a:srgbClr val="FF0000"/>
                </a:solidFill>
                <a:ea typeface="楷体_GB2312" pitchFamily="1" charset="-122"/>
              </a:rPr>
              <a:t>（猜价格）</a:t>
            </a:r>
          </a:p>
        </p:txBody>
      </p:sp>
      <p:sp>
        <p:nvSpPr>
          <p:cNvPr id="16392" name="WordArt 15"/>
          <p:cNvSpPr>
            <a:spLocks noChangeArrowheads="1" noChangeShapeType="1"/>
          </p:cNvSpPr>
          <p:nvPr/>
        </p:nvSpPr>
        <p:spPr bwMode="auto">
          <a:xfrm>
            <a:off x="179388" y="302419"/>
            <a:ext cx="3384550" cy="86558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Guess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348038" y="4138613"/>
            <a:ext cx="877163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endParaRPr lang="en-US" altLang="zh-CN" sz="5400" b="1" i="1">
              <a:latin typeface="Times New Roman" panose="02020603050405020304" pitchFamily="18" charset="0"/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276601" y="4245769"/>
            <a:ext cx="80021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4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30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72" grpId="0" autoUpdateAnimBg="0"/>
      <p:bldP spid="19472" grpId="1" autoUpdateAnimBg="0"/>
      <p:bldP spid="1947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321453"/>
            <a:ext cx="7358114" cy="994410"/>
          </a:xfrm>
        </p:spPr>
        <p:txBody>
          <a:bodyPr/>
          <a:lstStyle/>
          <a:p>
            <a:pPr algn="l" eaLnBrk="1" hangingPunct="1"/>
            <a:r>
              <a:rPr lang="en-US" altLang="zh-CN" sz="4800" b="1" dirty="0" smtClean="0">
                <a:solidFill>
                  <a:srgbClr val="FF0000"/>
                </a:solidFill>
              </a:rPr>
              <a:t>            Group work.</a:t>
            </a:r>
            <a:r>
              <a:rPr lang="en-US" altLang="zh-CN" sz="4800" b="1" dirty="0" smtClean="0">
                <a:solidFill>
                  <a:schemeClr val="accent2"/>
                </a:solidFill>
              </a:rPr>
              <a:t/>
            </a:r>
            <a:br>
              <a:rPr lang="en-US" altLang="zh-CN" sz="4800" b="1" dirty="0" smtClean="0">
                <a:solidFill>
                  <a:schemeClr val="accent2"/>
                </a:solidFill>
              </a:rPr>
            </a:br>
            <a:r>
              <a:rPr lang="zh-CN" altLang="en-US" sz="4800" b="1" dirty="0" smtClean="0">
                <a:latin typeface="Comic Sans MS" panose="030F0702030302020204" pitchFamily="66" charset="0"/>
              </a:rPr>
              <a:t>（四人一组，模拟购物）</a:t>
            </a:r>
            <a:endParaRPr lang="zh-CN" altLang="en-US" b="1" dirty="0" smtClean="0">
              <a:latin typeface="Comic Sans MS" panose="030F0702030302020204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38275"/>
            <a:ext cx="8229600" cy="191214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200" b="1" dirty="0" smtClean="0"/>
              <a:t>---Do you have…?</a:t>
            </a:r>
          </a:p>
          <a:p>
            <a:pPr eaLnBrk="1" hangingPunct="1">
              <a:buFontTx/>
              <a:buNone/>
            </a:pPr>
            <a:r>
              <a:rPr lang="en-US" altLang="zh-CN" sz="3200" b="1" dirty="0" smtClean="0"/>
              <a:t>---Yes, we do.</a:t>
            </a:r>
          </a:p>
          <a:p>
            <a:pPr eaLnBrk="1" hangingPunct="1">
              <a:buFontTx/>
              <a:buNone/>
            </a:pPr>
            <a:r>
              <a:rPr lang="en-US" altLang="zh-CN" sz="3200" b="1" dirty="0" smtClean="0"/>
              <a:t>---How much is…? / How much are…? </a:t>
            </a:r>
          </a:p>
          <a:p>
            <a:pPr eaLnBrk="1" hangingPunct="1">
              <a:buFontTx/>
              <a:buNone/>
            </a:pPr>
            <a:r>
              <a:rPr lang="en-US" altLang="zh-CN" sz="3200" b="1" dirty="0" smtClean="0"/>
              <a:t>---It’s… Yuan. / They’re  …Yuan.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/>
          </p:cNvSpPr>
          <p:nvPr/>
        </p:nvSpPr>
        <p:spPr bwMode="auto">
          <a:xfrm>
            <a:off x="900113" y="1383507"/>
            <a:ext cx="7918450" cy="3674269"/>
          </a:xfrm>
          <a:prstGeom prst="rect">
            <a:avLst/>
          </a:prstGeom>
        </p:spPr>
        <p:txBody>
          <a:bodyPr wrap="none" fromWordArt="1">
            <a:prstTxWarp prst="textDeflateInflate">
              <a:avLst>
                <a:gd name="adj" fmla="val 28028"/>
              </a:avLst>
            </a:prstTxWarp>
          </a:bodyPr>
          <a:lstStyle/>
          <a:p>
            <a:pPr algn="ctr"/>
            <a:r>
              <a:rPr lang="en-US" altLang="zh-CN" sz="6000" b="1" kern="10" dirty="0">
                <a:ln w="19050">
                  <a:solidFill>
                    <a:srgbClr val="006600"/>
                  </a:solidFill>
                  <a:round/>
                </a:ln>
                <a:solidFill>
                  <a:srgbClr val="FF0000"/>
                </a:solidFill>
                <a:latin typeface="+mj-lt"/>
                <a:cs typeface="Arial" panose="020B0604020202020204"/>
              </a:rPr>
              <a:t>Saving money is a good quality.</a:t>
            </a:r>
            <a:endParaRPr lang="zh-CN" altLang="en-US" sz="6000" b="1" kern="10" dirty="0">
              <a:ln w="19050">
                <a:solidFill>
                  <a:srgbClr val="006600"/>
                </a:solidFill>
                <a:round/>
              </a:ln>
              <a:solidFill>
                <a:srgbClr val="FF0000"/>
              </a:solidFill>
              <a:latin typeface="+mj-lt"/>
              <a:cs typeface="Arial" panose="020B0604020202020204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124076" y="2681288"/>
            <a:ext cx="5277407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节约是一种好</a:t>
            </a:r>
            <a:r>
              <a:rPr lang="zh-CN" altLang="en-US" sz="4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品质！</a:t>
            </a:r>
            <a:endParaRPr lang="en-US" altLang="zh-CN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b="1" dirty="0" smtClean="0"/>
              <a:t>Summary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71539" y="1714494"/>
            <a:ext cx="7786742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3600" b="1" i="1" dirty="0">
                <a:latin typeface="+mj-lt"/>
              </a:rPr>
              <a:t>---</a:t>
            </a:r>
            <a:r>
              <a:rPr lang="zh-CN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</a:t>
            </a:r>
            <a:r>
              <a:rPr lang="zh-CN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is…</a:t>
            </a:r>
            <a:r>
              <a:rPr lang="en-US" altLang="zh-CN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zh-CN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are</a:t>
            </a:r>
            <a:r>
              <a:rPr lang="zh-CN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zh-CN" altLang="en-US" sz="3600" b="1" i="1" dirty="0">
              <a:latin typeface="+mj-lt"/>
            </a:endParaRPr>
          </a:p>
          <a:p>
            <a:pPr eaLnBrk="1" hangingPunct="1"/>
            <a:r>
              <a:rPr lang="zh-CN" altLang="en-US" sz="3600" b="1" i="1" dirty="0">
                <a:latin typeface="+mj-lt"/>
              </a:rPr>
              <a:t>---</a:t>
            </a:r>
            <a:r>
              <a:rPr lang="zh-CN" altLang="en-US" sz="3600" b="1" i="1" dirty="0" smtClean="0">
                <a:latin typeface="+mj-lt"/>
              </a:rPr>
              <a:t>It</a:t>
            </a:r>
            <a:r>
              <a:rPr lang="en-US" altLang="zh-CN" sz="3600" b="1" dirty="0" smtClean="0">
                <a:latin typeface="+mj-lt"/>
              </a:rPr>
              <a:t>’</a:t>
            </a:r>
            <a:r>
              <a:rPr lang="zh-CN" altLang="en-US" sz="3600" b="1" i="1" dirty="0" smtClean="0">
                <a:latin typeface="+mj-lt"/>
              </a:rPr>
              <a:t>s… </a:t>
            </a:r>
            <a:r>
              <a:rPr lang="zh-CN" altLang="en-US" sz="3600" b="1" i="1" dirty="0">
                <a:latin typeface="+mj-lt"/>
              </a:rPr>
              <a:t>yuan</a:t>
            </a:r>
            <a:r>
              <a:rPr lang="zh-CN" altLang="en-US" sz="3600" b="1" i="1" dirty="0" smtClean="0">
                <a:latin typeface="+mj-lt"/>
              </a:rPr>
              <a:t>. / They</a:t>
            </a:r>
            <a:r>
              <a:rPr lang="en-US" altLang="zh-CN" sz="3600" b="1" dirty="0" smtClean="0">
                <a:latin typeface="+mj-lt"/>
              </a:rPr>
              <a:t>’</a:t>
            </a:r>
            <a:r>
              <a:rPr lang="zh-CN" altLang="en-US" sz="3600" b="1" i="1" dirty="0" smtClean="0">
                <a:latin typeface="+mj-lt"/>
              </a:rPr>
              <a:t>re… yuan</a:t>
            </a:r>
            <a:r>
              <a:rPr lang="zh-CN" altLang="en-US" sz="3600" b="1" i="1" dirty="0">
                <a:latin typeface="+mj-lt"/>
              </a:rPr>
              <a:t>.</a:t>
            </a: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3" descr="紫色网格"/>
          <p:cNvSpPr>
            <a:spLocks noChangeArrowheads="1" noChangeShapeType="1"/>
          </p:cNvSpPr>
          <p:nvPr/>
        </p:nvSpPr>
        <p:spPr bwMode="auto">
          <a:xfrm>
            <a:off x="2266951" y="789385"/>
            <a:ext cx="4392613" cy="6477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6000" b="1" kern="10" dirty="0">
                <a:ln w="19050">
                  <a:solidFill>
                    <a:srgbClr val="006600"/>
                  </a:solidFill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+mj-lt"/>
                <a:cs typeface="Arial" panose="020B0604020202020204"/>
              </a:rPr>
              <a:t>Homework</a:t>
            </a:r>
            <a:endParaRPr lang="zh-CN" altLang="en-US" sz="6000" b="1" kern="10" dirty="0">
              <a:ln w="19050">
                <a:solidFill>
                  <a:srgbClr val="006600"/>
                </a:solidFill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+mj-lt"/>
              <a:cs typeface="Arial" panose="020B0604020202020204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331914" y="2109386"/>
            <a:ext cx="6624637" cy="1708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342900" indent="-342900" eaLnBrk="1" hangingPunct="1"/>
            <a:r>
              <a:rPr lang="zh-CN" altLang="en-US" sz="3500" b="1" dirty="0">
                <a:latin typeface="+mj-lt"/>
              </a:rPr>
              <a:t>A</a:t>
            </a:r>
            <a:r>
              <a:rPr lang="zh-CN" altLang="en-US" sz="3500" b="1" dirty="0" smtClean="0">
                <a:latin typeface="+mj-lt"/>
              </a:rPr>
              <a:t>. </a:t>
            </a:r>
            <a:r>
              <a:rPr lang="zh-CN" altLang="en-US" sz="3500" b="1" dirty="0" smtClean="0"/>
              <a:t>听</a:t>
            </a:r>
            <a:r>
              <a:rPr lang="zh-CN" altLang="en-US" sz="3500" b="1" dirty="0"/>
              <a:t>读对话3遍。</a:t>
            </a:r>
          </a:p>
          <a:p>
            <a:pPr marL="342900" indent="-342900" eaLnBrk="1" hangingPunct="1"/>
            <a:endParaRPr lang="zh-CN" altLang="en-US" sz="3500" b="1" dirty="0"/>
          </a:p>
          <a:p>
            <a:pPr marL="342900" indent="-342900" eaLnBrk="1" hangingPunct="1"/>
            <a:r>
              <a:rPr lang="zh-CN" altLang="en-US" sz="3500" b="1" dirty="0" smtClean="0">
                <a:latin typeface="+mj-lt"/>
              </a:rPr>
              <a:t>B. </a:t>
            </a:r>
            <a:r>
              <a:rPr lang="zh-CN" altLang="en-US" sz="3500" b="1" dirty="0" smtClean="0"/>
              <a:t>调查</a:t>
            </a:r>
            <a:r>
              <a:rPr lang="zh-CN" altLang="en-US" sz="3500" b="1" dirty="0"/>
              <a:t>商品价格并与朋友谈论。</a:t>
            </a:r>
          </a:p>
        </p:txBody>
      </p:sp>
      <p:pic>
        <p:nvPicPr>
          <p:cNvPr id="20486" name="Picture 5" descr="71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1" y="573882"/>
            <a:ext cx="1584325" cy="105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1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107139"/>
            <a:ext cx="243641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 descr="1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28" y="3000378"/>
            <a:ext cx="2446338" cy="176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2" name="Picture 12" descr="https://timgsa.baidu.com/timg?image&amp;quality=80&amp;size=b9999_10000&amp;sec=1505385335311&amp;di=c121b64aa913bebb96727b839e6e2cbc&amp;imgtype=0&amp;src=http%3A%2F%2Fimg.zcool.cn%2Fcommunity%2F0120b855a7590e32f875495e1d9e69.png%40900w_1l_2o_100sh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107139"/>
            <a:ext cx="1928826" cy="2634850"/>
          </a:xfrm>
          <a:prstGeom prst="rect">
            <a:avLst/>
          </a:prstGeom>
          <a:noFill/>
        </p:spPr>
      </p:pic>
      <p:pic>
        <p:nvPicPr>
          <p:cNvPr id="5134" name="Picture 14" descr="https://timgsa.baidu.com/timg?image&amp;quality=80&amp;size=b9999_10000&amp;sec=1505385469290&amp;di=cbf2c6786f857be2e417f96be2f673af&amp;imgtype=0&amp;src=http%3A%2F%2Fwww.51wendang.com%2Fpic%2F9994132e26a37161dc76a3dd%2F6-810-jpg_6-1080-0-0-108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72264" y="107139"/>
            <a:ext cx="2071702" cy="2518190"/>
          </a:xfrm>
          <a:prstGeom prst="rect">
            <a:avLst/>
          </a:prstGeom>
          <a:noFill/>
        </p:spPr>
      </p:pic>
      <p:pic>
        <p:nvPicPr>
          <p:cNvPr id="5140" name="Picture 20" descr="https://timgsa.baidu.com/timg?image&amp;quality=80&amp;size=b9999_10000&amp;sec=1505385598545&amp;di=34595371076f593a17d926017d6281d2&amp;imgtype=0&amp;src=http%3A%2F%2Fwww.buluanmai.com%2Fpic%2Fm%2F14%2F137431_1_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857753" y="3000378"/>
            <a:ext cx="2743197" cy="180378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000100" y="273248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T-shirt</a:t>
            </a:r>
            <a:endParaRPr lang="zh-CN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27324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Shirt</a:t>
            </a:r>
            <a:endParaRPr lang="zh-CN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768" y="273248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Jacket</a:t>
            </a:r>
            <a:endParaRPr lang="zh-CN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720" y="34825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Sweater</a:t>
            </a:r>
            <a:endParaRPr lang="zh-CN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86710" y="3750477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Coat</a:t>
            </a:r>
            <a:endParaRPr lang="zh-CN" altLang="en-US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https://timgsa.baidu.com/timg?image&amp;quality=80&amp;size=b9999_10000&amp;sec=1505385335311&amp;di=c121b64aa913bebb96727b839e6e2cbc&amp;imgtype=0&amp;src=http%3A%2F%2Fimg.zcool.cn%2Fcommunity%2F0120b855a7590e32f875495e1d9e69.png%40900w_1l_2o_100sh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214296"/>
            <a:ext cx="1928826" cy="2634850"/>
          </a:xfrm>
          <a:prstGeom prst="rect">
            <a:avLst/>
          </a:prstGeom>
          <a:noFill/>
        </p:spPr>
      </p:pic>
      <p:pic>
        <p:nvPicPr>
          <p:cNvPr id="15" name="Picture 4" descr="1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214296"/>
            <a:ext cx="243641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357554" y="214296"/>
            <a:ext cx="2428892" cy="26253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anchor="ctr"/>
          <a:lstStyle/>
          <a:p>
            <a:pPr eaLnBrk="1" hangingPunct="1"/>
            <a:endParaRPr lang="zh-CN" altLang="en-US"/>
          </a:p>
        </p:txBody>
      </p:sp>
      <p:pic>
        <p:nvPicPr>
          <p:cNvPr id="16" name="Picture 14" descr="https://timgsa.baidu.com/timg?image&amp;quality=80&amp;size=b9999_10000&amp;sec=1505385469290&amp;di=cbf2c6786f857be2e417f96be2f673af&amp;imgtype=0&amp;src=http%3A%2F%2Fwww.51wendang.com%2Fpic%2F9994132e26a37161dc76a3dd%2F6-810-jpg_6-1080-0-0-108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15140" y="267874"/>
            <a:ext cx="2071702" cy="2518190"/>
          </a:xfrm>
          <a:prstGeom prst="rect">
            <a:avLst/>
          </a:prstGeom>
          <a:noFill/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643702" y="267875"/>
            <a:ext cx="2214578" cy="25717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anchor="ctr"/>
          <a:lstStyle/>
          <a:p>
            <a:pPr eaLnBrk="1" hangingPunct="1"/>
            <a:endParaRPr lang="zh-CN" altLang="en-US"/>
          </a:p>
        </p:txBody>
      </p:sp>
      <p:pic>
        <p:nvPicPr>
          <p:cNvPr id="17" name="Picture 6" descr="1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728" y="3000378"/>
            <a:ext cx="2446338" cy="176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428728" y="2946799"/>
            <a:ext cx="2500330" cy="19442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anchor="ctr"/>
          <a:lstStyle/>
          <a:p>
            <a:pPr eaLnBrk="1" hangingPunct="1"/>
            <a:endParaRPr lang="zh-CN" altLang="en-US"/>
          </a:p>
        </p:txBody>
      </p:sp>
      <p:pic>
        <p:nvPicPr>
          <p:cNvPr id="18" name="Picture 20" descr="https://timgsa.baidu.com/timg?image&amp;quality=80&amp;size=b9999_10000&amp;sec=1505385598545&amp;di=34595371076f593a17d926017d6281d2&amp;imgtype=0&amp;src=http%3A%2F%2Fwww.buluanmai.com%2Fpic%2Fm%2F14%2F137431_1_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43505" y="3000378"/>
            <a:ext cx="2743197" cy="1803785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14348" y="214296"/>
            <a:ext cx="1928827" cy="26253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anchor="ctr"/>
          <a:lstStyle/>
          <a:p>
            <a:pPr eaLnBrk="1" hangingPunct="1"/>
            <a:endParaRPr lang="zh-CN" altLang="en-US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5143504" y="2893221"/>
            <a:ext cx="2714644" cy="19978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nimBg="1"/>
      <p:bldP spid="8204" grpId="0" animBg="1"/>
      <p:bldP spid="8201" grpId="0" animBg="1"/>
      <p:bldP spid="82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12" y="107139"/>
            <a:ext cx="4605340" cy="857250"/>
          </a:xfrm>
        </p:spPr>
        <p:txBody>
          <a:bodyPr/>
          <a:lstStyle/>
          <a:p>
            <a:pPr algn="l" eaLnBrk="1" hangingPunct="1"/>
            <a:r>
              <a:rPr lang="en-US" altLang="zh-CN" sz="4800" b="1" dirty="0" smtClean="0">
                <a:solidFill>
                  <a:srgbClr val="FF0000"/>
                </a:solidFill>
              </a:rPr>
              <a:t>Guessing game.</a:t>
            </a:r>
          </a:p>
        </p:txBody>
      </p:sp>
      <p:pic>
        <p:nvPicPr>
          <p:cNvPr id="7171" name="Picture 3" descr="01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266951" y="951310"/>
            <a:ext cx="4702175" cy="2646759"/>
          </a:xfrm>
          <a:noFill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4" y="3709987"/>
            <a:ext cx="8497887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4800" b="1" i="1" dirty="0" smtClean="0">
                <a:latin typeface="+mj-lt"/>
              </a:rPr>
              <a:t>---How much is this shirt</a:t>
            </a:r>
            <a:r>
              <a:rPr lang="en-US" altLang="zh-CN" sz="4800" b="1" i="1" dirty="0" smtClean="0">
                <a:latin typeface="+mj-lt"/>
              </a:rPr>
              <a:t>?</a:t>
            </a:r>
            <a:endParaRPr lang="zh-CN" altLang="en-US" sz="4800" b="1" i="1" dirty="0" smtClean="0">
              <a:latin typeface="+mj-lt"/>
            </a:endParaRPr>
          </a:p>
          <a:p>
            <a:pPr eaLnBrk="1" hangingPunct="1"/>
            <a:r>
              <a:rPr lang="zh-CN" altLang="en-US" sz="4800" b="1" i="1" dirty="0" smtClean="0">
                <a:latin typeface="+mj-lt"/>
              </a:rPr>
              <a:t>---It</a:t>
            </a:r>
            <a:r>
              <a:rPr lang="en-US" altLang="zh-CN" sz="4800" b="1" i="1" dirty="0" smtClean="0">
                <a:latin typeface="+mj-lt"/>
              </a:rPr>
              <a:t>’</a:t>
            </a:r>
            <a:r>
              <a:rPr lang="zh-CN" altLang="en-US" sz="4800" b="1" i="1" dirty="0" smtClean="0">
                <a:latin typeface="+mj-lt"/>
              </a:rPr>
              <a:t>s... yuan.</a:t>
            </a:r>
            <a:endParaRPr lang="zh-CN" altLang="en-US" sz="4800" b="1" i="1" dirty="0">
              <a:latin typeface="+mj-lt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857885" y="3214692"/>
            <a:ext cx="1152525" cy="37861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/>
              <a:t>50元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7158" y="1553759"/>
            <a:ext cx="1928826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6000" b="1" i="1" dirty="0" smtClean="0">
                <a:solidFill>
                  <a:srgbClr val="FF3300"/>
                </a:solidFill>
                <a:latin typeface="+mj-lt"/>
              </a:rPr>
              <a:t>fif</a:t>
            </a:r>
            <a:r>
              <a:rPr lang="zh-CN" altLang="en-US" sz="6000" b="1" i="1" dirty="0" smtClean="0">
                <a:latin typeface="+mj-lt"/>
              </a:rPr>
              <a:t>ty</a:t>
            </a:r>
            <a:endParaRPr lang="zh-CN" altLang="en-US" sz="6000" b="1" i="1" dirty="0"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utoUpdateAnimBg="0"/>
      <p:bldP spid="9220" grpId="0" bldLvl="0" autoUpdateAnimBg="0"/>
      <p:bldP spid="9222" grpId="0" bldLvl="0" animBg="1" autoUpdateAnimBg="0"/>
      <p:bldP spid="9223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175" y="267874"/>
            <a:ext cx="3421645" cy="994410"/>
          </a:xfrm>
        </p:spPr>
        <p:txBody>
          <a:bodyPr/>
          <a:lstStyle/>
          <a:p>
            <a:pPr algn="l" eaLnBrk="1" hangingPunct="1"/>
            <a:r>
              <a:rPr lang="en-US" altLang="zh-CN" sz="4800" b="1" dirty="0" smtClean="0">
                <a:solidFill>
                  <a:srgbClr val="FF0000"/>
                </a:solidFill>
              </a:rPr>
              <a:t>Let’s chant.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57291" y="1232287"/>
            <a:ext cx="7034231" cy="2068121"/>
          </a:xfrm>
        </p:spPr>
        <p:txBody>
          <a:bodyPr/>
          <a:lstStyle/>
          <a:p>
            <a:pPr eaLnBrk="1" hangingPunct="1"/>
            <a:r>
              <a:rPr lang="en-US" altLang="zh-CN" sz="4800" b="1" i="1" dirty="0" smtClean="0"/>
              <a:t>How much</a:t>
            </a:r>
            <a:r>
              <a:rPr lang="en-US" altLang="zh-CN" sz="4800" b="1" i="1" dirty="0" smtClean="0">
                <a:ea typeface="宋体" panose="02010600030101010101" pitchFamily="2" charset="-122"/>
              </a:rPr>
              <a:t>, </a:t>
            </a:r>
            <a:r>
              <a:rPr lang="en-US" altLang="zh-CN" sz="4800" b="1" i="1" dirty="0" smtClean="0"/>
              <a:t>how much, </a:t>
            </a:r>
          </a:p>
          <a:p>
            <a:pPr eaLnBrk="1" hangingPunct="1">
              <a:buFontTx/>
              <a:buNone/>
            </a:pPr>
            <a:r>
              <a:rPr lang="en-US" altLang="zh-CN" sz="4800" b="1" i="1" dirty="0" smtClean="0"/>
              <a:t>how much is this shirt?   </a:t>
            </a:r>
          </a:p>
          <a:p>
            <a:pPr eaLnBrk="1" hangingPunct="1"/>
            <a:r>
              <a:rPr lang="en-US" altLang="zh-CN" sz="4800" b="1" i="1" dirty="0" smtClean="0"/>
              <a:t>F</a:t>
            </a:r>
            <a:r>
              <a:rPr lang="en-US" altLang="zh-CN" sz="4800" b="1" i="1" dirty="0" smtClean="0">
                <a:ea typeface="宋体" panose="02010600030101010101" pitchFamily="2" charset="-122"/>
              </a:rPr>
              <a:t>if</a:t>
            </a:r>
            <a:r>
              <a:rPr lang="en-US" altLang="zh-CN" sz="4800" b="1" i="1" dirty="0" smtClean="0"/>
              <a:t>ty, f</a:t>
            </a:r>
            <a:r>
              <a:rPr lang="en-US" altLang="zh-CN" sz="4800" b="1" i="1" dirty="0" smtClean="0">
                <a:ea typeface="宋体" panose="02010600030101010101" pitchFamily="2" charset="-122"/>
              </a:rPr>
              <a:t>if</a:t>
            </a:r>
            <a:r>
              <a:rPr lang="en-US" altLang="zh-CN" sz="4800" b="1" i="1" dirty="0" smtClean="0"/>
              <a:t>ty, It’s f</a:t>
            </a:r>
            <a:r>
              <a:rPr lang="en-US" altLang="zh-CN" sz="4800" b="1" i="1" dirty="0" smtClean="0">
                <a:ea typeface="宋体" panose="02010600030101010101" pitchFamily="2" charset="-122"/>
              </a:rPr>
              <a:t>if</a:t>
            </a:r>
            <a:r>
              <a:rPr lang="en-US" altLang="zh-CN" sz="4800" b="1" i="1" dirty="0" smtClean="0"/>
              <a:t>ty Yuan.</a:t>
            </a:r>
            <a:r>
              <a:rPr lang="en-US" altLang="zh-CN" sz="4800" b="1" dirty="0" smtClean="0"/>
              <a:t>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71" y="1714494"/>
            <a:ext cx="5429288" cy="1178727"/>
          </a:xfrm>
        </p:spPr>
        <p:txBody>
          <a:bodyPr/>
          <a:lstStyle/>
          <a:p>
            <a:pPr algn="l" eaLnBrk="1" hangingPunct="1"/>
            <a:r>
              <a:rPr lang="en-US" altLang="zh-CN" sz="3200" b="1" i="1" dirty="0" smtClean="0"/>
              <a:t>---How much is this shirt?</a:t>
            </a:r>
            <a:br>
              <a:rPr lang="en-US" altLang="zh-CN" sz="3200" b="1" i="1" dirty="0" smtClean="0"/>
            </a:br>
            <a:r>
              <a:rPr lang="en-US" altLang="zh-CN" sz="3200" b="1" i="1" dirty="0" smtClean="0">
                <a:solidFill>
                  <a:srgbClr val="FF3300"/>
                </a:solidFill>
              </a:rPr>
              <a:t>---A. It’s one hundred Yuan.</a:t>
            </a:r>
            <a:br>
              <a:rPr lang="en-US" altLang="zh-CN" sz="3200" b="1" i="1" dirty="0" smtClean="0">
                <a:solidFill>
                  <a:srgbClr val="FF3300"/>
                </a:solidFill>
              </a:rPr>
            </a:br>
            <a:r>
              <a:rPr lang="en-US" altLang="zh-CN" sz="3200" b="1" i="1" dirty="0" smtClean="0">
                <a:solidFill>
                  <a:srgbClr val="FF3300"/>
                </a:solidFill>
              </a:rPr>
              <a:t>    B. It’s eighty Yuan.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643043" y="2089544"/>
            <a:ext cx="5616575" cy="4857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</a:ln>
          <a:effectLst/>
        </p:spPr>
        <p:txBody>
          <a:bodyPr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7951" y="141685"/>
            <a:ext cx="8856663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4000" dirty="0"/>
              <a:t>10   20  30  40  50  60  70  80  90  100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795964" y="752476"/>
            <a:ext cx="34575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i="1" dirty="0">
                <a:solidFill>
                  <a:srgbClr val="FF3300"/>
                </a:solidFill>
                <a:latin typeface="Bookman Old Style" panose="02050604050505020204" pitchFamily="18" charset="0"/>
              </a:rPr>
              <a:t>one hundred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71551" y="1491854"/>
            <a:ext cx="7275513" cy="3046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i="1" dirty="0" smtClean="0">
                <a:solidFill>
                  <a:srgbClr val="FF3300"/>
                </a:solidFill>
                <a:latin typeface="+mj-lt"/>
              </a:rPr>
              <a:t>Six</a:t>
            </a:r>
            <a:r>
              <a:rPr lang="en-US" altLang="zh-CN" sz="4800" b="1" i="1" dirty="0" smtClean="0">
                <a:latin typeface="+mj-lt"/>
              </a:rPr>
              <a:t>ty</a:t>
            </a:r>
            <a:r>
              <a:rPr lang="en-US" altLang="zh-CN" sz="4800" b="1" i="1" dirty="0" smtClean="0">
                <a:solidFill>
                  <a:srgbClr val="FF3300"/>
                </a:solidFill>
                <a:latin typeface="+mj-lt"/>
              </a:rPr>
              <a:t>             </a:t>
            </a:r>
            <a:r>
              <a:rPr lang="zh-CN" altLang="en-US" sz="4800" b="1" i="1" dirty="0" smtClean="0">
                <a:solidFill>
                  <a:srgbClr val="FF3300"/>
                </a:solidFill>
                <a:latin typeface="+mj-lt"/>
              </a:rPr>
              <a:t>60</a:t>
            </a:r>
            <a:endParaRPr lang="zh-CN" altLang="en-US" sz="4800" b="1" i="1" dirty="0">
              <a:solidFill>
                <a:srgbClr val="FF3300"/>
              </a:solidFill>
              <a:latin typeface="+mj-lt"/>
            </a:endParaRPr>
          </a:p>
          <a:p>
            <a:pPr eaLnBrk="1" hangingPunct="1"/>
            <a:r>
              <a:rPr lang="en-US" altLang="zh-CN" sz="4800" b="1" i="1" dirty="0" smtClean="0">
                <a:solidFill>
                  <a:srgbClr val="FF3300"/>
                </a:solidFill>
                <a:latin typeface="+mj-lt"/>
              </a:rPr>
              <a:t>Seven</a:t>
            </a:r>
            <a:r>
              <a:rPr lang="en-US" altLang="zh-CN" sz="4800" b="1" i="1" dirty="0" smtClean="0">
                <a:latin typeface="+mj-lt"/>
              </a:rPr>
              <a:t>ty</a:t>
            </a:r>
            <a:r>
              <a:rPr lang="zh-CN" altLang="en-US" sz="4800" b="1" i="1" dirty="0" smtClean="0">
                <a:solidFill>
                  <a:srgbClr val="FF3300"/>
                </a:solidFill>
                <a:latin typeface="+mj-lt"/>
              </a:rPr>
              <a:t>        </a:t>
            </a:r>
            <a:r>
              <a:rPr lang="zh-CN" altLang="en-US" sz="4800" b="1" i="1" dirty="0">
                <a:solidFill>
                  <a:srgbClr val="FF3300"/>
                </a:solidFill>
                <a:latin typeface="+mj-lt"/>
              </a:rPr>
              <a:t>70</a:t>
            </a:r>
          </a:p>
          <a:p>
            <a:pPr eaLnBrk="1" hangingPunct="1"/>
            <a:r>
              <a:rPr lang="en-US" altLang="zh-CN" sz="4800" b="1" i="1" dirty="0" smtClean="0">
                <a:solidFill>
                  <a:srgbClr val="FF3300"/>
                </a:solidFill>
                <a:latin typeface="+mj-lt"/>
              </a:rPr>
              <a:t>Eigh</a:t>
            </a:r>
            <a:r>
              <a:rPr lang="en-US" altLang="zh-CN" sz="4800" b="1" i="1" dirty="0" smtClean="0">
                <a:latin typeface="+mj-lt"/>
              </a:rPr>
              <a:t>ty</a:t>
            </a:r>
            <a:r>
              <a:rPr lang="zh-CN" altLang="en-US" sz="4800" b="1" i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zh-CN" altLang="en-US" sz="4800" b="1" i="1" dirty="0" smtClean="0">
                <a:solidFill>
                  <a:srgbClr val="FF3300"/>
                </a:solidFill>
                <a:latin typeface="+mj-lt"/>
              </a:rPr>
              <a:t>         </a:t>
            </a:r>
            <a:r>
              <a:rPr lang="zh-CN" altLang="en-US" sz="4800" b="1" i="1" dirty="0">
                <a:solidFill>
                  <a:srgbClr val="FF3300"/>
                </a:solidFill>
                <a:latin typeface="+mj-lt"/>
              </a:rPr>
              <a:t>80</a:t>
            </a:r>
          </a:p>
          <a:p>
            <a:pPr eaLnBrk="1" hangingPunct="1"/>
            <a:r>
              <a:rPr lang="en-US" altLang="zh-CN" sz="4800" b="1" i="1" dirty="0" smtClean="0">
                <a:solidFill>
                  <a:srgbClr val="FF3300"/>
                </a:solidFill>
                <a:latin typeface="+mj-lt"/>
              </a:rPr>
              <a:t>Nine</a:t>
            </a:r>
            <a:r>
              <a:rPr lang="en-US" altLang="zh-CN" sz="4800" b="1" i="1" dirty="0" smtClean="0">
                <a:latin typeface="+mj-lt"/>
              </a:rPr>
              <a:t>ty</a:t>
            </a:r>
            <a:r>
              <a:rPr lang="zh-CN" altLang="en-US" sz="4800" b="1" i="1" dirty="0" smtClean="0">
                <a:solidFill>
                  <a:srgbClr val="FF3300"/>
                </a:solidFill>
                <a:latin typeface="+mj-lt"/>
              </a:rPr>
              <a:t>          </a:t>
            </a:r>
            <a:r>
              <a:rPr lang="zh-CN" altLang="en-US" sz="4800" b="1" i="1" dirty="0">
                <a:solidFill>
                  <a:srgbClr val="FF3300"/>
                </a:solidFill>
                <a:latin typeface="+mj-lt"/>
              </a:rPr>
              <a:t>90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utoUpdateAnimBg="0"/>
      <p:bldP spid="12292" grpId="0" bldLvl="0" autoUpdateAnimBg="0"/>
      <p:bldP spid="12293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md_bkbk6336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682229"/>
            <a:ext cx="1441450" cy="10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603375" y="3789760"/>
            <a:ext cx="6408738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--- How much is the</a:t>
            </a:r>
            <a:r>
              <a:rPr lang="en-US" altLang="zh-CN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…?</a:t>
            </a:r>
            <a:endParaRPr lang="en-US" altLang="zh-CN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38901" y="3436144"/>
            <a:ext cx="122396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/>
              <a:t>￥</a:t>
            </a:r>
            <a:r>
              <a:rPr lang="en-US" altLang="zh-CN" sz="3200" b="1"/>
              <a:t>60</a:t>
            </a:r>
          </a:p>
        </p:txBody>
      </p:sp>
      <p:grpSp>
        <p:nvGrpSpPr>
          <p:cNvPr id="11270" name="Group 5"/>
          <p:cNvGrpSpPr/>
          <p:nvPr/>
        </p:nvGrpSpPr>
        <p:grpSpPr bwMode="auto">
          <a:xfrm>
            <a:off x="755650" y="1221581"/>
            <a:ext cx="1943100" cy="1878910"/>
            <a:chOff x="0" y="0"/>
            <a:chExt cx="1224" cy="1577"/>
          </a:xfrm>
        </p:grpSpPr>
        <p:pic>
          <p:nvPicPr>
            <p:cNvPr id="11281" name="Picture 6" descr="u=1139971025,305520483&amp;fm=0&amp;gp=4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224" cy="1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2" name="Text Box 7"/>
            <p:cNvSpPr txBox="1">
              <a:spLocks noChangeArrowheads="1"/>
            </p:cNvSpPr>
            <p:nvPr/>
          </p:nvSpPr>
          <p:spPr bwMode="auto">
            <a:xfrm>
              <a:off x="272" y="1086"/>
              <a:ext cx="771" cy="49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3200" b="1"/>
                <a:t>￥</a:t>
              </a:r>
              <a:r>
                <a:rPr lang="en-US" altLang="zh-CN" sz="3200" b="1"/>
                <a:t>15</a:t>
              </a:r>
            </a:p>
          </p:txBody>
        </p:sp>
      </p:grpSp>
      <p:grpSp>
        <p:nvGrpSpPr>
          <p:cNvPr id="11271" name="Group 8"/>
          <p:cNvGrpSpPr/>
          <p:nvPr/>
        </p:nvGrpSpPr>
        <p:grpSpPr bwMode="auto">
          <a:xfrm>
            <a:off x="2987675" y="2247900"/>
            <a:ext cx="1944688" cy="1879998"/>
            <a:chOff x="0" y="0"/>
            <a:chExt cx="1225" cy="1579"/>
          </a:xfrm>
        </p:grpSpPr>
        <p:pic>
          <p:nvPicPr>
            <p:cNvPr id="11279" name="Picture 9" descr="裙子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1225" cy="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0" name="Text Box 10"/>
            <p:cNvSpPr txBox="1">
              <a:spLocks noChangeArrowheads="1"/>
            </p:cNvSpPr>
            <p:nvPr/>
          </p:nvSpPr>
          <p:spPr bwMode="auto">
            <a:xfrm>
              <a:off x="272" y="1088"/>
              <a:ext cx="771" cy="49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3200" b="1"/>
                <a:t>￥</a:t>
              </a:r>
              <a:r>
                <a:rPr lang="en-US" altLang="zh-CN" sz="3200" b="1"/>
                <a:t>20</a:t>
              </a:r>
            </a:p>
          </p:txBody>
        </p:sp>
      </p:grp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7380288" y="1762125"/>
            <a:ext cx="122396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/>
              <a:t>￥</a:t>
            </a:r>
            <a:r>
              <a:rPr lang="en-US" altLang="zh-CN" sz="3200" b="1"/>
              <a:t>12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1619250" y="4300538"/>
            <a:ext cx="3669915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--- </a:t>
            </a:r>
            <a:r>
              <a:rPr lang="en-US" altLang="zh-CN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It’s… Yuan</a:t>
            </a:r>
            <a:r>
              <a:rPr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1274" name="Group 13"/>
          <p:cNvGrpSpPr/>
          <p:nvPr/>
        </p:nvGrpSpPr>
        <p:grpSpPr bwMode="auto">
          <a:xfrm>
            <a:off x="4429126" y="1221581"/>
            <a:ext cx="2085975" cy="1450319"/>
            <a:chOff x="0" y="0"/>
            <a:chExt cx="1315" cy="1217"/>
          </a:xfrm>
        </p:grpSpPr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363" y="726"/>
              <a:ext cx="771" cy="49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3200" b="1"/>
                <a:t>￥</a:t>
              </a:r>
              <a:r>
                <a:rPr lang="en-US" altLang="zh-CN" sz="3200" b="1"/>
                <a:t>10</a:t>
              </a:r>
            </a:p>
          </p:txBody>
        </p:sp>
        <p:pic>
          <p:nvPicPr>
            <p:cNvPr id="11278" name="Picture 15" descr="53bg200813112214433981382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1315" cy="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8" name="WordArt 16"/>
          <p:cNvSpPr>
            <a:spLocks noChangeArrowheads="1" noChangeShapeType="1"/>
          </p:cNvSpPr>
          <p:nvPr/>
        </p:nvSpPr>
        <p:spPr bwMode="auto">
          <a:xfrm>
            <a:off x="323851" y="141685"/>
            <a:ext cx="6335713" cy="8632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84"/>
              </a:avLst>
            </a:prstTxWarp>
          </a:bodyPr>
          <a:lstStyle/>
          <a:p>
            <a:pPr algn="ctr" eaLnBrk="1" hangingPunct="1">
              <a:defRPr/>
            </a:pPr>
            <a:r>
              <a:rPr lang="en-US" altLang="zh-CN" sz="4000" b="1" i="1" kern="1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Pair work </a:t>
            </a:r>
            <a:r>
              <a:rPr lang="zh-CN" altLang="en-US" sz="4000" b="1" i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4000" b="1" i="1" kern="1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同</a:t>
            </a:r>
            <a:r>
              <a:rPr lang="zh-CN" altLang="en-US" sz="4000" b="1" i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桌</a:t>
            </a:r>
            <a:r>
              <a:rPr lang="zh-CN" altLang="en-US" sz="4000" b="1" i="1" kern="1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对话）</a:t>
            </a:r>
            <a:endParaRPr lang="zh-CN" altLang="en-US" sz="4000" b="1" i="1" kern="10" dirty="0">
              <a:ln w="12700">
                <a:solidFill>
                  <a:srgbClr val="3333CC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76" name="Picture 17" descr="1-x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6325" y="2247900"/>
            <a:ext cx="1657350" cy="118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232288"/>
            <a:ext cx="8229600" cy="857250"/>
          </a:xfrm>
        </p:spPr>
        <p:txBody>
          <a:bodyPr/>
          <a:lstStyle/>
          <a:p>
            <a:pPr algn="l" eaLnBrk="1" hangingPunct="1"/>
            <a:r>
              <a:rPr lang="en-US" altLang="zh-CN" sz="4000" b="1" dirty="0" smtClean="0"/>
              <a:t>---How much are the </a:t>
            </a:r>
            <a:r>
              <a:rPr lang="en-US" altLang="zh-CN" sz="4000" b="1" u="sng" dirty="0" smtClean="0"/>
              <a:t>                 </a:t>
            </a:r>
            <a:r>
              <a:rPr lang="en-US" altLang="zh-CN" sz="4000" b="1" dirty="0" smtClean="0"/>
              <a:t>?</a:t>
            </a:r>
            <a:r>
              <a:rPr lang="en-US" altLang="zh-CN" sz="4000" b="1" u="sng" dirty="0" smtClean="0"/>
              <a:t/>
            </a:r>
            <a:br>
              <a:rPr lang="en-US" altLang="zh-CN" sz="4000" b="1" u="sng" dirty="0" smtClean="0"/>
            </a:br>
            <a:r>
              <a:rPr lang="en-US" altLang="zh-CN" sz="4000" b="1" dirty="0" smtClean="0"/>
              <a:t>---They are fifty-eight Yuan.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500695" y="1178710"/>
            <a:ext cx="192882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3200" b="1" i="1" dirty="0" smtClean="0">
                <a:solidFill>
                  <a:srgbClr val="FF3300"/>
                </a:solidFill>
                <a:latin typeface="+mj-lt"/>
              </a:rPr>
              <a:t>trousers</a:t>
            </a:r>
            <a:endParaRPr lang="zh-CN" altLang="en-US" sz="3200" b="1" i="1" dirty="0">
              <a:solidFill>
                <a:srgbClr val="FF3300"/>
              </a:solidFill>
              <a:latin typeface="+mj-lt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2411014"/>
            <a:ext cx="2533650" cy="190976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5 Shopping Lesson 3_课件1</Template>
  <TotalTime>0</TotalTime>
  <Words>354</Words>
  <Application>Microsoft Office PowerPoint</Application>
  <PresentationFormat>全屏显示(16:9)</PresentationFormat>
  <Paragraphs>110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楷体</vt:lpstr>
      <vt:lpstr>楷体_GB2312</vt:lpstr>
      <vt:lpstr>宋体</vt:lpstr>
      <vt:lpstr>微软雅黑</vt:lpstr>
      <vt:lpstr>Arial</vt:lpstr>
      <vt:lpstr>Bookman Old Style</vt:lpstr>
      <vt:lpstr>Calibri</vt:lpstr>
      <vt:lpstr>Calibri Light</vt:lpstr>
      <vt:lpstr>Comic Sans MS</vt:lpstr>
      <vt:lpstr>Times New Roman</vt:lpstr>
      <vt:lpstr>WWW.2PPT.COM
</vt:lpstr>
      <vt:lpstr>Unit 5  Shopping</vt:lpstr>
      <vt:lpstr>PowerPoint 演示文稿</vt:lpstr>
      <vt:lpstr>PowerPoint 演示文稿</vt:lpstr>
      <vt:lpstr>Guessing game.</vt:lpstr>
      <vt:lpstr>Let’s chant.</vt:lpstr>
      <vt:lpstr>---How much is this shirt? ---A. It’s one hundred Yuan.     B. It’s eighty Yuan.</vt:lpstr>
      <vt:lpstr>PowerPoint 演示文稿</vt:lpstr>
      <vt:lpstr>PowerPoint 演示文稿</vt:lpstr>
      <vt:lpstr>---How much are the                  ? ---They are fifty-eight Yuan.</vt:lpstr>
      <vt:lpstr>PowerPoint 演示文稿</vt:lpstr>
      <vt:lpstr>Let’s chant.</vt:lpstr>
      <vt:lpstr>PowerPoint 演示文稿</vt:lpstr>
      <vt:lpstr>PowerPoint 演示文稿</vt:lpstr>
      <vt:lpstr>            Group work. （四人一组，模拟购物）</vt:lpstr>
      <vt:lpstr>PowerPoint 演示文稿</vt:lpstr>
      <vt:lpstr>Summary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2020-06-20T03:23:00Z</dcterms:created>
  <dcterms:modified xsi:type="dcterms:W3CDTF">2023-01-16T23:27:00Z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7A6ABBE011CF4E379C32F89B5E9A0F94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