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76" r:id="rId4"/>
    <p:sldId id="257" r:id="rId5"/>
    <p:sldId id="278" r:id="rId6"/>
    <p:sldId id="259" r:id="rId7"/>
    <p:sldId id="262" r:id="rId8"/>
    <p:sldId id="270" r:id="rId9"/>
    <p:sldId id="279" r:id="rId10"/>
    <p:sldId id="264" r:id="rId11"/>
    <p:sldId id="269" r:id="rId12"/>
    <p:sldId id="271" r:id="rId13"/>
    <p:sldId id="273" r:id="rId14"/>
    <p:sldId id="277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99"/>
    <a:srgbClr val="00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BD97ED-1A9E-4A0A-9730-3513ECB464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52F440-A466-45E9-8248-460049AC5E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FAC2-ABA1-43E7-9370-CB2B577721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F03B-9BF2-4A92-9900-710D139C01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C0A9-E831-45D1-B25B-B11D2D0E94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zh-CN" altLang="en-US" sz="28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zh-CN" altLang="en-US" sz="28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E5C9-FCAC-4C4B-B81C-C486DAFB2E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E327-1777-4A60-976D-6D5F19907B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4D51-F2A1-4F71-9042-EFAC224B02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21C9-014A-40E4-9608-6F7D0D4E8A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D132-DAA3-49F8-AEFB-39F8AAD530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1CEC-7CCD-4DC1-8AE3-FA2DF7563A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0B5B-438F-4F64-899D-C77FFE1386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E7081-BBF1-4B4E-B7C5-F81404DC6D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99CF-C81D-4AB0-A457-CC94A5BFC0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160F-F137-4A9C-B6C5-55D407BD93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893F-72A4-4B79-B864-9382107C7D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657B3-E8D9-4303-BA18-514E331394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5299-9EB5-4E85-A871-01A52E628F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E107-C4A1-41F4-8F69-B47C83E100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7718D-DE69-4151-A76F-B9C5AD494A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B19A-D399-4AA3-AD96-A21B32666B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46B9E-6EB2-4C8D-B028-FA33226E31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C9DD-BF00-444D-AA7A-B30164EC40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4AB0-25BE-4E18-941B-483A1E3D43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4BE577C-7920-4F46-B986-1A007FD03FC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defRPr sz="1200">
                <a:solidFill>
                  <a:srgbClr val="000000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spcBef>
                <a:spcPct val="0"/>
              </a:spcBef>
              <a:defRPr sz="1200">
                <a:solidFill>
                  <a:srgbClr val="000000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>
                <a:solidFill>
                  <a:srgbClr val="000000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6AF6CFEA-B86C-4F43-9E5A-D5C584A235A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2181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zh-CN" altLang="en-US" sz="28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zh-CN" altLang="en-US" sz="28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524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8.1  </a:t>
            </a:r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不等式的基本性质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61722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图片 6" descr="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53400" y="5257800"/>
            <a:ext cx="574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图片 5" descr="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67600" y="5060950"/>
            <a:ext cx="7239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图片 14" descr="1 (3)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0000" y="19050"/>
            <a:ext cx="15049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矩形 2"/>
          <p:cNvSpPr>
            <a:spLocks noChangeArrowheads="1"/>
          </p:cNvSpPr>
          <p:nvPr/>
        </p:nvSpPr>
        <p:spPr bwMode="auto">
          <a:xfrm>
            <a:off x="350838" y="838200"/>
            <a:ext cx="7486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选择适当的不等号填空，并说明理由。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6" name="矩形 3"/>
          <p:cNvSpPr>
            <a:spLocks noChangeArrowheads="1"/>
          </p:cNvSpPr>
          <p:nvPr/>
        </p:nvSpPr>
        <p:spPr bwMode="auto">
          <a:xfrm>
            <a:off x="457200" y="1506538"/>
            <a:ext cx="81534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a&gt;b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4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     .           </a:t>
            </a:r>
          </a:p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a&lt;b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-2a</a:t>
            </a:r>
            <a:r>
              <a:rPr lang="en-US" altLang="zh-CN" sz="4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-2b.</a:t>
            </a:r>
          </a:p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-a&gt;-b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-3a</a:t>
            </a:r>
            <a:r>
              <a:rPr lang="en-US" altLang="zh-CN" sz="4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-3b.</a:t>
            </a:r>
          </a:p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-2x&gt;-2y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y.</a:t>
            </a:r>
          </a:p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x&lt;y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3x-4</a:t>
            </a:r>
            <a:r>
              <a:rPr lang="en-US" altLang="zh-CN" sz="4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3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y-4.</a:t>
            </a:r>
            <a:endParaRPr lang="zh-CN" altLang="en-US" sz="4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7" name="TextBox 4"/>
          <p:cNvSpPr txBox="1">
            <a:spLocks noChangeArrowheads="1"/>
          </p:cNvSpPr>
          <p:nvPr/>
        </p:nvSpPr>
        <p:spPr bwMode="auto">
          <a:xfrm>
            <a:off x="2895600" y="76200"/>
            <a:ext cx="2514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巩固提升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811713" y="1600200"/>
            <a:ext cx="750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953000" y="24304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334000" y="32686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257800" y="40306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257800" y="47926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548DC-D744-48F8-9769-1A49A0249E41}" type="slidenum">
              <a:rPr lang="en-US" altLang="zh-CN" smtClean="0"/>
              <a:t>10</a:t>
            </a:fld>
            <a:endParaRPr lang="en-US" altLang="zh-CN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4159250" y="1331913"/>
          <a:ext cx="64135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6" imgW="165100" imgH="393065" progId="Equation.DSMT4">
                  <p:embed/>
                </p:oleObj>
              </mc:Choice>
              <mc:Fallback>
                <p:oleObj name="Equation" r:id="rId6" imgW="165100" imgH="39306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1331913"/>
                        <a:ext cx="64135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5562600" y="1260475"/>
          <a:ext cx="6413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8" imgW="165100" imgH="419100" progId="Equation.DSMT4">
                  <p:embed/>
                </p:oleObj>
              </mc:Choice>
              <mc:Fallback>
                <p:oleObj name="Equation" r:id="rId8" imgW="165100" imgH="419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60475"/>
                        <a:ext cx="64135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11" descr="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4775" y="5410200"/>
            <a:ext cx="26892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533400" y="153988"/>
            <a:ext cx="71882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勇攀高峰：</a:t>
            </a:r>
            <a:endParaRPr lang="en-US" altLang="zh-CN" sz="4000" b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选择适当的不等号填空，并说明理由。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4" name="矩形 2"/>
          <p:cNvSpPr>
            <a:spLocks noChangeArrowheads="1"/>
          </p:cNvSpPr>
          <p:nvPr/>
        </p:nvSpPr>
        <p:spPr bwMode="auto">
          <a:xfrm>
            <a:off x="152400" y="1905000"/>
            <a:ext cx="94488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0000"/>
                </a:solidFill>
              </a:rPr>
              <a:t>（</a:t>
            </a:r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>
                <a:solidFill>
                  <a:srgbClr val="000000"/>
                </a:solidFill>
              </a:rPr>
              <a:t>）如果</a:t>
            </a:r>
            <a:r>
              <a:rPr lang="en-US" altLang="zh-CN" sz="3600" b="1">
                <a:solidFill>
                  <a:srgbClr val="000000"/>
                </a:solidFill>
              </a:rPr>
              <a:t>a&lt;b</a:t>
            </a:r>
            <a:r>
              <a:rPr lang="zh-CN" altLang="en-US" sz="3600" b="1">
                <a:solidFill>
                  <a:srgbClr val="000000"/>
                </a:solidFill>
              </a:rPr>
              <a:t>，那么</a:t>
            </a:r>
            <a:r>
              <a:rPr lang="en-US" altLang="zh-CN" sz="3600" b="1">
                <a:solidFill>
                  <a:srgbClr val="000000"/>
                </a:solidFill>
              </a:rPr>
              <a:t>1-a</a:t>
            </a:r>
            <a:r>
              <a:rPr lang="en-US" altLang="zh-CN" sz="3600" b="1" u="sng">
                <a:solidFill>
                  <a:srgbClr val="000000"/>
                </a:solidFill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</a:rPr>
              <a:t>1-b.           </a:t>
            </a:r>
          </a:p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0000"/>
                </a:solidFill>
              </a:rPr>
              <a:t>（</a:t>
            </a:r>
            <a:r>
              <a:rPr lang="en-US" altLang="zh-CN" sz="3600" b="1">
                <a:solidFill>
                  <a:srgbClr val="000000"/>
                </a:solidFill>
              </a:rPr>
              <a:t>2</a:t>
            </a:r>
            <a:r>
              <a:rPr lang="zh-CN" altLang="en-US" sz="3600" b="1">
                <a:solidFill>
                  <a:srgbClr val="000000"/>
                </a:solidFill>
              </a:rPr>
              <a:t>）如果</a:t>
            </a:r>
            <a:r>
              <a:rPr lang="en-US" altLang="zh-CN" sz="3600" b="1">
                <a:solidFill>
                  <a:srgbClr val="000000"/>
                </a:solidFill>
              </a:rPr>
              <a:t>x&lt;1</a:t>
            </a:r>
            <a:r>
              <a:rPr lang="zh-CN" altLang="en-US" sz="3600" b="1">
                <a:solidFill>
                  <a:srgbClr val="000000"/>
                </a:solidFill>
              </a:rPr>
              <a:t>，那么</a:t>
            </a:r>
            <a:r>
              <a:rPr lang="en-US" altLang="zh-CN" sz="3600" b="1">
                <a:solidFill>
                  <a:srgbClr val="000000"/>
                </a:solidFill>
              </a:rPr>
              <a:t>-2x+2</a:t>
            </a:r>
            <a:r>
              <a:rPr lang="en-US" altLang="zh-CN" sz="3600" b="1" u="sng">
                <a:solidFill>
                  <a:srgbClr val="000000"/>
                </a:solidFill>
              </a:rPr>
              <a:t>        </a:t>
            </a:r>
            <a:r>
              <a:rPr lang="en-US" altLang="zh-CN" sz="3600" b="1">
                <a:solidFill>
                  <a:srgbClr val="000000"/>
                </a:solidFill>
              </a:rPr>
              <a:t>0.</a:t>
            </a:r>
          </a:p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0000"/>
                </a:solidFill>
              </a:rPr>
              <a:t>（</a:t>
            </a:r>
            <a:r>
              <a:rPr lang="en-US" altLang="zh-CN" sz="3600" b="1">
                <a:solidFill>
                  <a:srgbClr val="000000"/>
                </a:solidFill>
              </a:rPr>
              <a:t>3</a:t>
            </a:r>
            <a:r>
              <a:rPr lang="zh-CN" altLang="en-US" sz="3600" b="1">
                <a:solidFill>
                  <a:srgbClr val="000000"/>
                </a:solidFill>
              </a:rPr>
              <a:t>）如果</a:t>
            </a:r>
            <a:r>
              <a:rPr lang="en-US" altLang="zh-CN" sz="3600" b="1">
                <a:solidFill>
                  <a:srgbClr val="000000"/>
                </a:solidFill>
              </a:rPr>
              <a:t>x&lt;y</a:t>
            </a:r>
            <a:r>
              <a:rPr lang="zh-CN" altLang="en-US" sz="3600" b="1">
                <a:solidFill>
                  <a:srgbClr val="000000"/>
                </a:solidFill>
              </a:rPr>
              <a:t>，</a:t>
            </a:r>
            <a:r>
              <a:rPr lang="en-US" altLang="zh-CN" sz="3600" b="1">
                <a:solidFill>
                  <a:srgbClr val="000000"/>
                </a:solidFill>
              </a:rPr>
              <a:t>(a-3)x&gt;(a-3)y</a:t>
            </a:r>
            <a:r>
              <a:rPr lang="zh-CN" altLang="en-US" sz="3600" b="1">
                <a:solidFill>
                  <a:srgbClr val="000000"/>
                </a:solidFill>
              </a:rPr>
              <a:t>，</a:t>
            </a:r>
            <a:endParaRPr lang="en-US" altLang="zh-CN" sz="3600" b="1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00"/>
                </a:solidFill>
              </a:rPr>
              <a:t>          </a:t>
            </a:r>
            <a:r>
              <a:rPr lang="zh-CN" altLang="en-US" sz="3600" b="1">
                <a:solidFill>
                  <a:srgbClr val="000000"/>
                </a:solidFill>
              </a:rPr>
              <a:t>那么</a:t>
            </a:r>
            <a:r>
              <a:rPr lang="en-US" altLang="zh-CN" sz="3600" b="1">
                <a:solidFill>
                  <a:srgbClr val="000000"/>
                </a:solidFill>
              </a:rPr>
              <a:t>a</a:t>
            </a:r>
            <a:r>
              <a:rPr lang="en-US" altLang="zh-CN" sz="3600" b="1" u="sng">
                <a:solidFill>
                  <a:srgbClr val="000000"/>
                </a:solidFill>
              </a:rPr>
              <a:t>      </a:t>
            </a:r>
            <a:r>
              <a:rPr lang="en-US" altLang="zh-CN" sz="3600" b="1">
                <a:solidFill>
                  <a:srgbClr val="000000"/>
                </a:solidFill>
              </a:rPr>
              <a:t>3.</a:t>
            </a:r>
          </a:p>
          <a:p>
            <a:pPr>
              <a:lnSpc>
                <a:spcPct val="130000"/>
              </a:lnSpc>
            </a:pPr>
            <a:r>
              <a:rPr lang="zh-CN" altLang="en-US" sz="3600" b="1">
                <a:solidFill>
                  <a:srgbClr val="000000"/>
                </a:solidFill>
              </a:rPr>
              <a:t>（</a:t>
            </a:r>
            <a:r>
              <a:rPr lang="en-US" altLang="zh-CN" sz="3600" b="1">
                <a:solidFill>
                  <a:srgbClr val="000000"/>
                </a:solidFill>
              </a:rPr>
              <a:t>4</a:t>
            </a:r>
            <a:r>
              <a:rPr lang="zh-CN" altLang="en-US" sz="3600" b="1">
                <a:solidFill>
                  <a:srgbClr val="000000"/>
                </a:solidFill>
              </a:rPr>
              <a:t>）如果</a:t>
            </a:r>
            <a:r>
              <a:rPr lang="en-US" altLang="zh-CN" sz="3600" b="1">
                <a:solidFill>
                  <a:srgbClr val="000000"/>
                </a:solidFill>
              </a:rPr>
              <a:t>a&lt;b</a:t>
            </a:r>
            <a:r>
              <a:rPr lang="zh-CN" altLang="en-US" sz="3600" b="1">
                <a:solidFill>
                  <a:srgbClr val="000000"/>
                </a:solidFill>
              </a:rPr>
              <a:t>，那么</a:t>
            </a:r>
            <a:r>
              <a:rPr lang="en-US" altLang="zh-CN" sz="3600" b="1">
                <a:solidFill>
                  <a:srgbClr val="000000"/>
                </a:solidFill>
              </a:rPr>
              <a:t>ac&lt;bc</a:t>
            </a:r>
            <a:r>
              <a:rPr lang="zh-CN" altLang="en-US" sz="3600" b="1">
                <a:solidFill>
                  <a:srgbClr val="000000"/>
                </a:solidFill>
              </a:rPr>
              <a:t>一定成立吗？</a:t>
            </a:r>
            <a:endParaRPr lang="en-US" altLang="zh-CN" sz="3600" b="1">
              <a:solidFill>
                <a:srgbClr val="00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268913" y="1905000"/>
            <a:ext cx="750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67000" y="4038600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DDCE6-2A64-46A5-B861-01A534537769}" type="slidenum">
              <a:rPr lang="en-US" altLang="zh-CN" smtClean="0"/>
              <a:t>11</a:t>
            </a:fld>
            <a:endParaRPr lang="en-US" altLang="zh-CN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802313" y="2659063"/>
            <a:ext cx="7508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pic>
        <p:nvPicPr>
          <p:cNvPr id="25609" name="图片 18" descr="1 (3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962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286000" y="3657600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谈谈我们的收获</a:t>
            </a:r>
          </a:p>
        </p:txBody>
      </p:sp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3200400" y="541338"/>
            <a:ext cx="2646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>
                <a:latin typeface="楷体_GB2312" panose="02010609030101010101" pitchFamily="49" charset="-122"/>
                <a:ea typeface="楷体_GB2312" panose="02010609030101010101" pitchFamily="49" charset="-122"/>
              </a:rPr>
              <a:t>课堂小结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4FFF-895B-4C06-BDF2-E60A948221D3}" type="slidenum">
              <a:rPr lang="en-US" altLang="zh-CN" smtClean="0"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7AAE-C70F-4F5E-8E32-5E9D18F3BFEA}" type="slidenum">
              <a:rPr lang="en-US" altLang="zh-CN" smtClean="0"/>
              <a:t>13</a:t>
            </a:fld>
            <a:endParaRPr lang="en-US" altLang="zh-CN"/>
          </a:p>
        </p:txBody>
      </p:sp>
      <p:pic>
        <p:nvPicPr>
          <p:cNvPr id="27651" name="图片 2" descr="2 (1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531938"/>
            <a:ext cx="7986713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矩形 2"/>
          <p:cNvSpPr>
            <a:spLocks noChangeArrowheads="1"/>
          </p:cNvSpPr>
          <p:nvPr/>
        </p:nvSpPr>
        <p:spPr bwMode="auto">
          <a:xfrm>
            <a:off x="2971800" y="465138"/>
            <a:ext cx="2646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latin typeface="楷体_GB2312" panose="02010609030101010101" pitchFamily="49" charset="-122"/>
                <a:ea typeface="楷体_GB2312" panose="02010609030101010101" pitchFamily="49" charset="-122"/>
              </a:rPr>
              <a:t>达标检测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" descr="a4ede7f0a062b145469590f34654804c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矩形 3"/>
          <p:cNvSpPr>
            <a:spLocks noChangeArrowheads="1"/>
          </p:cNvSpPr>
          <p:nvPr/>
        </p:nvSpPr>
        <p:spPr bwMode="auto">
          <a:xfrm>
            <a:off x="762000" y="1981200"/>
            <a:ext cx="7512050" cy="16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你能利用不等式的基本性质，将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2x+3&gt;11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化简成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x&gt;a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或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x&lt;a</a:t>
            </a:r>
            <a:r>
              <a:rPr kumimoji="1" lang="zh-CN" altLang="en-US" sz="36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的形式吗？</a:t>
            </a:r>
            <a:endParaRPr lang="zh-CN" altLang="en-US" sz="36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pic>
        <p:nvPicPr>
          <p:cNvPr id="28676" name="图片 5" descr="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67600" y="4953000"/>
            <a:ext cx="7239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图片 5" descr="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29600" y="5073650"/>
            <a:ext cx="5953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45A66-7F4A-48FB-805C-82724AD015D6}" type="slidenum">
              <a:rPr lang="en-US" altLang="zh-CN" smtClean="0"/>
              <a:t>14</a:t>
            </a:fld>
            <a:endParaRPr lang="en-US" altLang="zh-CN"/>
          </a:p>
        </p:txBody>
      </p:sp>
      <p:sp>
        <p:nvSpPr>
          <p:cNvPr id="28679" name="矩形 2"/>
          <p:cNvSpPr>
            <a:spLocks noChangeArrowheads="1"/>
          </p:cNvSpPr>
          <p:nvPr/>
        </p:nvSpPr>
        <p:spPr bwMode="auto">
          <a:xfrm>
            <a:off x="3276600" y="609600"/>
            <a:ext cx="2659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课后延伸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1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图片 2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75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图片 3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75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图片 4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图片 5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图片 6" descr="73fdd1b52fb5ab99daa0e59b9d5820e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00600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BCF68-A8D4-438C-866D-F44B51750031}" type="slidenum">
              <a:rPr lang="en-US" altLang="zh-CN" smtClean="0"/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学习目标</a:t>
            </a: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363583" y="2161903"/>
            <a:ext cx="8686800" cy="3429000"/>
          </a:xfrm>
          <a:solidFill>
            <a:srgbClr val="FFFFFF">
              <a:alpha val="60000"/>
            </a:srgbClr>
          </a:solidFill>
        </p:spPr>
        <p:txBody>
          <a:bodyPr/>
          <a:lstStyle/>
          <a:p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知道不等式在生活中普遍存在</a:t>
            </a:r>
            <a:r>
              <a:rPr lang="zh-CN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会用不等式表示生活中简单的数量关系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经历不等式基本性质的探索过程，能运用不等式的基本性质对不等式进行简单变形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了解不等式与等式的异同，体会数学中的类比思想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E9ABB7-65D5-400C-8A9E-D8DFB0C7B136}" type="slidenum">
              <a:rPr lang="en-US" altLang="zh-CN" smtClean="0"/>
              <a:t>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2" descr="4ccdeb40a0ffa05d27378d514476f25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981200"/>
            <a:ext cx="187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圆角矩形标注 5"/>
          <p:cNvSpPr>
            <a:spLocks noChangeArrowheads="1"/>
          </p:cNvSpPr>
          <p:nvPr/>
        </p:nvSpPr>
        <p:spPr bwMode="auto">
          <a:xfrm>
            <a:off x="533400" y="152400"/>
            <a:ext cx="2438400" cy="1600200"/>
          </a:xfrm>
          <a:prstGeom prst="wedgeRoundRectCallout">
            <a:avLst>
              <a:gd name="adj1" fmla="val -23912"/>
              <a:gd name="adj2" fmla="val 6747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3600" b="1" dirty="0"/>
              <a:t>曹老师今年</a:t>
            </a:r>
            <a:r>
              <a:rPr lang="en-US" altLang="zh-CN" sz="3600" b="1" dirty="0"/>
              <a:t>a</a:t>
            </a:r>
            <a:r>
              <a:rPr lang="zh-CN" altLang="en-US" sz="3600" b="1" dirty="0"/>
              <a:t>岁了。</a:t>
            </a:r>
          </a:p>
        </p:txBody>
      </p:sp>
      <p:pic>
        <p:nvPicPr>
          <p:cNvPr id="5124" name="图片 8" descr="9c93da20c2f5b204ec6a62b8565253b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0"/>
            <a:ext cx="254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圆角矩形标注 9"/>
          <p:cNvSpPr>
            <a:spLocks noChangeArrowheads="1"/>
          </p:cNvSpPr>
          <p:nvPr/>
        </p:nvSpPr>
        <p:spPr bwMode="auto">
          <a:xfrm>
            <a:off x="6324600" y="152400"/>
            <a:ext cx="2514600" cy="1905000"/>
          </a:xfrm>
          <a:prstGeom prst="wedgeRoundRectCallout">
            <a:avLst>
              <a:gd name="adj1" fmla="val -20014"/>
              <a:gd name="adj2" fmla="val 63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3600" b="1"/>
              <a:t>漂亮女同学今年</a:t>
            </a:r>
            <a:r>
              <a:rPr lang="en-US" altLang="zh-CN" sz="3600" b="1"/>
              <a:t>b</a:t>
            </a:r>
            <a:r>
              <a:rPr lang="zh-CN" altLang="en-US" sz="3600" b="1"/>
              <a:t>岁了。</a:t>
            </a:r>
          </a:p>
        </p:txBody>
      </p:sp>
      <p:sp>
        <p:nvSpPr>
          <p:cNvPr id="5126" name="椭圆形标注 11"/>
          <p:cNvSpPr>
            <a:spLocks noChangeArrowheads="1"/>
          </p:cNvSpPr>
          <p:nvPr/>
        </p:nvSpPr>
        <p:spPr bwMode="auto">
          <a:xfrm>
            <a:off x="3200400" y="76200"/>
            <a:ext cx="2667000" cy="20574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3600" b="1"/>
              <a:t>小弟弟今年</a:t>
            </a:r>
            <a:r>
              <a:rPr lang="en-US" altLang="zh-CN" sz="3600" b="1"/>
              <a:t>c</a:t>
            </a:r>
            <a:r>
              <a:rPr lang="zh-CN" altLang="en-US" sz="3600" b="1"/>
              <a:t>岁了。</a:t>
            </a:r>
          </a:p>
        </p:txBody>
      </p:sp>
      <p:pic>
        <p:nvPicPr>
          <p:cNvPr id="5127" name="图片 14" descr="79365de1ef2d22f3992597b64644c11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0" y="2209800"/>
            <a:ext cx="20224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93938" y="5562600"/>
            <a:ext cx="31194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 descr="5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63" y="5562600"/>
            <a:ext cx="19002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 descr="3922f33ea06b320fd57b1ca0ac28da15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13400" y="4953000"/>
            <a:ext cx="10160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灯片编号占位符 1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A7F05F-60F6-4A09-97D4-037D091C9EC1}" type="slidenum">
              <a:rPr lang="en-US" altLang="zh-CN" smtClean="0"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 animBg="1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2743200" y="-152400"/>
            <a:ext cx="3581400" cy="1143000"/>
          </a:xfrm>
        </p:spPr>
        <p:txBody>
          <a:bodyPr/>
          <a:lstStyle/>
          <a:p>
            <a:r>
              <a:rPr lang="zh-CN" altLang="en-US" dirty="0" smtClean="0">
                <a:ea typeface="宋体" panose="02010600030101010101" pitchFamily="2" charset="-122"/>
              </a:rPr>
              <a:t>类比猜想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14400"/>
            <a:ext cx="4572000" cy="5791200"/>
          </a:xfrm>
          <a:solidFill>
            <a:schemeClr val="accent3">
              <a:lumMod val="95000"/>
            </a:schemeClr>
          </a:solidFill>
          <a:ln w="28575"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等式的基本性质</a:t>
            </a:r>
            <a:r>
              <a:rPr lang="en-US" altLang="zh-CN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1</a:t>
            </a:r>
          </a:p>
          <a:p>
            <a:pPr>
              <a:defRPr/>
            </a:pPr>
            <a:r>
              <a:rPr lang="zh-CN" altLang="en-US" b="1" dirty="0" smtClean="0">
                <a:ea typeface="宋体" panose="02010600030101010101" pitchFamily="2" charset="-122"/>
              </a:rPr>
              <a:t>等式两边都加上（或减去）同一个整式，所得的结果仍是等式。</a:t>
            </a:r>
            <a:endParaRPr lang="en-US" altLang="zh-CN" b="1" dirty="0" smtClean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等式的基本性质</a:t>
            </a:r>
            <a:r>
              <a:rPr lang="en-US" altLang="zh-CN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2</a:t>
            </a:r>
          </a:p>
          <a:p>
            <a:pPr>
              <a:defRPr/>
            </a:pPr>
            <a:r>
              <a:rPr lang="zh-CN" altLang="en-US" b="1" dirty="0" smtClean="0">
                <a:ea typeface="宋体" panose="02010600030101010101" pitchFamily="2" charset="-122"/>
              </a:rPr>
              <a:t>等式两边都乘（或除以）同一个数（除数不能为零），所得的结果仍是等式。</a:t>
            </a: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B60DD27-35DF-4FD3-8CDA-01F4DB8837DB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4800600" y="914400"/>
            <a:ext cx="4191000" cy="5791200"/>
          </a:xfrm>
          <a:prstGeom prst="rect">
            <a:avLst/>
          </a:prstGeom>
          <a:solidFill>
            <a:srgbClr val="FFCC99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不等式的基本性质</a:t>
            </a:r>
            <a:endParaRPr lang="en-US" altLang="zh-CN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" name="矩形 5"/>
          <p:cNvSpPr/>
          <p:nvPr/>
        </p:nvSpPr>
        <p:spPr>
          <a:xfrm>
            <a:off x="4800600" y="1447800"/>
            <a:ext cx="44196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</a:t>
            </a:r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/>
                <a:ea typeface="+mn-ea"/>
              </a:rPr>
              <a:t>两边都加上（或减去）同一个整式，所得的结果仍是</a:t>
            </a:r>
            <a:r>
              <a:rPr lang="zh-CN" altLang="en-US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不等式。</a:t>
            </a:r>
            <a:endParaRPr lang="en-US" altLang="zh-CN" sz="3200" b="1" kern="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00600" y="3957638"/>
            <a:ext cx="434340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</a:t>
            </a:r>
            <a:r>
              <a:rPr lang="zh-CN" altLang="en-US" sz="3200" b="1" kern="0" dirty="0">
                <a:solidFill>
                  <a:srgbClr val="0033CC"/>
                </a:solidFill>
                <a:latin typeface="Arial" panose="020B0604020202020204"/>
                <a:ea typeface="+mn-ea"/>
              </a:rPr>
              <a:t>两边都乘（或除以）同一个数（除数不能为零），所得的结果仍是</a:t>
            </a:r>
            <a:r>
              <a:rPr lang="zh-CN" altLang="en-US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不等式。</a:t>
            </a:r>
          </a:p>
        </p:txBody>
      </p:sp>
      <p:pic>
        <p:nvPicPr>
          <p:cNvPr id="20488" name="图片 7" descr="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2079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图片 8" descr="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8275" y="0"/>
            <a:ext cx="1381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3922f33ea06b320fd57b1ca0ac28da1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24875" y="0"/>
            <a:ext cx="6191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3" descr="4ccdeb40a0ffa05d27378d514476f25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429000"/>
            <a:ext cx="13779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图片 5" descr="9c93da20c2f5b204ec6a62b8565253b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288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矩形 11"/>
          <p:cNvSpPr>
            <a:spLocks noChangeArrowheads="1"/>
          </p:cNvSpPr>
          <p:nvPr/>
        </p:nvSpPr>
        <p:spPr bwMode="auto">
          <a:xfrm>
            <a:off x="1371600" y="2935288"/>
            <a:ext cx="461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1" dirty="0">
                <a:solidFill>
                  <a:srgbClr val="C00000"/>
                </a:solidFill>
              </a:rPr>
              <a:t>①</a:t>
            </a:r>
            <a:r>
              <a:rPr lang="en-US" altLang="zh-CN" sz="3600" b="1" dirty="0">
                <a:solidFill>
                  <a:srgbClr val="C00000"/>
                </a:solidFill>
              </a:rPr>
              <a:t>3</a:t>
            </a:r>
            <a:r>
              <a:rPr lang="zh-CN" altLang="en-US" sz="3600" b="1" dirty="0">
                <a:solidFill>
                  <a:srgbClr val="C00000"/>
                </a:solidFill>
              </a:rPr>
              <a:t>年后谁的年龄大？</a:t>
            </a:r>
          </a:p>
        </p:txBody>
      </p:sp>
      <p:sp>
        <p:nvSpPr>
          <p:cNvPr id="21509" name="矩形 12"/>
          <p:cNvSpPr>
            <a:spLocks noChangeArrowheads="1"/>
          </p:cNvSpPr>
          <p:nvPr/>
        </p:nvSpPr>
        <p:spPr bwMode="auto">
          <a:xfrm>
            <a:off x="1371600" y="5351463"/>
            <a:ext cx="3246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1">
                <a:solidFill>
                  <a:srgbClr val="C00000"/>
                </a:solidFill>
              </a:rPr>
              <a:t>③</a:t>
            </a:r>
            <a:r>
              <a:rPr lang="en-US" altLang="zh-CN" sz="3600" b="1">
                <a:solidFill>
                  <a:srgbClr val="C00000"/>
                </a:solidFill>
              </a:rPr>
              <a:t>n</a:t>
            </a:r>
            <a:r>
              <a:rPr lang="zh-CN" altLang="en-US" sz="3600" b="1">
                <a:solidFill>
                  <a:srgbClr val="C00000"/>
                </a:solidFill>
              </a:rPr>
              <a:t>年之后呢？</a:t>
            </a:r>
          </a:p>
        </p:txBody>
      </p:sp>
      <p:sp>
        <p:nvSpPr>
          <p:cNvPr id="21510" name="矩形 13"/>
          <p:cNvSpPr>
            <a:spLocks noChangeArrowheads="1"/>
          </p:cNvSpPr>
          <p:nvPr/>
        </p:nvSpPr>
        <p:spPr bwMode="auto">
          <a:xfrm>
            <a:off x="1371600" y="4168775"/>
            <a:ext cx="3221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1">
                <a:solidFill>
                  <a:srgbClr val="C00000"/>
                </a:solidFill>
              </a:rPr>
              <a:t>②</a:t>
            </a:r>
            <a:r>
              <a:rPr lang="en-US" altLang="zh-CN" sz="3600" b="1">
                <a:solidFill>
                  <a:srgbClr val="C00000"/>
                </a:solidFill>
              </a:rPr>
              <a:t>5</a:t>
            </a:r>
            <a:r>
              <a:rPr lang="zh-CN" altLang="en-US" sz="3600" b="1">
                <a:solidFill>
                  <a:srgbClr val="C00000"/>
                </a:solidFill>
              </a:rPr>
              <a:t>年之前呢？</a:t>
            </a:r>
          </a:p>
        </p:txBody>
      </p:sp>
      <p:sp>
        <p:nvSpPr>
          <p:cNvPr id="21511" name="矩形 14"/>
          <p:cNvSpPr>
            <a:spLocks noChangeArrowheads="1"/>
          </p:cNvSpPr>
          <p:nvPr/>
        </p:nvSpPr>
        <p:spPr bwMode="auto">
          <a:xfrm>
            <a:off x="2743200" y="2339975"/>
            <a:ext cx="1296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C00000"/>
                </a:solidFill>
              </a:rPr>
              <a:t>＞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endParaRPr lang="zh-CN" altLang="en-US" sz="4000" b="1"/>
          </a:p>
        </p:txBody>
      </p:sp>
      <p:sp>
        <p:nvSpPr>
          <p:cNvPr id="21512" name="矩形 15"/>
          <p:cNvSpPr>
            <a:spLocks noChangeArrowheads="1"/>
          </p:cNvSpPr>
          <p:nvPr/>
        </p:nvSpPr>
        <p:spPr bwMode="auto">
          <a:xfrm>
            <a:off x="1828800" y="3536950"/>
            <a:ext cx="3095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3 </a:t>
            </a:r>
            <a:r>
              <a:rPr lang="en-US" altLang="zh-CN" sz="4000" b="1" u="sng">
                <a:solidFill>
                  <a:srgbClr val="000000"/>
                </a:solidFill>
              </a:rPr>
              <a:t>    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endParaRPr lang="zh-CN" altLang="en-US" sz="4000" b="1"/>
          </a:p>
        </p:txBody>
      </p:sp>
      <p:sp>
        <p:nvSpPr>
          <p:cNvPr id="21513" name="矩形 16"/>
          <p:cNvSpPr>
            <a:spLocks noChangeArrowheads="1"/>
          </p:cNvSpPr>
          <p:nvPr/>
        </p:nvSpPr>
        <p:spPr bwMode="auto">
          <a:xfrm>
            <a:off x="1828800" y="5921375"/>
            <a:ext cx="314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n</a:t>
            </a:r>
            <a:r>
              <a:rPr lang="zh-CN" altLang="en-US" sz="4000" b="1" u="sng"/>
              <a:t>     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n</a:t>
            </a:r>
            <a:endParaRPr lang="zh-CN" altLang="en-US" sz="4000" b="1"/>
          </a:p>
        </p:txBody>
      </p:sp>
      <p:sp>
        <p:nvSpPr>
          <p:cNvPr id="21514" name="矩形 17"/>
          <p:cNvSpPr>
            <a:spLocks noChangeArrowheads="1"/>
          </p:cNvSpPr>
          <p:nvPr/>
        </p:nvSpPr>
        <p:spPr bwMode="auto">
          <a:xfrm>
            <a:off x="1676400" y="4756150"/>
            <a:ext cx="3524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a </a:t>
            </a:r>
            <a:r>
              <a:rPr lang="zh-CN" altLang="en-US" sz="4000" b="1">
                <a:solidFill>
                  <a:srgbClr val="000000"/>
                </a:solidFill>
              </a:rPr>
              <a:t>－ </a:t>
            </a:r>
            <a:r>
              <a:rPr lang="en-US" altLang="zh-CN" sz="4000" b="1">
                <a:solidFill>
                  <a:srgbClr val="000000"/>
                </a:solidFill>
              </a:rPr>
              <a:t>5</a:t>
            </a:r>
            <a:r>
              <a:rPr lang="zh-CN" altLang="en-US" sz="4000" b="1" u="sng"/>
              <a:t>     </a:t>
            </a:r>
            <a:r>
              <a:rPr lang="en-US" altLang="zh-CN" sz="4000" b="1">
                <a:solidFill>
                  <a:srgbClr val="000000"/>
                </a:solidFill>
              </a:rPr>
              <a:t>b </a:t>
            </a:r>
            <a:r>
              <a:rPr lang="zh-CN" altLang="en-US" sz="4000" b="1">
                <a:solidFill>
                  <a:srgbClr val="000000"/>
                </a:solidFill>
              </a:rPr>
              <a:t>－</a:t>
            </a:r>
            <a:r>
              <a:rPr lang="en-US" altLang="zh-CN" sz="4000" b="1">
                <a:solidFill>
                  <a:srgbClr val="000000"/>
                </a:solidFill>
              </a:rPr>
              <a:t>5</a:t>
            </a:r>
            <a:endParaRPr lang="zh-CN" altLang="en-US" sz="4000" b="1"/>
          </a:p>
        </p:txBody>
      </p:sp>
      <p:sp>
        <p:nvSpPr>
          <p:cNvPr id="21515" name="矩形 18"/>
          <p:cNvSpPr>
            <a:spLocks noChangeArrowheads="1"/>
          </p:cNvSpPr>
          <p:nvPr/>
        </p:nvSpPr>
        <p:spPr bwMode="auto">
          <a:xfrm>
            <a:off x="6324600" y="2933700"/>
            <a:ext cx="1954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-5</a:t>
            </a:r>
            <a:r>
              <a:rPr lang="zh-CN" altLang="en-US" sz="4000" b="1" u="sng">
                <a:solidFill>
                  <a:srgbClr val="000000"/>
                </a:solidFill>
              </a:rPr>
              <a:t>      </a:t>
            </a:r>
            <a:r>
              <a:rPr lang="en-US" altLang="zh-CN" sz="4000" b="1">
                <a:solidFill>
                  <a:srgbClr val="000000"/>
                </a:solidFill>
              </a:rPr>
              <a:t>-4</a:t>
            </a:r>
            <a:endParaRPr lang="zh-CN" altLang="en-US" sz="4000" b="1">
              <a:solidFill>
                <a:srgbClr val="000000"/>
              </a:solidFill>
            </a:endParaRPr>
          </a:p>
        </p:txBody>
      </p:sp>
      <p:sp>
        <p:nvSpPr>
          <p:cNvPr id="21516" name="矩形 19"/>
          <p:cNvSpPr>
            <a:spLocks noChangeArrowheads="1"/>
          </p:cNvSpPr>
          <p:nvPr/>
        </p:nvSpPr>
        <p:spPr bwMode="auto">
          <a:xfrm>
            <a:off x="5410200" y="3717925"/>
            <a:ext cx="3554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-5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en-US" altLang="zh-CN" sz="4000" b="1" u="sng">
                <a:solidFill>
                  <a:srgbClr val="000000"/>
                </a:solidFill>
              </a:rPr>
              <a:t>      </a:t>
            </a:r>
            <a:r>
              <a:rPr lang="en-US" altLang="zh-CN" sz="4000" b="1">
                <a:solidFill>
                  <a:srgbClr val="000000"/>
                </a:solidFill>
              </a:rPr>
              <a:t>-4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3</a:t>
            </a:r>
            <a:endParaRPr lang="zh-CN" altLang="en-US" sz="4000" b="1">
              <a:solidFill>
                <a:srgbClr val="000000"/>
              </a:solidFill>
            </a:endParaRPr>
          </a:p>
        </p:txBody>
      </p:sp>
      <p:sp>
        <p:nvSpPr>
          <p:cNvPr id="21517" name="矩形 20"/>
          <p:cNvSpPr>
            <a:spLocks noChangeArrowheads="1"/>
          </p:cNvSpPr>
          <p:nvPr/>
        </p:nvSpPr>
        <p:spPr bwMode="auto">
          <a:xfrm>
            <a:off x="5486400" y="5905500"/>
            <a:ext cx="3465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-5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n</a:t>
            </a:r>
            <a:r>
              <a:rPr lang="en-US" altLang="zh-CN" sz="4000" b="1" u="sng">
                <a:solidFill>
                  <a:srgbClr val="000000"/>
                </a:solidFill>
              </a:rPr>
              <a:t>     </a:t>
            </a:r>
            <a:r>
              <a:rPr lang="en-US" altLang="zh-CN" sz="4000" b="1">
                <a:solidFill>
                  <a:srgbClr val="000000"/>
                </a:solidFill>
              </a:rPr>
              <a:t>-4</a:t>
            </a:r>
            <a:r>
              <a:rPr lang="zh-CN" altLang="en-US" sz="4000" b="1">
                <a:solidFill>
                  <a:srgbClr val="000000"/>
                </a:solidFill>
              </a:rPr>
              <a:t>＋</a:t>
            </a:r>
            <a:r>
              <a:rPr lang="en-US" altLang="zh-CN" sz="4000" b="1">
                <a:solidFill>
                  <a:srgbClr val="000000"/>
                </a:solidFill>
              </a:rPr>
              <a:t>n</a:t>
            </a:r>
            <a:endParaRPr lang="zh-CN" altLang="en-US" sz="4000" b="1">
              <a:solidFill>
                <a:srgbClr val="000000"/>
              </a:solidFill>
            </a:endParaRPr>
          </a:p>
        </p:txBody>
      </p:sp>
      <p:sp>
        <p:nvSpPr>
          <p:cNvPr id="21518" name="矩形 21"/>
          <p:cNvSpPr>
            <a:spLocks noChangeArrowheads="1"/>
          </p:cNvSpPr>
          <p:nvPr/>
        </p:nvSpPr>
        <p:spPr bwMode="auto">
          <a:xfrm>
            <a:off x="5238750" y="4854575"/>
            <a:ext cx="3981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000000"/>
                </a:solidFill>
              </a:rPr>
              <a:t>-5</a:t>
            </a:r>
            <a:r>
              <a:rPr lang="zh-CN" altLang="en-US" sz="4000" b="1">
                <a:solidFill>
                  <a:srgbClr val="000000"/>
                </a:solidFill>
              </a:rPr>
              <a:t> － </a:t>
            </a:r>
            <a:r>
              <a:rPr lang="en-US" altLang="zh-CN" sz="4000" b="1">
                <a:solidFill>
                  <a:srgbClr val="000000"/>
                </a:solidFill>
              </a:rPr>
              <a:t>5</a:t>
            </a:r>
            <a:r>
              <a:rPr lang="en-US" altLang="zh-CN" sz="4000" b="1" u="sng">
                <a:solidFill>
                  <a:srgbClr val="000000"/>
                </a:solidFill>
              </a:rPr>
              <a:t>      </a:t>
            </a:r>
            <a:r>
              <a:rPr lang="en-US" altLang="zh-CN" sz="4000" b="1">
                <a:solidFill>
                  <a:srgbClr val="000000"/>
                </a:solidFill>
              </a:rPr>
              <a:t>-4</a:t>
            </a:r>
            <a:r>
              <a:rPr lang="zh-CN" altLang="en-US" sz="4000" b="1">
                <a:solidFill>
                  <a:srgbClr val="000000"/>
                </a:solidFill>
              </a:rPr>
              <a:t>－</a:t>
            </a:r>
            <a:r>
              <a:rPr lang="en-US" altLang="zh-CN" sz="4000" b="1">
                <a:solidFill>
                  <a:srgbClr val="000000"/>
                </a:solidFill>
              </a:rPr>
              <a:t>5</a:t>
            </a:r>
            <a:endParaRPr lang="zh-CN" altLang="en-US" sz="4000" b="1"/>
          </a:p>
        </p:txBody>
      </p:sp>
      <p:sp>
        <p:nvSpPr>
          <p:cNvPr id="21519" name="灯片编号占位符 26"/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8C0B08-F784-4A5C-9816-3BACFCFEB096}" type="slidenum">
              <a:rPr lang="en-US" altLang="zh-CN" smtClean="0"/>
              <a:t>5</a:t>
            </a:fld>
            <a:endParaRPr lang="en-US" altLang="zh-CN" smtClean="0"/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869113" y="2879725"/>
            <a:ext cx="750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C00000"/>
                </a:solidFill>
              </a:rPr>
              <a:t>＜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6781800" y="3709988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C00000"/>
                </a:solidFill>
              </a:rPr>
              <a:t>＜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781800" y="47926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C00000"/>
                </a:solidFill>
              </a:rPr>
              <a:t>＜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6858000" y="5851525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C00000"/>
                </a:solidFill>
              </a:rPr>
              <a:t>＜</a:t>
            </a:r>
          </a:p>
        </p:txBody>
      </p:sp>
      <p:sp>
        <p:nvSpPr>
          <p:cNvPr id="23" name="标题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743200" cy="609600"/>
          </a:xfrm>
          <a:solidFill>
            <a:srgbClr val="FFCC99"/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猜想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676400" y="914400"/>
            <a:ext cx="6705600" cy="1077913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zh-CN" alt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</a:t>
            </a:r>
            <a:r>
              <a:rPr lang="zh-CN" altLang="en-US" sz="3200" b="1" kern="0" dirty="0">
                <a:latin typeface="Arial" panose="020B0604020202020204"/>
                <a:ea typeface="+mn-ea"/>
              </a:rPr>
              <a:t>两边都加上（或减去）同一个整式，所得的结果仍是</a:t>
            </a:r>
            <a:r>
              <a:rPr lang="zh-CN" alt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不等式。</a:t>
            </a:r>
            <a:endParaRPr lang="en-US" altLang="zh-CN" sz="32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</a:endParaRPr>
          </a:p>
        </p:txBody>
      </p:sp>
      <p:pic>
        <p:nvPicPr>
          <p:cNvPr id="21526" name="图片 25" descr="3922f33ea06b320fd57b1ca0ac28da1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066800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048000" y="4702175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C00000"/>
                </a:solidFill>
              </a:rPr>
              <a:t>＞</a:t>
            </a:r>
            <a:endParaRPr lang="zh-CN" altLang="en-US"/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049588" y="3505200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C00000"/>
                </a:solidFill>
              </a:rPr>
              <a:t>＞</a:t>
            </a:r>
            <a:endParaRPr lang="zh-CN" altLang="en-US"/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3048000" y="5921375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C00000"/>
                </a:solidFill>
              </a:rPr>
              <a:t>＞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27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4800" y="863600"/>
            <a:ext cx="8353425" cy="2032000"/>
          </a:xfrm>
          <a:prstGeom prst="rect">
            <a:avLst/>
          </a:prstGeom>
          <a:solidFill>
            <a:srgbClr val="FFE2C5"/>
          </a:solidFill>
          <a:ln w="127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chemeClr val="accent2"/>
                </a:solidFill>
              </a:rPr>
              <a:t>                 </a:t>
            </a:r>
            <a:r>
              <a:rPr lang="zh-CN" altLang="en-US" sz="3600" b="1" dirty="0"/>
              <a:t>不等式的基本性质 </a:t>
            </a:r>
            <a:r>
              <a:rPr lang="en-US" altLang="zh-CN" sz="3600" b="1" dirty="0"/>
              <a:t>1 </a:t>
            </a:r>
            <a:r>
              <a:rPr lang="zh-CN" altLang="en-US" sz="3600" dirty="0"/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600" dirty="0"/>
              <a:t>        </a:t>
            </a:r>
            <a:r>
              <a:rPr lang="zh-CN" altLang="en-US" sz="3600" b="1" dirty="0"/>
              <a:t>不等式的两边同时</a:t>
            </a:r>
            <a:r>
              <a:rPr lang="zh-CN" altLang="en-US" sz="3600" b="1" dirty="0">
                <a:solidFill>
                  <a:srgbClr val="FF0000"/>
                </a:solidFill>
              </a:rPr>
              <a:t>加上</a:t>
            </a:r>
            <a:r>
              <a:rPr lang="zh-CN" altLang="en-US" sz="3600" b="1" dirty="0"/>
              <a:t>（或</a:t>
            </a:r>
            <a:r>
              <a:rPr lang="zh-CN" altLang="en-US" sz="3600" b="1" dirty="0">
                <a:solidFill>
                  <a:srgbClr val="FF0000"/>
                </a:solidFill>
              </a:rPr>
              <a:t>减去</a:t>
            </a:r>
            <a:r>
              <a:rPr lang="zh-CN" altLang="en-US" sz="3600" b="1" dirty="0"/>
              <a:t>）</a:t>
            </a:r>
            <a:r>
              <a:rPr lang="zh-CN" altLang="en-US" sz="3600" b="1" u="sng" dirty="0"/>
              <a:t>同一个</a:t>
            </a:r>
            <a:r>
              <a:rPr lang="zh-CN" altLang="en-US" sz="3600" b="1" dirty="0">
                <a:solidFill>
                  <a:schemeClr val="accent2"/>
                </a:solidFill>
              </a:rPr>
              <a:t>整式</a:t>
            </a:r>
            <a:r>
              <a:rPr lang="zh-CN" altLang="en-US" sz="3600" b="1" dirty="0"/>
              <a:t>，不等号的方向</a:t>
            </a:r>
            <a:r>
              <a:rPr lang="zh-CN" altLang="en-US" sz="3600" b="1" dirty="0">
                <a:solidFill>
                  <a:srgbClr val="FF0000"/>
                </a:solidFill>
              </a:rPr>
              <a:t>不变</a:t>
            </a:r>
            <a:r>
              <a:rPr lang="zh-CN" altLang="en-US" sz="3600" b="1" dirty="0"/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909638" y="4114800"/>
            <a:ext cx="6481762" cy="1717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4800" kern="0" dirty="0">
                <a:solidFill>
                  <a:srgbClr val="000000"/>
                </a:solidFill>
                <a:latin typeface="Arial" panose="020B0604020202020204"/>
              </a:rPr>
              <a:t>如果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a</a:t>
            </a:r>
            <a:r>
              <a:rPr lang="en-US" altLang="zh-CN" sz="4800" kern="0" dirty="0">
                <a:solidFill>
                  <a:srgbClr val="C00000"/>
                </a:solidFill>
                <a:latin typeface="Arial" panose="020B0604020202020204"/>
              </a:rPr>
              <a:t>&gt;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b</a:t>
            </a:r>
            <a:r>
              <a:rPr lang="zh-CN" altLang="en-US" sz="4800" kern="0" dirty="0">
                <a:solidFill>
                  <a:srgbClr val="000000"/>
                </a:solidFill>
                <a:latin typeface="Arial" panose="020B0604020202020204"/>
              </a:rPr>
              <a:t>，</a:t>
            </a:r>
            <a:endParaRPr lang="en-US" altLang="zh-CN" sz="4800" kern="0" dirty="0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zh-CN" altLang="en-US" sz="4800" kern="0" dirty="0">
                <a:solidFill>
                  <a:srgbClr val="000000"/>
                </a:solidFill>
                <a:latin typeface="Arial" panose="020B0604020202020204"/>
              </a:rPr>
              <a:t>那么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a+c</a:t>
            </a:r>
            <a:r>
              <a:rPr lang="en-US" altLang="zh-CN" sz="4800" kern="0" dirty="0">
                <a:solidFill>
                  <a:srgbClr val="C00000"/>
                </a:solidFill>
                <a:latin typeface="Arial" panose="020B0604020202020204"/>
              </a:rPr>
              <a:t>&gt;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b+c</a:t>
            </a:r>
            <a:r>
              <a:rPr lang="zh-CN" altLang="en-US" sz="4800" kern="0" dirty="0">
                <a:solidFill>
                  <a:srgbClr val="000000"/>
                </a:solidFill>
                <a:latin typeface="Arial" panose="020B0604020202020204"/>
              </a:rPr>
              <a:t>，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a-c</a:t>
            </a:r>
            <a:r>
              <a:rPr lang="en-US" altLang="zh-CN" sz="4800" kern="0" dirty="0">
                <a:solidFill>
                  <a:srgbClr val="C00000"/>
                </a:solidFill>
                <a:latin typeface="Arial" panose="020B0604020202020204"/>
              </a:rPr>
              <a:t>&gt;</a:t>
            </a:r>
            <a:r>
              <a:rPr lang="en-US" altLang="zh-CN" sz="4800" kern="0" dirty="0">
                <a:solidFill>
                  <a:srgbClr val="000000"/>
                </a:solidFill>
                <a:latin typeface="Arial" panose="020B0604020202020204"/>
              </a:rPr>
              <a:t>b-c</a:t>
            </a:r>
            <a:endParaRPr lang="zh-CN" altLang="en-US" sz="4800" kern="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532" name="灯片编号占位符 3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1CC6DBE-F325-4275-B1B0-C1BBD7AF2E4F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1000" y="3276600"/>
            <a:ext cx="2667000" cy="7080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/>
              <a:t>符号表示：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3" descr="2 (2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0"/>
            <a:ext cx="40386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3058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C00000"/>
                </a:solidFill>
              </a:rPr>
              <a:t>小试牛刀：</a:t>
            </a:r>
            <a:endParaRPr lang="en-US" altLang="zh-CN" sz="4400" b="1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sz="3600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选择适当的不等号填空，并说明不等式两边进行了什么变化。</a:t>
            </a:r>
          </a:p>
        </p:txBody>
      </p:sp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152400" y="2662238"/>
            <a:ext cx="861060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4000"/>
              <a:t>（</a:t>
            </a:r>
            <a:r>
              <a:rPr lang="en-US" altLang="zh-CN" sz="4000"/>
              <a:t>1</a:t>
            </a:r>
            <a:r>
              <a:rPr lang="zh-CN" altLang="en-US" sz="4000"/>
              <a:t>）如果</a:t>
            </a:r>
            <a:r>
              <a:rPr lang="en-US" altLang="zh-CN" sz="4000"/>
              <a:t>a&lt;b</a:t>
            </a:r>
            <a:r>
              <a:rPr lang="zh-CN" altLang="en-US" sz="4000"/>
              <a:t>，那么</a:t>
            </a:r>
            <a:r>
              <a:rPr lang="en-US" altLang="zh-CN" sz="4000"/>
              <a:t>a+8</a:t>
            </a:r>
            <a:r>
              <a:rPr lang="en-US" altLang="zh-CN" sz="4000" u="sng"/>
              <a:t>        </a:t>
            </a:r>
            <a:r>
              <a:rPr lang="en-US" altLang="zh-CN" sz="4000"/>
              <a:t>b+8.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4000"/>
              <a:t>（</a:t>
            </a:r>
            <a:r>
              <a:rPr lang="en-US" altLang="zh-CN" sz="4000"/>
              <a:t>2</a:t>
            </a:r>
            <a:r>
              <a:rPr lang="zh-CN" altLang="en-US" sz="4000"/>
              <a:t>）如果</a:t>
            </a:r>
            <a:r>
              <a:rPr lang="en-US" altLang="zh-CN" sz="4000"/>
              <a:t>a&lt;b</a:t>
            </a:r>
            <a:r>
              <a:rPr lang="zh-CN" altLang="en-US" sz="4000"/>
              <a:t>，那么</a:t>
            </a:r>
            <a:r>
              <a:rPr lang="en-US" altLang="zh-CN" sz="4000"/>
              <a:t>a-m</a:t>
            </a:r>
            <a:r>
              <a:rPr lang="en-US" altLang="zh-CN" sz="4000" u="sng"/>
              <a:t>         </a:t>
            </a:r>
            <a:r>
              <a:rPr lang="en-US" altLang="zh-CN" sz="4000"/>
              <a:t>b-m.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4000"/>
              <a:t>（</a:t>
            </a:r>
            <a:r>
              <a:rPr lang="en-US" altLang="zh-CN" sz="4000"/>
              <a:t>3</a:t>
            </a:r>
            <a:r>
              <a:rPr lang="zh-CN" altLang="en-US" sz="4000"/>
              <a:t>）如果</a:t>
            </a:r>
            <a:r>
              <a:rPr lang="en-US" altLang="zh-CN" sz="4000"/>
              <a:t>x&lt;y</a:t>
            </a:r>
            <a:r>
              <a:rPr lang="zh-CN" altLang="en-US" sz="4000"/>
              <a:t>，那么</a:t>
            </a:r>
            <a:r>
              <a:rPr lang="en-US" altLang="zh-CN" sz="4000"/>
              <a:t>-1+x</a:t>
            </a:r>
            <a:r>
              <a:rPr lang="en-US" altLang="zh-CN" sz="4000" u="sng"/>
              <a:t>       </a:t>
            </a:r>
            <a:r>
              <a:rPr lang="en-US" altLang="zh-CN" sz="4000"/>
              <a:t>-1+y.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4000"/>
              <a:t>（</a:t>
            </a:r>
            <a:r>
              <a:rPr lang="en-US" altLang="zh-CN" sz="4000"/>
              <a:t>4</a:t>
            </a:r>
            <a:r>
              <a:rPr lang="zh-CN" altLang="en-US" sz="4000"/>
              <a:t>）如果</a:t>
            </a:r>
            <a:r>
              <a:rPr lang="en-US" altLang="zh-CN" sz="4000"/>
              <a:t>a&gt;b</a:t>
            </a:r>
            <a:r>
              <a:rPr lang="zh-CN" altLang="en-US" sz="4000"/>
              <a:t>，那么</a:t>
            </a:r>
            <a:r>
              <a:rPr lang="en-US" altLang="zh-CN" sz="4000"/>
              <a:t>2a</a:t>
            </a:r>
            <a:r>
              <a:rPr lang="en-US" altLang="zh-CN" sz="4000" u="sng"/>
              <a:t>        </a:t>
            </a:r>
            <a:r>
              <a:rPr lang="en-US" altLang="zh-CN" sz="4000"/>
              <a:t>a+b.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19800" y="27352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649913" y="5097463"/>
            <a:ext cx="7508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23559" name="灯片编号占位符 1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86D32BB-F6DF-4309-A1FA-40BB7EC35E68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019800" y="3505200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943600" y="43354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42" descr="3922f33ea06b320fd57b1ca0ac28da1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066800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/>
          <p:nvPr/>
        </p:nvSpPr>
        <p:spPr>
          <a:xfrm>
            <a:off x="2743200" y="0"/>
            <a:ext cx="2743200" cy="762000"/>
          </a:xfrm>
          <a:prstGeom prst="rect">
            <a:avLst/>
          </a:prstGeom>
          <a:solidFill>
            <a:srgbClr val="FFCC99"/>
          </a:solidFill>
          <a:ln>
            <a:solidFill>
              <a:srgbClr val="92D050"/>
            </a:solidFill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zh-CN" altLang="en-US" sz="4400" ker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猜</a:t>
            </a:r>
            <a:r>
              <a:rPr lang="zh-CN" altLang="en-U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想</a:t>
            </a:r>
            <a:r>
              <a:rPr lang="en-US" altLang="zh-CN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2</a:t>
            </a:r>
            <a:endParaRPr lang="zh-CN" altLang="en-U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5800" y="674688"/>
            <a:ext cx="8534400" cy="1077912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</a:t>
            </a:r>
            <a:r>
              <a:rPr lang="zh-CN" altLang="en-US" sz="3200" b="1" kern="0" dirty="0">
                <a:latin typeface="Arial" panose="020B0604020202020204"/>
                <a:ea typeface="+mn-ea"/>
              </a:rPr>
              <a:t>两边都乘（或除以）同一个数（除数不能为零），所得的结果仍是</a:t>
            </a:r>
            <a:r>
              <a:rPr lang="zh-CN" alt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+mn-ea"/>
              </a:rPr>
              <a:t>不等式。</a:t>
            </a:r>
          </a:p>
        </p:txBody>
      </p:sp>
      <p:sp>
        <p:nvSpPr>
          <p:cNvPr id="24581" name="Text Box 35"/>
          <p:cNvSpPr txBox="1">
            <a:spLocks noChangeArrowheads="1"/>
          </p:cNvSpPr>
          <p:nvPr/>
        </p:nvSpPr>
        <p:spPr bwMode="auto">
          <a:xfrm>
            <a:off x="1066800" y="2514600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582" name="Text Box 37"/>
          <p:cNvSpPr txBox="1">
            <a:spLocks noChangeArrowheads="1"/>
          </p:cNvSpPr>
          <p:nvPr/>
        </p:nvSpPr>
        <p:spPr bwMode="auto">
          <a:xfrm>
            <a:off x="152400" y="3200400"/>
            <a:ext cx="4038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12×4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8×4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12÷4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8÷4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12×(-4)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8×(-4)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12÷(-4)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8÷(-4)</a:t>
            </a:r>
          </a:p>
        </p:txBody>
      </p:sp>
      <p:sp>
        <p:nvSpPr>
          <p:cNvPr id="24583" name="Text Box 51"/>
          <p:cNvSpPr txBox="1">
            <a:spLocks noChangeArrowheads="1"/>
          </p:cNvSpPr>
          <p:nvPr/>
        </p:nvSpPr>
        <p:spPr bwMode="auto">
          <a:xfrm>
            <a:off x="228600" y="1752600"/>
            <a:ext cx="6324600" cy="4921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自主探索：用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“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&lt;</a:t>
            </a:r>
            <a:r>
              <a:rPr lang="en-US" altLang="zh-CN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“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  <a:r>
              <a:rPr lang="en-US" altLang="zh-CN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填空：</a:t>
            </a:r>
          </a:p>
        </p:txBody>
      </p:sp>
      <p:sp>
        <p:nvSpPr>
          <p:cNvPr id="24584" name="Text Box 54"/>
          <p:cNvSpPr txBox="1">
            <a:spLocks noChangeArrowheads="1"/>
          </p:cNvSpPr>
          <p:nvPr/>
        </p:nvSpPr>
        <p:spPr bwMode="auto">
          <a:xfrm>
            <a:off x="3886200" y="3208338"/>
            <a:ext cx="548640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(-6)×2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(-4)×2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(-6)÷2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(-4) ÷2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(-6)×(-2)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(-4)×(-2)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(-6)÷(-2)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(-4) ÷(-2)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zh-CN" sz="36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585" name="Text Box 35"/>
          <p:cNvSpPr txBox="1">
            <a:spLocks noChangeArrowheads="1"/>
          </p:cNvSpPr>
          <p:nvPr/>
        </p:nvSpPr>
        <p:spPr bwMode="auto">
          <a:xfrm>
            <a:off x="5029200" y="2438400"/>
            <a:ext cx="3124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(-6)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(-4)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981200" y="2286000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1905000" y="31162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1905000" y="3810000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839913" y="4724400"/>
            <a:ext cx="750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2060"/>
                </a:solidFill>
              </a:rPr>
              <a:t>＜</a:t>
            </a: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1828800" y="55546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2060"/>
                </a:solidFill>
              </a:rPr>
              <a:t>＜</a:t>
            </a: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6183313" y="2286000"/>
            <a:ext cx="750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6172200" y="31162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172200" y="3878263"/>
            <a:ext cx="750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259513" y="4716463"/>
            <a:ext cx="7508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2060"/>
                </a:solidFill>
              </a:rPr>
              <a:t>＞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6248400" y="5562600"/>
            <a:ext cx="75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2060"/>
                </a:solidFill>
              </a:rPr>
              <a:t>＞</a:t>
            </a:r>
          </a:p>
        </p:txBody>
      </p:sp>
      <p:sp>
        <p:nvSpPr>
          <p:cNvPr id="41" name="矩形 28"/>
          <p:cNvSpPr>
            <a:spLocks noChangeArrowheads="1"/>
          </p:cNvSpPr>
          <p:nvPr/>
        </p:nvSpPr>
        <p:spPr bwMode="auto">
          <a:xfrm>
            <a:off x="457200" y="2971800"/>
            <a:ext cx="8382000" cy="1600200"/>
          </a:xfrm>
          <a:prstGeom prst="rect">
            <a:avLst/>
          </a:prstGeom>
          <a:noFill/>
          <a:ln w="38100" algn="ctr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800">
              <a:ea typeface="隶书" panose="02010509060101010101" pitchFamily="49" charset="-122"/>
            </a:endParaRPr>
          </a:p>
        </p:txBody>
      </p:sp>
      <p:sp>
        <p:nvSpPr>
          <p:cNvPr id="42" name="矩形 32"/>
          <p:cNvSpPr>
            <a:spLocks noChangeArrowheads="1"/>
          </p:cNvSpPr>
          <p:nvPr/>
        </p:nvSpPr>
        <p:spPr bwMode="auto">
          <a:xfrm>
            <a:off x="152400" y="4572000"/>
            <a:ext cx="8915400" cy="1828800"/>
          </a:xfrm>
          <a:prstGeom prst="rect">
            <a:avLst/>
          </a:prstGeom>
          <a:noFill/>
          <a:ln w="38100" algn="ctr">
            <a:solidFill>
              <a:srgbClr val="0033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800"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6" descr="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16925" y="5257800"/>
            <a:ext cx="574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61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不等式的两边都乘（或除以）同一 个     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，不等号的方向       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76200" y="914400"/>
            <a:ext cx="3810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33CC"/>
                </a:solidFill>
              </a:rPr>
              <a:t>不</a:t>
            </a:r>
            <a:r>
              <a:rPr kumimoji="1" lang="zh-CN" altLang="en-US" sz="3200" b="1" dirty="0">
                <a:solidFill>
                  <a:srgbClr val="FF0BB3"/>
                </a:solidFill>
              </a:rPr>
              <a:t>等式的基本性质 </a:t>
            </a:r>
            <a:r>
              <a:rPr kumimoji="1" lang="en-US" altLang="zh-CN" sz="3200" b="1" dirty="0">
                <a:solidFill>
                  <a:srgbClr val="FF0BB3"/>
                </a:solidFill>
              </a:rPr>
              <a:t>2</a:t>
            </a:r>
          </a:p>
        </p:txBody>
      </p:sp>
      <p:sp>
        <p:nvSpPr>
          <p:cNvPr id="1030" name="WordArt 2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90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归纳提升</a:t>
            </a:r>
          </a:p>
        </p:txBody>
      </p:sp>
      <p:sp>
        <p:nvSpPr>
          <p:cNvPr id="208949" name="Text Box 53"/>
          <p:cNvSpPr txBox="1">
            <a:spLocks noChangeArrowheads="1"/>
          </p:cNvSpPr>
          <p:nvPr/>
        </p:nvSpPr>
        <p:spPr bwMode="auto">
          <a:xfrm>
            <a:off x="152400" y="3775075"/>
            <a:ext cx="8172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不等式的两边都乘（或除以）同一个</a:t>
            </a:r>
          </a:p>
        </p:txBody>
      </p:sp>
      <p:sp>
        <p:nvSpPr>
          <p:cNvPr id="208951" name="Rectangle 55"/>
          <p:cNvSpPr>
            <a:spLocks noChangeArrowheads="1"/>
          </p:cNvSpPr>
          <p:nvPr/>
        </p:nvSpPr>
        <p:spPr bwMode="auto">
          <a:xfrm>
            <a:off x="1198563" y="4437063"/>
            <a:ext cx="30400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</a:rPr>
              <a:t>，不等号的方向</a:t>
            </a:r>
            <a:endParaRPr kumimoji="1" lang="zh-CN" altLang="en-US" sz="3200" b="1" dirty="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208952" name="Rectangle 56"/>
          <p:cNvSpPr>
            <a:spLocks noChangeArrowheads="1"/>
          </p:cNvSpPr>
          <p:nvPr/>
        </p:nvSpPr>
        <p:spPr bwMode="auto">
          <a:xfrm>
            <a:off x="273050" y="4460875"/>
            <a:ext cx="1009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/>
              <a:t>负数</a:t>
            </a:r>
          </a:p>
        </p:txBody>
      </p:sp>
      <p:sp>
        <p:nvSpPr>
          <p:cNvPr id="208953" name="Rectangle 57"/>
          <p:cNvSpPr>
            <a:spLocks noChangeArrowheads="1"/>
          </p:cNvSpPr>
          <p:nvPr/>
        </p:nvSpPr>
        <p:spPr bwMode="auto">
          <a:xfrm>
            <a:off x="4102100" y="4460875"/>
            <a:ext cx="1009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/>
              <a:t>改变</a:t>
            </a:r>
          </a:p>
        </p:txBody>
      </p:sp>
      <p:sp>
        <p:nvSpPr>
          <p:cNvPr id="208954" name="Text Box 58"/>
          <p:cNvSpPr txBox="1">
            <a:spLocks noChangeArrowheads="1"/>
          </p:cNvSpPr>
          <p:nvPr/>
        </p:nvSpPr>
        <p:spPr bwMode="auto">
          <a:xfrm>
            <a:off x="5029200" y="4495800"/>
            <a:ext cx="30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38650" y="5835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公式" r:id="rId4" imgW="914400" imgH="215900" progId="Equation.3">
                  <p:embed/>
                </p:oleObj>
              </mc:Choice>
              <mc:Fallback>
                <p:oleObj name="公式" r:id="rId4" imgW="9144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5835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65" name="Rectangle 69"/>
          <p:cNvSpPr>
            <a:spLocks noChangeArrowheads="1"/>
          </p:cNvSpPr>
          <p:nvPr/>
        </p:nvSpPr>
        <p:spPr bwMode="auto">
          <a:xfrm>
            <a:off x="376238" y="2209800"/>
            <a:ext cx="1009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/>
              <a:t>正数</a:t>
            </a:r>
          </a:p>
        </p:txBody>
      </p:sp>
      <p:sp>
        <p:nvSpPr>
          <p:cNvPr id="208966" name="Rectangle 70"/>
          <p:cNvSpPr>
            <a:spLocks noChangeArrowheads="1"/>
          </p:cNvSpPr>
          <p:nvPr/>
        </p:nvSpPr>
        <p:spPr bwMode="auto">
          <a:xfrm>
            <a:off x="4262438" y="2209800"/>
            <a:ext cx="1009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/>
              <a:t>不变</a:t>
            </a:r>
          </a:p>
        </p:txBody>
      </p:sp>
      <p:sp>
        <p:nvSpPr>
          <p:cNvPr id="1038" name="Text Box 26"/>
          <p:cNvSpPr txBox="1">
            <a:spLocks noChangeArrowheads="1"/>
          </p:cNvSpPr>
          <p:nvPr/>
        </p:nvSpPr>
        <p:spPr bwMode="auto">
          <a:xfrm>
            <a:off x="762000" y="6507163"/>
            <a:ext cx="358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800">
              <a:solidFill>
                <a:srgbClr val="000000"/>
              </a:solidFill>
              <a:ea typeface="隶书" panose="02010509060101010101" pitchFamily="49" charset="-122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752600" y="5684838"/>
            <a:ext cx="7391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不等式的性质</a:t>
            </a:r>
            <a:r>
              <a:rPr lang="en-US" altLang="zh-CN" sz="3200" b="1">
                <a:solidFill>
                  <a:srgbClr val="000000"/>
                </a:solidFill>
                <a:ea typeface="隶书" panose="02010509060101010101" pitchFamily="49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和性质</a:t>
            </a:r>
            <a:r>
              <a:rPr lang="en-US" altLang="zh-CN" sz="3200" b="1">
                <a:solidFill>
                  <a:srgbClr val="000000"/>
                </a:solidFill>
                <a:ea typeface="隶书" panose="02010509060101010101" pitchFamily="49" charset="-122"/>
              </a:rPr>
              <a:t>3</a:t>
            </a:r>
            <a:r>
              <a:rPr lang="zh-CN" altLang="en-US" sz="3200" b="1">
                <a:solidFill>
                  <a:srgbClr val="000000"/>
                </a:solidFill>
                <a:ea typeface="隶书" panose="02010509060101010101" pitchFamily="49" charset="-122"/>
              </a:rPr>
              <a:t>有什么区别？</a:t>
            </a:r>
          </a:p>
        </p:txBody>
      </p:sp>
      <p:sp>
        <p:nvSpPr>
          <p:cNvPr id="31" name="WordArt 28"/>
          <p:cNvSpPr>
            <a:spLocks noChangeArrowheads="1" noChangeShapeType="1" noTextEdit="1"/>
          </p:cNvSpPr>
          <p:nvPr/>
        </p:nvSpPr>
        <p:spPr bwMode="auto">
          <a:xfrm>
            <a:off x="457200" y="5638800"/>
            <a:ext cx="144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3300"/>
                  </a:solidFill>
                  <a:rou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想一想：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28600" y="3165475"/>
            <a:ext cx="3810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33CC"/>
                </a:solidFill>
              </a:rPr>
              <a:t>不</a:t>
            </a:r>
            <a:r>
              <a:rPr kumimoji="1" lang="zh-CN" altLang="en-US" sz="3200" b="1" dirty="0">
                <a:solidFill>
                  <a:srgbClr val="FF0BB3"/>
                </a:solidFill>
              </a:rPr>
              <a:t>等式的基本性质 </a:t>
            </a:r>
            <a:r>
              <a:rPr kumimoji="1" lang="en-US" altLang="zh-CN" sz="3200" b="1" dirty="0">
                <a:solidFill>
                  <a:srgbClr val="FF0BB3"/>
                </a:solidFill>
              </a:rPr>
              <a:t>3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1673C-DCAA-4304-972A-EC6F382BF38E}" type="slidenum">
              <a:rPr lang="en-US" altLang="zh-CN" smtClean="0"/>
              <a:t>9</a:t>
            </a:fld>
            <a:endParaRPr lang="en-US" altLang="zh-CN"/>
          </a:p>
        </p:txBody>
      </p:sp>
      <p:pic>
        <p:nvPicPr>
          <p:cNvPr id="1043" name="图片 18" descr="1 (3)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08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08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  <p:bldP spid="208901" grpId="0"/>
      <p:bldP spid="208949" grpId="0" build="allAtOnce"/>
      <p:bldP spid="208951" grpId="0"/>
      <p:bldP spid="208952" grpId="0"/>
      <p:bldP spid="208952" grpId="1"/>
      <p:bldP spid="208952" grpId="2"/>
      <p:bldP spid="208953" grpId="0"/>
      <p:bldP spid="208953" grpId="1"/>
      <p:bldP spid="208953" grpId="2"/>
      <p:bldP spid="208954" grpId="0"/>
      <p:bldP spid="208965" grpId="0"/>
      <p:bldP spid="208965" grpId="1"/>
      <p:bldP spid="208965" grpId="2"/>
      <p:bldP spid="208966" grpId="0"/>
      <p:bldP spid="208966" grpId="1"/>
      <p:bldP spid="208966" grpId="2"/>
      <p:bldP spid="30" grpId="0"/>
      <p:bldP spid="31" grpId="0" animBg="1"/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33CC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0" rIns="91440" bIns="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33CC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0" rIns="91440" bIns="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pitchFamily="49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全屏显示(4:3)</PresentationFormat>
  <Paragraphs>130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黑体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Garamond</vt:lpstr>
      <vt:lpstr>Times New Roman</vt:lpstr>
      <vt:lpstr>Wingdings</vt:lpstr>
      <vt:lpstr>WWW.2PPT.COM
</vt:lpstr>
      <vt:lpstr>1_Edge</vt:lpstr>
      <vt:lpstr>公式</vt:lpstr>
      <vt:lpstr>Equation</vt:lpstr>
      <vt:lpstr>8.1  不等式的基本性质</vt:lpstr>
      <vt:lpstr>学习目标</vt:lpstr>
      <vt:lpstr>PowerPoint 演示文稿</vt:lpstr>
      <vt:lpstr>类比猜想</vt:lpstr>
      <vt:lpstr>猜想1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765A7DC5DFBB42E9AA00D0F39955F167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