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337" r:id="rId2"/>
    <p:sldId id="380" r:id="rId3"/>
    <p:sldId id="381" r:id="rId4"/>
    <p:sldId id="383" r:id="rId5"/>
    <p:sldId id="371" r:id="rId6"/>
    <p:sldId id="370" r:id="rId7"/>
    <p:sldId id="379" r:id="rId8"/>
    <p:sldId id="382" r:id="rId9"/>
    <p:sldId id="360" r:id="rId10"/>
    <p:sldId id="361" r:id="rId11"/>
    <p:sldId id="384" r:id="rId12"/>
    <p:sldId id="385" r:id="rId13"/>
    <p:sldId id="376" r:id="rId14"/>
    <p:sldId id="377" r:id="rId15"/>
    <p:sldId id="369" r:id="rId16"/>
  </p:sldIdLst>
  <p:sldSz cx="9144000" cy="6858000" type="screen4x3"/>
  <p:notesSz cx="6858000" cy="9144000"/>
  <p:defaultTextStyle>
    <a:defPPr>
      <a:defRPr lang="zh-CN"/>
    </a:defPPr>
    <a:lvl1pPr algn="ctr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ctr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ctr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ctr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ctr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8">
          <p15:clr>
            <a:srgbClr val="A4A3A4"/>
          </p15:clr>
        </p15:guide>
        <p15:guide id="2" pos="30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00"/>
    <a:srgbClr val="0000FF"/>
    <a:srgbClr val="CC00FF"/>
    <a:srgbClr val="9900CC"/>
    <a:srgbClr val="CC0099"/>
    <a:srgbClr val="FF00FF"/>
    <a:srgbClr val="9933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208"/>
        <p:guide pos="302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6198" cy="7619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eaLnBrk="0" hangingPunct="0">
              <a:defRPr sz="1200"/>
            </a:lvl1pPr>
          </a:lstStyle>
          <a:p>
            <a:endParaRPr lang="zh-CN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0" hangingPunct="0">
              <a:defRPr sz="1200"/>
            </a:lvl1pPr>
          </a:lstStyle>
          <a:p>
            <a:fld id="{1448159F-62B7-4CC1-94D9-AB097954E0B5}" type="datetimeFigureOut">
              <a:rPr lang="zh-CN" altLang="en-US"/>
              <a:t>2023-01-17</a:t>
            </a:fld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5125" name="Rectangle 5"/>
          <p:cNvSpPr>
            <a:spLocks noGrp="1" noRot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smtClean="0"/>
              <a:t>单击此处编辑母版文本样式</a:t>
            </a:r>
          </a:p>
          <a:p>
            <a:pPr lvl="1"/>
            <a:r>
              <a:rPr lang="zh-CN" smtClean="0"/>
              <a:t>第二级</a:t>
            </a:r>
          </a:p>
          <a:p>
            <a:pPr lvl="2"/>
            <a:r>
              <a:rPr lang="zh-CN" smtClean="0"/>
              <a:t>第三级</a:t>
            </a:r>
          </a:p>
          <a:p>
            <a:pPr lvl="3"/>
            <a:r>
              <a:rPr lang="zh-CN" smtClean="0"/>
              <a:t>第四级</a:t>
            </a:r>
          </a:p>
          <a:p>
            <a:pPr lvl="4"/>
            <a:r>
              <a:rPr lang="zh-CN" smtClean="0"/>
              <a:t>第五级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l" eaLnBrk="0" hangingPunct="0">
              <a:defRPr sz="1200"/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 eaLnBrk="0" hangingPunct="0">
              <a:defRPr sz="1200"/>
            </a:lvl1pPr>
          </a:lstStyle>
          <a:p>
            <a:fld id="{B681552C-AEA4-45A5-B382-09360E276B76}" type="slidenum">
              <a:rPr lang="en-US" altLang="zh-CN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buFontTx/>
              <a:buNone/>
            </a:pPr>
            <a:fld id="{773AAF81-32A7-4E23-8E79-C95622376EE0}" type="slidenum">
              <a:rPr lang="en-US" sz="1200"/>
              <a:t>2</a:t>
            </a:fld>
            <a:endParaRPr lang="en-US" sz="120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anchor="t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1552C-AEA4-45A5-B382-09360E276B76}" type="slidenum">
              <a:rPr lang="en-US" altLang="zh-CN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buFontTx/>
              <a:buNone/>
            </a:pPr>
            <a:fld id="{EC37A5C6-95A2-4ACF-9356-621213354705}" type="slidenum">
              <a:rPr lang="en-US" sz="1200"/>
              <a:t>12</a:t>
            </a:fld>
            <a:endParaRPr lang="en-US" sz="1200"/>
          </a:p>
        </p:txBody>
      </p:sp>
      <p:sp>
        <p:nvSpPr>
          <p:cNvPr id="19459" name="Rectangle 7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buFontTx/>
              <a:buNone/>
            </a:pPr>
            <a:fld id="{9EB31601-043B-4268-BAD4-29135028C49E}" type="slidenum">
              <a:rPr lang="en-US" sz="1200"/>
              <a:t>12</a:t>
            </a:fld>
            <a:endParaRPr lang="en-US" sz="1200"/>
          </a:p>
        </p:txBody>
      </p:sp>
      <p:sp>
        <p:nvSpPr>
          <p:cNvPr id="194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 anchor="t"/>
          <a:lstStyle/>
          <a:p>
            <a:endParaRPr lang="en-US" sz="2400" b="1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41700" y="4832350"/>
            <a:ext cx="5461000" cy="13192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0" indent="0" algn="r">
              <a:defRPr sz="2800"/>
            </a:lvl1pPr>
          </a:lstStyle>
          <a:p>
            <a:pPr lvl="0"/>
            <a:r>
              <a:rPr lang="zh-CN" altLang="en-US" noProof="0" smtClean="0">
                <a:sym typeface="Arial" panose="020B0604020202020204" pitchFamily="34" charset="0"/>
              </a:rPr>
              <a:t>单击此处编辑母版标题样式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00313" y="6159500"/>
            <a:ext cx="6400800" cy="4540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0" indent="0" algn="r">
              <a:buFont typeface="Wingdings" panose="05000000000000000000" pitchFamily="2" charset="2"/>
              <a:buNone/>
              <a:defRPr sz="1200"/>
            </a:lvl1pPr>
          </a:lstStyle>
          <a:p>
            <a:pPr lvl="0"/>
            <a:r>
              <a:rPr lang="zh-CN" altLang="en-US" noProof="0" smtClean="0">
                <a:sym typeface="Arial" panose="020B0604020202020204" pitchFamily="34" charset="0"/>
              </a:rPr>
              <a:t>单击此处编辑母版副标题样式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>
                <a:sym typeface="Arial" panose="020B0604020202020204" pitchFamily="34" charset="0"/>
              </a:rPr>
              <a:t>单击此处编辑母版标题样式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>
                <a:sym typeface="Arial" panose="020B0604020202020204" pitchFamily="34" charset="0"/>
              </a:rPr>
              <a:t>单击此处编辑母版文本样式</a:t>
            </a:r>
          </a:p>
          <a:p>
            <a:pPr lvl="1"/>
            <a:r>
              <a:rPr lang="zh-CN" altLang="en-US" smtClean="0">
                <a:sym typeface="Arial" panose="020B0604020202020204" pitchFamily="34" charset="0"/>
              </a:rPr>
              <a:t>第二级</a:t>
            </a:r>
          </a:p>
          <a:p>
            <a:pPr lvl="2"/>
            <a:r>
              <a:rPr lang="zh-CN" altLang="en-US" smtClean="0">
                <a:sym typeface="Arial" panose="020B0604020202020204" pitchFamily="34" charset="0"/>
              </a:rPr>
              <a:t>第三级</a:t>
            </a:r>
          </a:p>
          <a:p>
            <a:pPr lvl="3"/>
            <a:r>
              <a:rPr lang="zh-CN" altLang="en-US" smtClean="0">
                <a:sym typeface="Arial" panose="020B0604020202020204" pitchFamily="34" charset="0"/>
              </a:rPr>
              <a:t>第四级</a:t>
            </a:r>
          </a:p>
          <a:p>
            <a:pPr lvl="4"/>
            <a:r>
              <a:rPr lang="zh-CN" altLang="en-US" smtClean="0">
                <a:sym typeface="Arial" panose="020B0604020202020204" pitchFamily="34" charset="0"/>
              </a:rPr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r"/>
  </p:transition>
  <p:txStyles>
    <p:titleStyle>
      <a:lvl1pPr marL="914400" indent="-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+mj-lt"/>
          <a:ea typeface="+mj-ea"/>
          <a:cs typeface="+mj-cs"/>
          <a:sym typeface="Arial" panose="020B0604020202020204" pitchFamily="34" charset="0"/>
        </a:defRPr>
      </a:lvl1pPr>
      <a:lvl2pPr marL="914400" indent="-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panose="020B0604020202020204" pitchFamily="34" charset="0"/>
          <a:ea typeface="微软雅黑" panose="020B0503020204020204" pitchFamily="34" charset="-122"/>
          <a:sym typeface="Arial" panose="020B0604020202020204" pitchFamily="34" charset="0"/>
        </a:defRPr>
      </a:lvl2pPr>
      <a:lvl3pPr marL="914400" indent="-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panose="020B0604020202020204" pitchFamily="34" charset="0"/>
          <a:ea typeface="微软雅黑" panose="020B0503020204020204" pitchFamily="34" charset="-122"/>
          <a:sym typeface="Arial" panose="020B0604020202020204" pitchFamily="34" charset="0"/>
        </a:defRPr>
      </a:lvl3pPr>
      <a:lvl4pPr marL="914400" indent="-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panose="020B0604020202020204" pitchFamily="34" charset="0"/>
          <a:ea typeface="微软雅黑" panose="020B0503020204020204" pitchFamily="34" charset="-122"/>
          <a:sym typeface="Arial" panose="020B0604020202020204" pitchFamily="34" charset="0"/>
        </a:defRPr>
      </a:lvl4pPr>
      <a:lvl5pPr marL="914400" indent="-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panose="020B0604020202020204" pitchFamily="34" charset="0"/>
          <a:ea typeface="微软雅黑" panose="020B0503020204020204" pitchFamily="34" charset="-122"/>
          <a:sym typeface="Arial" panose="020B0604020202020204" pitchFamily="34" charset="0"/>
        </a:defRPr>
      </a:lvl5pPr>
      <a:lvl6pPr marL="1371600" indent="-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panose="020B0604020202020204" pitchFamily="34" charset="0"/>
          <a:ea typeface="微软雅黑" panose="020B0503020204020204" pitchFamily="34" charset="-122"/>
          <a:sym typeface="Arial" panose="020B0604020202020204" pitchFamily="34" charset="0"/>
        </a:defRPr>
      </a:lvl6pPr>
      <a:lvl7pPr marL="1828800" indent="-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panose="020B0604020202020204" pitchFamily="34" charset="0"/>
          <a:ea typeface="微软雅黑" panose="020B0503020204020204" pitchFamily="34" charset="-122"/>
          <a:sym typeface="Arial" panose="020B0604020202020204" pitchFamily="34" charset="0"/>
        </a:defRPr>
      </a:lvl7pPr>
      <a:lvl8pPr marL="2286000" indent="-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panose="020B0604020202020204" pitchFamily="34" charset="0"/>
          <a:ea typeface="微软雅黑" panose="020B0503020204020204" pitchFamily="34" charset="-122"/>
          <a:sym typeface="Arial" panose="020B0604020202020204" pitchFamily="34" charset="0"/>
        </a:defRPr>
      </a:lvl8pPr>
      <a:lvl9pPr marL="2743200" indent="-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panose="020B0604020202020204" pitchFamily="34" charset="0"/>
          <a:ea typeface="微软雅黑" panose="020B0503020204020204" pitchFamily="34" charset="-122"/>
          <a:sym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ts val="600"/>
        </a:spcBef>
        <a:spcAft>
          <a:spcPts val="600"/>
        </a:spcAft>
        <a:buSzPct val="100000"/>
        <a:buFont typeface="Wingdings" panose="05000000000000000000" pitchFamily="2" charset="2"/>
        <a:buChar char="p"/>
        <a:defRPr>
          <a:solidFill>
            <a:schemeClr val="accent1"/>
          </a:solidFill>
          <a:latin typeface="+mn-lt"/>
          <a:ea typeface="+mn-ea"/>
          <a:cs typeface="+mn-cs"/>
          <a:sym typeface="Arial" panose="020B0604020202020204" pitchFamily="34" charset="0"/>
        </a:defRPr>
      </a:lvl1pPr>
      <a:lvl2pPr marL="742950" indent="-285750" algn="l" rtl="0" eaLnBrk="1" fontAlgn="base" hangingPunct="1">
        <a:spcBef>
          <a:spcPts val="600"/>
        </a:spcBef>
        <a:spcAft>
          <a:spcPts val="600"/>
        </a:spcAft>
        <a:buFont typeface="Arial" panose="020B0604020202020204" pitchFamily="34" charset="0"/>
        <a:buChar char="–"/>
        <a:defRPr>
          <a:solidFill>
            <a:schemeClr val="accent1"/>
          </a:solidFill>
          <a:latin typeface="+mn-lt"/>
          <a:ea typeface="+mn-ea"/>
          <a:sym typeface="Arial" panose="020B0604020202020204" pitchFamily="34" charset="0"/>
        </a:defRPr>
      </a:lvl2pPr>
      <a:lvl3pPr marL="1143000" indent="-228600" algn="l" rtl="0" eaLnBrk="1" fontAlgn="base" hangingPunct="1"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1600">
          <a:solidFill>
            <a:schemeClr val="accent1"/>
          </a:solidFill>
          <a:latin typeface="+mn-lt"/>
          <a:ea typeface="+mn-ea"/>
          <a:sym typeface="Arial" panose="020B0604020202020204" pitchFamily="34" charset="0"/>
        </a:defRPr>
      </a:lvl3pPr>
      <a:lvl4pPr marL="1600200" indent="-228600" algn="l" rtl="0" eaLnBrk="1" fontAlgn="base" hangingPunct="1">
        <a:spcBef>
          <a:spcPts val="600"/>
        </a:spcBef>
        <a:spcAft>
          <a:spcPts val="600"/>
        </a:spcAft>
        <a:buFont typeface="Arial" panose="020B0604020202020204" pitchFamily="34" charset="0"/>
        <a:buChar char="–"/>
        <a:defRPr sz="1600">
          <a:solidFill>
            <a:schemeClr val="accent1"/>
          </a:solidFill>
          <a:latin typeface="+mn-lt"/>
          <a:ea typeface="+mn-ea"/>
          <a:sym typeface="Arial" panose="020B0604020202020204" pitchFamily="34" charset="0"/>
        </a:defRPr>
      </a:lvl4pPr>
      <a:lvl5pPr marL="2057400" indent="-228600" algn="l" rtl="0" eaLnBrk="1" fontAlgn="base" hangingPunct="1">
        <a:spcBef>
          <a:spcPts val="600"/>
        </a:spcBef>
        <a:spcAft>
          <a:spcPts val="600"/>
        </a:spcAft>
        <a:buFont typeface="Arial" panose="020B0604020202020204" pitchFamily="34" charset="0"/>
        <a:buChar char="»"/>
        <a:defRPr sz="1400">
          <a:solidFill>
            <a:schemeClr val="accent1"/>
          </a:solidFill>
          <a:latin typeface="+mn-lt"/>
          <a:ea typeface="+mn-ea"/>
          <a:sym typeface="Arial" panose="020B0604020202020204" pitchFamily="34" charset="0"/>
        </a:defRPr>
      </a:lvl5pPr>
      <a:lvl6pPr marL="2514600" indent="-228600" algn="l" rtl="0" eaLnBrk="1" fontAlgn="base" hangingPunct="1">
        <a:spcBef>
          <a:spcPts val="600"/>
        </a:spcBef>
        <a:spcAft>
          <a:spcPts val="600"/>
        </a:spcAft>
        <a:buFont typeface="Arial" panose="020B0604020202020204" pitchFamily="34" charset="0"/>
        <a:buChar char="»"/>
        <a:defRPr sz="1400">
          <a:solidFill>
            <a:schemeClr val="accent1"/>
          </a:solidFill>
          <a:latin typeface="+mn-lt"/>
          <a:ea typeface="+mn-ea"/>
          <a:sym typeface="Arial" panose="020B0604020202020204" pitchFamily="34" charset="0"/>
        </a:defRPr>
      </a:lvl6pPr>
      <a:lvl7pPr marL="2971800" indent="-228600" algn="l" rtl="0" eaLnBrk="1" fontAlgn="base" hangingPunct="1">
        <a:spcBef>
          <a:spcPts val="600"/>
        </a:spcBef>
        <a:spcAft>
          <a:spcPts val="600"/>
        </a:spcAft>
        <a:buFont typeface="Arial" panose="020B0604020202020204" pitchFamily="34" charset="0"/>
        <a:buChar char="»"/>
        <a:defRPr sz="1400">
          <a:solidFill>
            <a:schemeClr val="accent1"/>
          </a:solidFill>
          <a:latin typeface="+mn-lt"/>
          <a:ea typeface="+mn-ea"/>
          <a:sym typeface="Arial" panose="020B0604020202020204" pitchFamily="34" charset="0"/>
        </a:defRPr>
      </a:lvl7pPr>
      <a:lvl8pPr marL="3429000" indent="-228600" algn="l" rtl="0" eaLnBrk="1" fontAlgn="base" hangingPunct="1">
        <a:spcBef>
          <a:spcPts val="600"/>
        </a:spcBef>
        <a:spcAft>
          <a:spcPts val="600"/>
        </a:spcAft>
        <a:buFont typeface="Arial" panose="020B0604020202020204" pitchFamily="34" charset="0"/>
        <a:buChar char="»"/>
        <a:defRPr sz="1400">
          <a:solidFill>
            <a:schemeClr val="accent1"/>
          </a:solidFill>
          <a:latin typeface="+mn-lt"/>
          <a:ea typeface="+mn-ea"/>
          <a:sym typeface="Arial" panose="020B0604020202020204" pitchFamily="34" charset="0"/>
        </a:defRPr>
      </a:lvl8pPr>
      <a:lvl9pPr marL="3886200" indent="-228600" algn="l" rtl="0" eaLnBrk="1" fontAlgn="base" hangingPunct="1">
        <a:spcBef>
          <a:spcPts val="600"/>
        </a:spcBef>
        <a:spcAft>
          <a:spcPts val="600"/>
        </a:spcAft>
        <a:buFont typeface="Arial" panose="020B0604020202020204" pitchFamily="34" charset="0"/>
        <a:buChar char="»"/>
        <a:defRPr sz="1400">
          <a:solidFill>
            <a:schemeClr val="accent1"/>
          </a:solidFill>
          <a:latin typeface="+mn-lt"/>
          <a:ea typeface="+mn-ea"/>
          <a:sym typeface="Arial" panose="020B0604020202020204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GIF"/><Relationship Id="rId9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19.GIF"/><Relationship Id="rId7" Type="http://schemas.openxmlformats.org/officeDocument/2006/relationships/image" Target="../media/image23.GIF"/><Relationship Id="rId12" Type="http://schemas.openxmlformats.org/officeDocument/2006/relationships/image" Target="../media/image27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26.GIF"/><Relationship Id="rId5" Type="http://schemas.openxmlformats.org/officeDocument/2006/relationships/image" Target="../media/image21.jpeg"/><Relationship Id="rId10" Type="http://schemas.openxmlformats.org/officeDocument/2006/relationships/image" Target="../media/image25.jpeg"/><Relationship Id="rId4" Type="http://schemas.openxmlformats.org/officeDocument/2006/relationships/image" Target="../media/image20.GIF"/><Relationship Id="rId9" Type="http://schemas.openxmlformats.org/officeDocument/2006/relationships/image" Target="../media/image24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WordArt 47"/>
          <p:cNvSpPr>
            <a:spLocks noChangeArrowheads="1" noChangeShapeType="1" noTextEdit="1"/>
          </p:cNvSpPr>
          <p:nvPr/>
        </p:nvSpPr>
        <p:spPr bwMode="auto">
          <a:xfrm>
            <a:off x="1828800" y="-603250"/>
            <a:ext cx="1905000" cy="51752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2500"/>
                <a:gd name="adj2" fmla="val 0"/>
              </a:avLst>
            </a:prstTxWarp>
          </a:bodyPr>
          <a:lstStyle/>
          <a:p>
            <a:endParaRPr lang="zh-CN" altLang="en-US" kern="10">
              <a:ln w="19050" cmpd="sng">
                <a:solidFill>
                  <a:schemeClr val="bg1"/>
                </a:solidFill>
                <a:round/>
              </a:ln>
              <a:solidFill>
                <a:srgbClr val="0000FF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6147" name="Picture 15" descr="框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76476" y="685800"/>
            <a:ext cx="6577012" cy="254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矩形 5"/>
          <p:cNvSpPr>
            <a:spLocks noChangeArrowheads="1"/>
          </p:cNvSpPr>
          <p:nvPr/>
        </p:nvSpPr>
        <p:spPr bwMode="auto">
          <a:xfrm>
            <a:off x="1728863" y="1143060"/>
            <a:ext cx="6524625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400" b="1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Unit </a:t>
            </a:r>
            <a:r>
              <a:rPr lang="zh-CN" sz="3400" b="1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6</a:t>
            </a:r>
            <a:r>
              <a:rPr lang="en-US" sz="3400" b="1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  </a:t>
            </a:r>
            <a:r>
              <a:rPr lang="zh-CN" sz="3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Go with Transportation</a:t>
            </a:r>
          </a:p>
          <a:p>
            <a:pPr>
              <a:spcBef>
                <a:spcPct val="50000"/>
              </a:spcBef>
            </a:pPr>
            <a:r>
              <a:rPr lang="zh-CN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How </a:t>
            </a:r>
            <a:r>
              <a:rPr lang="zh-CN" sz="4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Do You Travel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?</a:t>
            </a:r>
            <a:endParaRPr lang="zh-CN" sz="44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pic>
        <p:nvPicPr>
          <p:cNvPr id="6149" name="Picture 3" descr="老师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32644" y="3271802"/>
            <a:ext cx="2887663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3536624" y="5105356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zo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6"/>
          <p:cNvSpPr txBox="1">
            <a:spLocks noChangeArrowheads="1"/>
          </p:cNvSpPr>
          <p:nvPr/>
        </p:nvSpPr>
        <p:spPr bwMode="auto">
          <a:xfrm>
            <a:off x="725488" y="1328738"/>
            <a:ext cx="8305800" cy="56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 </a:t>
            </a:r>
            <a:endParaRPr lang="zh-CN" sz="24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1219200" y="1524000"/>
            <a:ext cx="67897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/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762000" y="685800"/>
            <a:ext cx="30178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/>
            <a:r>
              <a:rPr lang="zh-CN" sz="2400" b="1" dirty="0"/>
              <a:t>(1) 我们步行去操场.</a:t>
            </a:r>
            <a:r>
              <a:rPr lang="zh-CN" b="1" dirty="0"/>
              <a:t> 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1030288" y="1254125"/>
            <a:ext cx="4037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/>
            <a:r>
              <a:rPr lang="zh-CN" sz="24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We walk to the playground</a:t>
            </a:r>
            <a:r>
              <a:rPr lang="zh-CN" sz="2400" dirty="0">
                <a:solidFill>
                  <a:srgbClr val="FF3300"/>
                </a:solidFill>
              </a:rPr>
              <a:t>.</a:t>
            </a: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1258888" y="1790700"/>
            <a:ext cx="4460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sz="24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We go to the playground on foot.</a:t>
            </a: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1335088" y="2857500"/>
            <a:ext cx="36909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sz="24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We take a train to Beijing</a:t>
            </a:r>
            <a:r>
              <a:rPr lang="zh-CN" sz="2400" b="1" dirty="0">
                <a:solidFill>
                  <a:srgbClr val="FF3300"/>
                </a:solidFill>
              </a:rPr>
              <a:t>.</a:t>
            </a:r>
            <a:r>
              <a:rPr lang="zh-CN" dirty="0"/>
              <a:t> </a:t>
            </a:r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1335088" y="3467100"/>
            <a:ext cx="35353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sz="24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We go to Beijing by train.</a:t>
            </a:r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801688" y="2319338"/>
            <a:ext cx="3314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/>
            <a:r>
              <a:rPr lang="zh-CN" sz="2400" b="1" dirty="0"/>
              <a:t>(2)我们乘坐火车去北京</a:t>
            </a:r>
          </a:p>
        </p:txBody>
      </p:sp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1258888" y="5519738"/>
            <a:ext cx="3784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sz="24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I go to Fuyang park by bus</a:t>
            </a:r>
            <a:r>
              <a:rPr lang="zh-CN" sz="2400" dirty="0">
                <a:solidFill>
                  <a:srgbClr val="FF330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6395" name="Text Box 11"/>
          <p:cNvSpPr txBox="1">
            <a:spLocks noChangeArrowheads="1"/>
          </p:cNvSpPr>
          <p:nvPr/>
        </p:nvSpPr>
        <p:spPr bwMode="auto">
          <a:xfrm>
            <a:off x="1258888" y="4833938"/>
            <a:ext cx="40147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sz="24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I take a bus to FuYang park.</a:t>
            </a:r>
            <a:r>
              <a:rPr lang="zh-CN" sz="2400" dirty="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16396" name="Text Box 12"/>
          <p:cNvSpPr txBox="1">
            <a:spLocks noChangeArrowheads="1"/>
          </p:cNvSpPr>
          <p:nvPr/>
        </p:nvSpPr>
        <p:spPr bwMode="auto">
          <a:xfrm>
            <a:off x="914400" y="4191000"/>
            <a:ext cx="40497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/>
            <a:r>
              <a:rPr lang="en-US" sz="2400" b="1" dirty="0"/>
              <a:t>(</a:t>
            </a:r>
            <a:r>
              <a:rPr lang="zh-CN" sz="2400" b="1" dirty="0"/>
              <a:t>3</a:t>
            </a:r>
            <a:r>
              <a:rPr lang="en-US" sz="2400" b="1" dirty="0"/>
              <a:t>) </a:t>
            </a:r>
            <a:r>
              <a:rPr lang="zh-CN" sz="2400" b="1" dirty="0"/>
              <a:t>我乘坐公交车去滏阳公园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 autoUpdateAnimBg="0"/>
      <p:bldP spid="16390" grpId="0" autoUpdateAnimBg="0"/>
      <p:bldP spid="16391" grpId="0" autoUpdateAnimBg="0"/>
      <p:bldP spid="16392" grpId="0" autoUpdateAnimBg="0"/>
      <p:bldP spid="16394" grpId="0" autoUpdateAnimBg="0"/>
      <p:bldP spid="16395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3"/>
          <p:cNvSpPr txBox="1">
            <a:spLocks noChangeArrowheads="1"/>
          </p:cNvSpPr>
          <p:nvPr/>
        </p:nvSpPr>
        <p:spPr bwMode="auto">
          <a:xfrm>
            <a:off x="304912" y="381000"/>
            <a:ext cx="8686688" cy="637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Tx/>
              <a:buNone/>
            </a:pPr>
            <a:r>
              <a:rPr lang="en-US" sz="2400" b="1" dirty="0">
                <a:solidFill>
                  <a:srgbClr val="CC0066"/>
                </a:solidFill>
                <a:latin typeface="Comic Sans MS" panose="030F0702030302020204" pitchFamily="66" charset="0"/>
              </a:rPr>
              <a:t>A: Do you like to travel ?</a:t>
            </a:r>
          </a:p>
          <a:p>
            <a:pPr eaLnBrk="1" hangingPunct="1">
              <a:buFontTx/>
              <a:buNone/>
            </a:pPr>
            <a:r>
              <a:rPr lang="en-US" sz="2400" b="1" dirty="0">
                <a:solidFill>
                  <a:srgbClr val="CC0066"/>
                </a:solidFill>
                <a:latin typeface="Comic Sans MS" panose="030F0702030302020204" pitchFamily="66" charset="0"/>
              </a:rPr>
              <a:t>B:  Yes ,I do.</a:t>
            </a:r>
          </a:p>
          <a:p>
            <a:pPr eaLnBrk="1" hangingPunct="1">
              <a:buFontTx/>
              <a:buNone/>
            </a:pPr>
            <a:r>
              <a:rPr lang="en-US" sz="2400" b="1" dirty="0">
                <a:solidFill>
                  <a:srgbClr val="CC0066"/>
                </a:solidFill>
                <a:latin typeface="Comic Sans MS" panose="030F0702030302020204" pitchFamily="66" charset="0"/>
              </a:rPr>
              <a:t>A: Where do you like to travel?</a:t>
            </a:r>
          </a:p>
          <a:p>
            <a:pPr eaLnBrk="1" hangingPunct="1">
              <a:buFontTx/>
              <a:buNone/>
            </a:pPr>
            <a:r>
              <a:rPr lang="en-US" sz="2400" b="1" dirty="0">
                <a:solidFill>
                  <a:srgbClr val="CC0066"/>
                </a:solidFill>
                <a:latin typeface="Comic Sans MS" panose="030F0702030302020204" pitchFamily="66" charset="0"/>
              </a:rPr>
              <a:t>B:  I like to go to _________.</a:t>
            </a:r>
          </a:p>
          <a:p>
            <a:pPr eaLnBrk="1" hangingPunct="1">
              <a:buFontTx/>
              <a:buNone/>
            </a:pPr>
            <a:r>
              <a:rPr lang="en-US" sz="2400" b="1" dirty="0">
                <a:solidFill>
                  <a:srgbClr val="CC0066"/>
                </a:solidFill>
                <a:latin typeface="Comic Sans MS" panose="030F0702030302020204" pitchFamily="66" charset="0"/>
              </a:rPr>
              <a:t>A: How will you go there ?</a:t>
            </a:r>
          </a:p>
          <a:p>
            <a:pPr eaLnBrk="1" hangingPunct="1">
              <a:buFontTx/>
              <a:buNone/>
            </a:pPr>
            <a:r>
              <a:rPr lang="en-US" sz="2400" b="1" dirty="0">
                <a:solidFill>
                  <a:srgbClr val="CC0066"/>
                </a:solidFill>
                <a:latin typeface="Comic Sans MS" panose="030F0702030302020204" pitchFamily="66" charset="0"/>
              </a:rPr>
              <a:t>B: I will ________. (</a:t>
            </a:r>
            <a:r>
              <a:rPr lang="en-US" sz="2400" b="1" dirty="0">
                <a:solidFill>
                  <a:srgbClr val="0000FF"/>
                </a:solidFill>
                <a:latin typeface="Comic Sans MS" panose="030F0702030302020204" pitchFamily="66" charset="0"/>
              </a:rPr>
              <a:t>I will go there by</a:t>
            </a:r>
            <a:r>
              <a:rPr lang="en-US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……</a:t>
            </a:r>
            <a:r>
              <a:rPr lang="en-US" sz="2400" b="1" dirty="0">
                <a:solidFill>
                  <a:srgbClr val="CC0066"/>
                </a:solidFill>
                <a:latin typeface="Comic Sans MS" panose="030F0702030302020204" pitchFamily="66" charset="0"/>
              </a:rPr>
              <a:t>)</a:t>
            </a:r>
          </a:p>
          <a:p>
            <a:pPr eaLnBrk="1" hangingPunct="1">
              <a:buFontTx/>
              <a:buNone/>
            </a:pPr>
            <a:r>
              <a:rPr lang="en-US" sz="2400" b="1" dirty="0">
                <a:solidFill>
                  <a:srgbClr val="CC0066"/>
                </a:solidFill>
                <a:latin typeface="Comic Sans MS" panose="030F0702030302020204" pitchFamily="66" charset="0"/>
              </a:rPr>
              <a:t>A:Why ?</a:t>
            </a:r>
          </a:p>
          <a:p>
            <a:pPr eaLnBrk="1" hangingPunct="1">
              <a:buFontTx/>
              <a:buNone/>
            </a:pPr>
            <a:r>
              <a:rPr lang="en-US" sz="2400" b="1" dirty="0">
                <a:solidFill>
                  <a:srgbClr val="CC0066"/>
                </a:solidFill>
                <a:latin typeface="Comic Sans MS" panose="030F0702030302020204" pitchFamily="66" charset="0"/>
              </a:rPr>
              <a:t>B: Because  it’s my </a:t>
            </a:r>
            <a:r>
              <a:rPr lang="en-US" sz="2400" b="1" dirty="0" err="1">
                <a:solidFill>
                  <a:srgbClr val="CC0066"/>
                </a:solidFill>
                <a:latin typeface="Comic Sans MS" panose="030F0702030302020204" pitchFamily="66" charset="0"/>
              </a:rPr>
              <a:t>favourite</a:t>
            </a:r>
            <a:r>
              <a:rPr lang="en-US" sz="2400" b="1" dirty="0">
                <a:solidFill>
                  <a:srgbClr val="CC0066"/>
                </a:solidFill>
                <a:latin typeface="Comic Sans MS" panose="030F0702030302020204" pitchFamily="66" charset="0"/>
              </a:rPr>
              <a:t> type of transportation.</a:t>
            </a:r>
          </a:p>
          <a:p>
            <a:pPr eaLnBrk="1" hangingPunct="1">
              <a:buFontTx/>
              <a:buNone/>
            </a:pPr>
            <a:endParaRPr lang="en-US" sz="2400" b="1" dirty="0">
              <a:solidFill>
                <a:srgbClr val="0000CC"/>
              </a:solidFill>
              <a:latin typeface="Comic Sans MS" panose="030F0702030302020204" pitchFamily="66" charset="0"/>
            </a:endParaRPr>
          </a:p>
          <a:p>
            <a:pPr eaLnBrk="1" hangingPunct="1">
              <a:buFontTx/>
              <a:buNone/>
            </a:pPr>
            <a:r>
              <a:rPr lang="en-US" sz="2400" b="1" dirty="0">
                <a:solidFill>
                  <a:srgbClr val="CC0066"/>
                </a:solidFill>
                <a:latin typeface="Comic Sans MS" panose="030F0702030302020204" pitchFamily="66" charset="0"/>
              </a:rPr>
              <a:t>                             </a:t>
            </a:r>
            <a:r>
              <a:rPr lang="en-US" sz="2400" b="1" dirty="0">
                <a:solidFill>
                  <a:srgbClr val="0000CC"/>
                </a:solidFill>
                <a:latin typeface="Comic Sans MS" panose="030F0702030302020204" pitchFamily="66" charset="0"/>
              </a:rPr>
              <a:t>fast / rapid  </a:t>
            </a:r>
          </a:p>
          <a:p>
            <a:pPr eaLnBrk="1" hangingPunct="1">
              <a:buFontTx/>
              <a:buNone/>
            </a:pPr>
            <a:r>
              <a:rPr lang="en-US" sz="2400" b="1" dirty="0">
                <a:solidFill>
                  <a:srgbClr val="0000CC"/>
                </a:solidFill>
                <a:latin typeface="Comic Sans MS" panose="030F0702030302020204" pitchFamily="66" charset="0"/>
              </a:rPr>
              <a:t>                            cheap </a:t>
            </a:r>
          </a:p>
          <a:p>
            <a:pPr eaLnBrk="1" hangingPunct="1">
              <a:buFontTx/>
              <a:buNone/>
            </a:pPr>
            <a:r>
              <a:rPr lang="en-US" sz="2400" b="1" dirty="0">
                <a:solidFill>
                  <a:srgbClr val="0000CC"/>
                </a:solidFill>
                <a:latin typeface="Comic Sans MS" panose="030F0702030302020204" pitchFamily="66" charset="0"/>
              </a:rPr>
              <a:t>                            comfortable(</a:t>
            </a:r>
            <a:r>
              <a:rPr lang="zh-CN" sz="2400" b="1" dirty="0">
                <a:solidFill>
                  <a:srgbClr val="0000CC"/>
                </a:solidFill>
                <a:latin typeface="Comic Sans MS" panose="030F0702030302020204" pitchFamily="66" charset="0"/>
              </a:rPr>
              <a:t>舒适的</a:t>
            </a:r>
            <a:r>
              <a:rPr lang="en-US" sz="2400" b="1" dirty="0">
                <a:solidFill>
                  <a:srgbClr val="0000CC"/>
                </a:solidFill>
                <a:latin typeface="Comic Sans MS" panose="030F0702030302020204" pitchFamily="66" charset="0"/>
              </a:rPr>
              <a:t>) </a:t>
            </a:r>
          </a:p>
          <a:p>
            <a:pPr eaLnBrk="1" hangingPunct="1">
              <a:buFontTx/>
              <a:buNone/>
            </a:pPr>
            <a:r>
              <a:rPr lang="en-US" sz="2400" b="1" dirty="0">
                <a:solidFill>
                  <a:srgbClr val="CC0066"/>
                </a:solidFill>
                <a:latin typeface="Comic Sans MS" panose="030F0702030302020204" pitchFamily="66" charset="0"/>
              </a:rPr>
              <a:t>   I think it’s   ___      </a:t>
            </a:r>
            <a:r>
              <a:rPr lang="en-US" sz="2400" b="1" dirty="0">
                <a:solidFill>
                  <a:srgbClr val="0000CC"/>
                </a:solidFill>
                <a:latin typeface="Comic Sans MS" panose="030F0702030302020204" pitchFamily="66" charset="0"/>
              </a:rPr>
              <a:t>exciting </a:t>
            </a:r>
          </a:p>
          <a:p>
            <a:pPr eaLnBrk="1" hangingPunct="1">
              <a:buFontTx/>
              <a:buNone/>
            </a:pPr>
            <a:r>
              <a:rPr lang="en-US" sz="2400" b="1" dirty="0">
                <a:solidFill>
                  <a:srgbClr val="CC0066"/>
                </a:solidFill>
                <a:latin typeface="Comic Sans MS" panose="030F0702030302020204" pitchFamily="66" charset="0"/>
              </a:rPr>
              <a:t>                             </a:t>
            </a:r>
            <a:r>
              <a:rPr lang="en-US" sz="2400" b="1" dirty="0">
                <a:solidFill>
                  <a:srgbClr val="0000CC"/>
                </a:solidFill>
                <a:latin typeface="Comic Sans MS" panose="030F0702030302020204" pitchFamily="66" charset="0"/>
              </a:rPr>
              <a:t>funny </a:t>
            </a:r>
          </a:p>
          <a:p>
            <a:pPr eaLnBrk="1" hangingPunct="1">
              <a:buFontTx/>
              <a:buNone/>
            </a:pPr>
            <a:r>
              <a:rPr lang="en-US" sz="2400" b="1" dirty="0">
                <a:solidFill>
                  <a:srgbClr val="0000CC"/>
                </a:solidFill>
                <a:latin typeface="Comic Sans MS" panose="030F0702030302020204" pitchFamily="66" charset="0"/>
              </a:rPr>
              <a:t>                             good for our health</a:t>
            </a:r>
          </a:p>
          <a:p>
            <a:pPr eaLnBrk="1" hangingPunct="1">
              <a:buFontTx/>
              <a:buNone/>
            </a:pPr>
            <a:r>
              <a:rPr lang="en-US" sz="2400" b="1" dirty="0">
                <a:solidFill>
                  <a:srgbClr val="CC0066"/>
                </a:solidFill>
                <a:latin typeface="Comic Sans MS" panose="030F0702030302020204" pitchFamily="66" charset="0"/>
              </a:rPr>
              <a:t>A:Thank you.</a:t>
            </a:r>
          </a:p>
          <a:p>
            <a:pPr eaLnBrk="1" hangingPunct="1">
              <a:buFontTx/>
              <a:buNone/>
            </a:pPr>
            <a:r>
              <a:rPr lang="en-US" sz="2400" b="1" dirty="0">
                <a:solidFill>
                  <a:srgbClr val="CC0066"/>
                </a:solidFill>
                <a:latin typeface="Comic Sans MS" panose="030F0702030302020204" pitchFamily="66" charset="0"/>
              </a:rPr>
              <a:t>B: You’re welcome.</a:t>
            </a:r>
            <a:endParaRPr lang="en-US" sz="2400" b="1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17411" name="左大括号 4"/>
          <p:cNvSpPr/>
          <p:nvPr/>
        </p:nvSpPr>
        <p:spPr bwMode="auto">
          <a:xfrm>
            <a:off x="3581400" y="3886200"/>
            <a:ext cx="533400" cy="2133600"/>
          </a:xfrm>
          <a:prstGeom prst="leftBrace">
            <a:avLst>
              <a:gd name="adj1" fmla="val 27389"/>
              <a:gd name="adj2" fmla="val 50000"/>
            </a:avLst>
          </a:prstGeom>
          <a:noFill/>
          <a:ln w="76200" cmpd="sng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>
              <a:buFontTx/>
              <a:buNone/>
            </a:pPr>
            <a:endParaRPr lang="zh-CN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17412" name="TextBox 5"/>
          <p:cNvSpPr txBox="1">
            <a:spLocks noChangeArrowheads="1"/>
          </p:cNvSpPr>
          <p:nvPr/>
        </p:nvSpPr>
        <p:spPr bwMode="auto">
          <a:xfrm>
            <a:off x="5410200" y="914400"/>
            <a:ext cx="3124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Tx/>
              <a:buNone/>
            </a:pPr>
            <a:endParaRPr lang="zh-CN"/>
          </a:p>
        </p:txBody>
      </p:sp>
      <p:sp>
        <p:nvSpPr>
          <p:cNvPr id="17413" name="TextBox 6"/>
          <p:cNvSpPr txBox="1">
            <a:spLocks noChangeArrowheads="1"/>
          </p:cNvSpPr>
          <p:nvPr/>
        </p:nvSpPr>
        <p:spPr bwMode="auto">
          <a:xfrm>
            <a:off x="6553200" y="381000"/>
            <a:ext cx="25908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800100" indent="-3429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57300" indent="-3429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indent="-3429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171700" indent="-3429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Beijing 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Canada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3.the moon  ……</a:t>
            </a:r>
          </a:p>
        </p:txBody>
      </p:sp>
      <p:sp>
        <p:nvSpPr>
          <p:cNvPr id="17414" name="左大括号 5"/>
          <p:cNvSpPr/>
          <p:nvPr/>
        </p:nvSpPr>
        <p:spPr bwMode="auto">
          <a:xfrm>
            <a:off x="6019800" y="533400"/>
            <a:ext cx="533400" cy="1524000"/>
          </a:xfrm>
          <a:prstGeom prst="leftBrace">
            <a:avLst>
              <a:gd name="adj1" fmla="val 8333"/>
              <a:gd name="adj2" fmla="val 50000"/>
            </a:avLst>
          </a:prstGeom>
          <a:noFill/>
          <a:ln w="57150" cmpd="sng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>
              <a:buFontTx/>
              <a:buNone/>
            </a:pPr>
            <a:endParaRPr lang="zh-CN">
              <a:latin typeface="Calibri" panose="020F0502020204030204" pitchFamily="34" charset="0"/>
            </a:endParaRP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304912" y="-38100"/>
            <a:ext cx="3448050" cy="579438"/>
          </a:xfrm>
          <a:prstGeom prst="rect">
            <a:avLst/>
          </a:prstGeom>
          <a:noFill/>
          <a:ln>
            <a:noFill/>
          </a:ln>
          <a:effectLst>
            <a:outerShdw dist="563972" dir="14049741" sx="125000" sy="125000" algn="tl" rotWithShape="0">
              <a:srgbClr val="C7DFD3">
                <a:alpha val="78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00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sz="3200" b="1" dirty="0">
                <a:solidFill>
                  <a:srgbClr val="FF0000"/>
                </a:solidFill>
              </a:rPr>
              <a:t>四、反馈展示升华</a:t>
            </a:r>
          </a:p>
        </p:txBody>
      </p:sp>
    </p:spTree>
  </p:cSld>
  <p:clrMapOvr>
    <a:masterClrMapping/>
  </p:clrMapOvr>
  <p:transition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5"/>
          <p:cNvSpPr txBox="1">
            <a:spLocks noChangeArrowheads="1"/>
          </p:cNvSpPr>
          <p:nvPr/>
        </p:nvSpPr>
        <p:spPr bwMode="auto">
          <a:xfrm>
            <a:off x="3560763" y="2524125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Tx/>
              <a:buNone/>
            </a:pPr>
            <a:endParaRPr lang="zh-CN" b="1"/>
          </a:p>
        </p:txBody>
      </p:sp>
      <p:sp>
        <p:nvSpPr>
          <p:cNvPr id="18435" name="Text Box 16"/>
          <p:cNvSpPr txBox="1">
            <a:spLocks noChangeArrowheads="1"/>
          </p:cNvSpPr>
          <p:nvPr/>
        </p:nvSpPr>
        <p:spPr bwMode="auto">
          <a:xfrm>
            <a:off x="0" y="0"/>
            <a:ext cx="9144000" cy="7080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Tx/>
              <a:buNone/>
            </a:pPr>
            <a:r>
              <a:rPr lang="en-US" sz="4000" b="1">
                <a:latin typeface="Times New Roman" panose="02020603050405020304" pitchFamily="18" charset="0"/>
              </a:rPr>
              <a:t> </a:t>
            </a:r>
            <a:r>
              <a:rPr lang="en-US" sz="4000" b="1">
                <a:solidFill>
                  <a:srgbClr val="9B0D7D"/>
                </a:solidFill>
                <a:latin typeface="Times New Roman" panose="02020603050405020304" pitchFamily="18" charset="0"/>
              </a:rPr>
              <a:t>Writing</a:t>
            </a:r>
            <a:r>
              <a:rPr lang="zh-CN" sz="4000" b="1">
                <a:solidFill>
                  <a:srgbClr val="9B0D7D"/>
                </a:solidFill>
                <a:latin typeface="Times New Roman" panose="02020603050405020304" pitchFamily="18" charset="0"/>
              </a:rPr>
              <a:t>：</a:t>
            </a:r>
            <a:r>
              <a:rPr lang="en-US" sz="3200" b="1">
                <a:latin typeface="Times New Roman" panose="02020603050405020304" pitchFamily="18" charset="0"/>
              </a:rPr>
              <a:t>How do you travel to the Great Wall?</a:t>
            </a:r>
          </a:p>
        </p:txBody>
      </p:sp>
      <p:pic>
        <p:nvPicPr>
          <p:cNvPr id="18436" name="Picture 4" descr="MCBD06461_0000[1]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838200"/>
            <a:ext cx="225107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6" descr="MMAG00222_0000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1563688"/>
            <a:ext cx="1066800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Line 18"/>
          <p:cNvSpPr>
            <a:spLocks noChangeShapeType="1"/>
          </p:cNvSpPr>
          <p:nvPr/>
        </p:nvSpPr>
        <p:spPr bwMode="auto">
          <a:xfrm flipV="1">
            <a:off x="2209800" y="2286000"/>
            <a:ext cx="1079500" cy="1588"/>
          </a:xfrm>
          <a:prstGeom prst="line">
            <a:avLst/>
          </a:prstGeom>
          <a:noFill/>
          <a:ln w="57150" cmpd="sng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18439" name="Picture 8" descr="公"/>
          <p:cNvPicPr>
            <a:picLocks noChangeAspect="1" noChangeArrowheads="1"/>
          </p:cNvPicPr>
          <p:nvPr/>
        </p:nvPicPr>
        <p:blipFill>
          <a:blip r:embed="rId5" cstate="email">
            <a:lum bright="14000"/>
          </a:blip>
          <a:srcRect/>
          <a:stretch>
            <a:fillRect/>
          </a:stretch>
        </p:blipFill>
        <p:spPr bwMode="auto">
          <a:xfrm>
            <a:off x="3276600" y="762000"/>
            <a:ext cx="24384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9" descr="绿的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05200" y="3200400"/>
            <a:ext cx="1828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1" name="Line 18"/>
          <p:cNvSpPr>
            <a:spLocks noChangeShapeType="1"/>
          </p:cNvSpPr>
          <p:nvPr/>
        </p:nvSpPr>
        <p:spPr bwMode="auto">
          <a:xfrm flipV="1">
            <a:off x="5638800" y="2362200"/>
            <a:ext cx="1079500" cy="1588"/>
          </a:xfrm>
          <a:prstGeom prst="line">
            <a:avLst/>
          </a:prstGeom>
          <a:noFill/>
          <a:ln w="57150" cmpd="sng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18442" name="Picture 11" descr="u=2301549890,3422973923&amp;fm=23&amp;gp=0"/>
          <p:cNvPicPr>
            <a:picLocks noChangeAspect="1" noChangeArrowheads="1"/>
          </p:cNvPicPr>
          <p:nvPr/>
        </p:nvPicPr>
        <p:blipFill>
          <a:blip r:embed="rId7" cstate="email">
            <a:lum bright="20000"/>
          </a:blip>
          <a:srcRect/>
          <a:stretch>
            <a:fillRect/>
          </a:stretch>
        </p:blipFill>
        <p:spPr bwMode="auto">
          <a:xfrm>
            <a:off x="228600" y="3276600"/>
            <a:ext cx="2133600" cy="156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3" name="Picture 12" descr="u=750711889,2329490397&amp;fm=23&amp;gp=0[1]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705600" y="914400"/>
            <a:ext cx="2216150" cy="173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4" name="Text Box 14"/>
          <p:cNvSpPr txBox="1">
            <a:spLocks noChangeArrowheads="1"/>
          </p:cNvSpPr>
          <p:nvPr/>
        </p:nvSpPr>
        <p:spPr bwMode="auto">
          <a:xfrm>
            <a:off x="2209800" y="1600200"/>
            <a:ext cx="9556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Tx/>
              <a:buNone/>
            </a:pPr>
            <a:r>
              <a:rPr lang="en-US" sz="2800" b="1">
                <a:solidFill>
                  <a:srgbClr val="FF0000"/>
                </a:solidFill>
              </a:rPr>
              <a:t>First</a:t>
            </a:r>
          </a:p>
        </p:txBody>
      </p:sp>
      <p:sp>
        <p:nvSpPr>
          <p:cNvPr id="18445" name="Text Box 15"/>
          <p:cNvSpPr txBox="1">
            <a:spLocks noChangeArrowheads="1"/>
          </p:cNvSpPr>
          <p:nvPr/>
        </p:nvSpPr>
        <p:spPr bwMode="auto">
          <a:xfrm>
            <a:off x="5410200" y="3962400"/>
            <a:ext cx="13112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Tx/>
              <a:buNone/>
            </a:pPr>
            <a:r>
              <a:rPr lang="en-US" sz="2800" b="1">
                <a:solidFill>
                  <a:srgbClr val="FF0000"/>
                </a:solidFill>
              </a:rPr>
              <a:t>Finally</a:t>
            </a:r>
          </a:p>
        </p:txBody>
      </p:sp>
      <p:sp>
        <p:nvSpPr>
          <p:cNvPr id="18446" name="Line 18"/>
          <p:cNvSpPr>
            <a:spLocks noChangeShapeType="1"/>
          </p:cNvSpPr>
          <p:nvPr/>
        </p:nvSpPr>
        <p:spPr bwMode="auto">
          <a:xfrm flipV="1">
            <a:off x="2438400" y="4495800"/>
            <a:ext cx="1079500" cy="1588"/>
          </a:xfrm>
          <a:prstGeom prst="line">
            <a:avLst/>
          </a:prstGeom>
          <a:noFill/>
          <a:ln w="57150" cmpd="sng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447" name="Line 18"/>
          <p:cNvSpPr>
            <a:spLocks noChangeShapeType="1"/>
          </p:cNvSpPr>
          <p:nvPr/>
        </p:nvSpPr>
        <p:spPr bwMode="auto">
          <a:xfrm flipV="1">
            <a:off x="5562600" y="4572000"/>
            <a:ext cx="1079500" cy="1588"/>
          </a:xfrm>
          <a:prstGeom prst="line">
            <a:avLst/>
          </a:prstGeom>
          <a:noFill/>
          <a:ln w="57150" cmpd="sng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448" name="Text Box 19"/>
          <p:cNvSpPr txBox="1">
            <a:spLocks noChangeArrowheads="1"/>
          </p:cNvSpPr>
          <p:nvPr/>
        </p:nvSpPr>
        <p:spPr bwMode="auto">
          <a:xfrm>
            <a:off x="6602413" y="2667000"/>
            <a:ext cx="25415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Tx/>
              <a:buNone/>
            </a:pPr>
            <a:r>
              <a:rPr lang="en-US" sz="2800" b="1"/>
              <a:t>Baoji  station </a:t>
            </a:r>
          </a:p>
        </p:txBody>
      </p:sp>
      <p:sp>
        <p:nvSpPr>
          <p:cNvPr id="18449" name="Text Box 20"/>
          <p:cNvSpPr txBox="1">
            <a:spLocks noChangeArrowheads="1"/>
          </p:cNvSpPr>
          <p:nvPr/>
        </p:nvSpPr>
        <p:spPr bwMode="auto">
          <a:xfrm>
            <a:off x="3352800" y="5029200"/>
            <a:ext cx="23431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Tx/>
              <a:buNone/>
            </a:pPr>
            <a:r>
              <a:rPr lang="en-US" sz="2800" b="1"/>
              <a:t>take a taxi to</a:t>
            </a:r>
          </a:p>
        </p:txBody>
      </p:sp>
      <p:sp>
        <p:nvSpPr>
          <p:cNvPr id="18450" name="Text Box 21"/>
          <p:cNvSpPr txBox="1">
            <a:spLocks noChangeArrowheads="1"/>
          </p:cNvSpPr>
          <p:nvPr/>
        </p:nvSpPr>
        <p:spPr bwMode="auto">
          <a:xfrm>
            <a:off x="6457950" y="4953000"/>
            <a:ext cx="2686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Tx/>
              <a:buNone/>
            </a:pPr>
            <a:r>
              <a:rPr lang="en-US" sz="2800" b="1"/>
              <a:t>the Great Wall</a:t>
            </a:r>
          </a:p>
        </p:txBody>
      </p:sp>
      <p:sp>
        <p:nvSpPr>
          <p:cNvPr id="18451" name="Text Box 22"/>
          <p:cNvSpPr txBox="1">
            <a:spLocks noChangeArrowheads="1"/>
          </p:cNvSpPr>
          <p:nvPr/>
        </p:nvSpPr>
        <p:spPr bwMode="auto">
          <a:xfrm>
            <a:off x="228600" y="4953000"/>
            <a:ext cx="22225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Tx/>
              <a:buNone/>
            </a:pPr>
            <a:r>
              <a:rPr lang="en-US" sz="2800" b="1"/>
              <a:t>train station</a:t>
            </a:r>
          </a:p>
        </p:txBody>
      </p:sp>
      <p:sp>
        <p:nvSpPr>
          <p:cNvPr id="18452" name="Text Box 23"/>
          <p:cNvSpPr txBox="1">
            <a:spLocks noChangeArrowheads="1"/>
          </p:cNvSpPr>
          <p:nvPr/>
        </p:nvSpPr>
        <p:spPr bwMode="auto">
          <a:xfrm>
            <a:off x="609600" y="2743200"/>
            <a:ext cx="9556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Tx/>
              <a:buNone/>
            </a:pPr>
            <a:r>
              <a:rPr lang="en-US" sz="2800" b="1"/>
              <a:t>walk</a:t>
            </a:r>
          </a:p>
        </p:txBody>
      </p:sp>
      <p:sp>
        <p:nvSpPr>
          <p:cNvPr id="18453" name="Text Box 24"/>
          <p:cNvSpPr txBox="1">
            <a:spLocks noChangeArrowheads="1"/>
          </p:cNvSpPr>
          <p:nvPr/>
        </p:nvSpPr>
        <p:spPr bwMode="auto">
          <a:xfrm>
            <a:off x="5791200" y="1600200"/>
            <a:ext cx="9366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Tx/>
              <a:buNone/>
            </a:pPr>
            <a:r>
              <a:rPr lang="en-US" sz="2800" b="1">
                <a:solidFill>
                  <a:srgbClr val="FF0000"/>
                </a:solidFill>
              </a:rPr>
              <a:t>then</a:t>
            </a:r>
          </a:p>
        </p:txBody>
      </p:sp>
      <p:sp>
        <p:nvSpPr>
          <p:cNvPr id="18454" name="Text Box 25"/>
          <p:cNvSpPr txBox="1">
            <a:spLocks noChangeArrowheads="1"/>
          </p:cNvSpPr>
          <p:nvPr/>
        </p:nvSpPr>
        <p:spPr bwMode="auto">
          <a:xfrm>
            <a:off x="2514600" y="3962400"/>
            <a:ext cx="9175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Tx/>
              <a:buNone/>
            </a:pPr>
            <a:r>
              <a:rPr lang="en-US" sz="2800" b="1">
                <a:solidFill>
                  <a:srgbClr val="FF0000"/>
                </a:solidFill>
              </a:rPr>
              <a:t>next</a:t>
            </a:r>
          </a:p>
        </p:txBody>
      </p:sp>
      <p:sp>
        <p:nvSpPr>
          <p:cNvPr id="18455" name="Text Box 26"/>
          <p:cNvSpPr txBox="1">
            <a:spLocks noChangeArrowheads="1"/>
          </p:cNvSpPr>
          <p:nvPr/>
        </p:nvSpPr>
        <p:spPr bwMode="auto">
          <a:xfrm>
            <a:off x="0" y="5638800"/>
            <a:ext cx="9144000" cy="892175"/>
          </a:xfrm>
          <a:prstGeom prst="rect">
            <a:avLst/>
          </a:prstGeom>
          <a:solidFill>
            <a:srgbClr val="D7E4BD"/>
          </a:solidFill>
          <a:ln w="9525" cmpd="sng">
            <a:solidFill>
              <a:srgbClr val="FF0000"/>
            </a:solidFill>
            <a:miter lim="800000"/>
          </a:ln>
        </p:spPr>
        <p:txBody>
          <a:bodyPr>
            <a:spAutoFit/>
          </a:bodyPr>
          <a:lstStyle>
            <a:lvl1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Tx/>
              <a:buNone/>
            </a:pPr>
            <a:r>
              <a:rPr lang="en-US" sz="2600" b="1">
                <a:solidFill>
                  <a:srgbClr val="000066"/>
                </a:solidFill>
              </a:rPr>
              <a:t>I live in .... I like travelling , …want to .... </a:t>
            </a:r>
            <a:r>
              <a:rPr lang="en-US" sz="2600" b="1">
                <a:solidFill>
                  <a:srgbClr val="FF0000"/>
                </a:solidFill>
              </a:rPr>
              <a:t>First</a:t>
            </a:r>
            <a:r>
              <a:rPr lang="en-US" sz="2600" b="1">
                <a:solidFill>
                  <a:srgbClr val="000066"/>
                </a:solidFill>
              </a:rPr>
              <a:t>, …walk…</a:t>
            </a:r>
          </a:p>
          <a:p>
            <a:pPr eaLnBrk="1" hangingPunct="1">
              <a:buFontTx/>
              <a:buNone/>
            </a:pPr>
            <a:r>
              <a:rPr lang="en-US" sz="2600" b="1">
                <a:solidFill>
                  <a:srgbClr val="000066"/>
                </a:solidFill>
              </a:rPr>
              <a:t>Bus stop</a:t>
            </a:r>
            <a:r>
              <a:rPr lang="zh-CN" sz="2600" b="1">
                <a:solidFill>
                  <a:srgbClr val="000066"/>
                </a:solidFill>
              </a:rPr>
              <a:t>， </a:t>
            </a:r>
            <a:r>
              <a:rPr lang="en-US" sz="2600" b="1">
                <a:solidFill>
                  <a:srgbClr val="FF0000"/>
                </a:solidFill>
              </a:rPr>
              <a:t>then </a:t>
            </a:r>
            <a:r>
              <a:rPr lang="en-US" sz="2600" b="1">
                <a:solidFill>
                  <a:srgbClr val="000066"/>
                </a:solidFill>
              </a:rPr>
              <a:t>… … </a:t>
            </a:r>
            <a:r>
              <a:rPr lang="en-US" sz="2600" b="1">
                <a:solidFill>
                  <a:srgbClr val="FF0000"/>
                </a:solidFill>
              </a:rPr>
              <a:t>Next</a:t>
            </a:r>
            <a:r>
              <a:rPr lang="en-US" sz="2600" b="1">
                <a:solidFill>
                  <a:srgbClr val="000066"/>
                </a:solidFill>
              </a:rPr>
              <a:t>, take a taxi…, … </a:t>
            </a:r>
            <a:r>
              <a:rPr lang="en-US" sz="2600" b="1">
                <a:solidFill>
                  <a:srgbClr val="FF0000"/>
                </a:solidFill>
              </a:rPr>
              <a:t>Finally</a:t>
            </a:r>
            <a:r>
              <a:rPr lang="en-US" sz="2600" b="1">
                <a:solidFill>
                  <a:srgbClr val="000066"/>
                </a:solidFill>
              </a:rPr>
              <a:t>,…</a:t>
            </a:r>
          </a:p>
        </p:txBody>
      </p:sp>
      <p:pic>
        <p:nvPicPr>
          <p:cNvPr id="18456" name="图片 24" descr="changcheng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781800" y="3200400"/>
            <a:ext cx="20320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57" name="TextBox 25"/>
          <p:cNvSpPr txBox="1">
            <a:spLocks noChangeArrowheads="1"/>
          </p:cNvSpPr>
          <p:nvPr/>
        </p:nvSpPr>
        <p:spPr bwMode="auto">
          <a:xfrm>
            <a:off x="3657600" y="2590800"/>
            <a:ext cx="17240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Tx/>
              <a:buNone/>
            </a:pPr>
            <a:r>
              <a:rPr lang="en-US" sz="2800" b="1"/>
              <a:t>Bus stop</a:t>
            </a:r>
            <a:endParaRPr lang="zh-CN" sz="2800" b="1"/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b="1" dirty="0">
                <a:solidFill>
                  <a:srgbClr val="FF0000"/>
                </a:solidFill>
              </a:rPr>
              <a:t>五、当堂训练检测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219200"/>
            <a:ext cx="8382000" cy="5257800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en-US" sz="2400" b="1" dirty="0">
                <a:latin typeface="Times New Roman" panose="02020603050405020304" pitchFamily="18" charset="0"/>
              </a:rPr>
              <a:t>(  )1.---_____do you like travel ?  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sz="2400" b="1" dirty="0">
                <a:latin typeface="Times New Roman" panose="02020603050405020304" pitchFamily="18" charset="0"/>
              </a:rPr>
              <a:t>       ---I like to take the bus. 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sz="2400" b="1" dirty="0">
                <a:latin typeface="Times New Roman" panose="02020603050405020304" pitchFamily="18" charset="0"/>
              </a:rPr>
              <a:t>    A</a:t>
            </a:r>
            <a:r>
              <a:rPr lang="zh-CN" sz="2400" b="1" dirty="0">
                <a:latin typeface="Times New Roman" panose="02020603050405020304" pitchFamily="18" charset="0"/>
              </a:rPr>
              <a:t>、</a:t>
            </a:r>
            <a:r>
              <a:rPr lang="en-US" sz="2400" b="1" dirty="0">
                <a:latin typeface="Times New Roman" panose="02020603050405020304" pitchFamily="18" charset="0"/>
              </a:rPr>
              <a:t>What  B</a:t>
            </a:r>
            <a:r>
              <a:rPr lang="zh-CN" sz="2400" b="1" dirty="0">
                <a:latin typeface="Times New Roman" panose="02020603050405020304" pitchFamily="18" charset="0"/>
              </a:rPr>
              <a:t>、</a:t>
            </a:r>
            <a:r>
              <a:rPr lang="en-US" sz="2400" b="1" dirty="0">
                <a:latin typeface="Times New Roman" panose="02020603050405020304" pitchFamily="18" charset="0"/>
              </a:rPr>
              <a:t>How  C</a:t>
            </a:r>
            <a:r>
              <a:rPr lang="zh-CN" sz="2400" b="1" dirty="0">
                <a:latin typeface="Times New Roman" panose="02020603050405020304" pitchFamily="18" charset="0"/>
              </a:rPr>
              <a:t>、</a:t>
            </a:r>
            <a:r>
              <a:rPr lang="en-US" sz="2400" b="1" dirty="0">
                <a:latin typeface="Times New Roman" panose="02020603050405020304" pitchFamily="18" charset="0"/>
              </a:rPr>
              <a:t>When  D</a:t>
            </a:r>
            <a:r>
              <a:rPr lang="zh-CN" sz="2400" b="1" dirty="0">
                <a:latin typeface="Times New Roman" panose="02020603050405020304" pitchFamily="18" charset="0"/>
              </a:rPr>
              <a:t>、</a:t>
            </a:r>
            <a:r>
              <a:rPr lang="en-US" sz="2400" b="1" dirty="0">
                <a:latin typeface="Times New Roman" panose="02020603050405020304" pitchFamily="18" charset="0"/>
              </a:rPr>
              <a:t>Where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sz="2400" b="1" dirty="0">
                <a:latin typeface="Times New Roman" panose="02020603050405020304" pitchFamily="18" charset="0"/>
              </a:rPr>
              <a:t>(  )2.I usually walk to school, but __bus when it rains . 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sz="2400" b="1" dirty="0">
                <a:latin typeface="Times New Roman" panose="02020603050405020304" pitchFamily="18" charset="0"/>
              </a:rPr>
              <a:t>    A</a:t>
            </a:r>
            <a:r>
              <a:rPr lang="zh-CN" sz="2400" b="1" dirty="0">
                <a:latin typeface="Times New Roman" panose="02020603050405020304" pitchFamily="18" charset="0"/>
              </a:rPr>
              <a:t>、</a:t>
            </a:r>
            <a:r>
              <a:rPr lang="en-US" sz="2400" b="1" dirty="0">
                <a:latin typeface="Times New Roman" panose="02020603050405020304" pitchFamily="18" charset="0"/>
              </a:rPr>
              <a:t>in  B</a:t>
            </a:r>
            <a:r>
              <a:rPr lang="zh-CN" sz="2400" b="1" dirty="0">
                <a:latin typeface="Times New Roman" panose="02020603050405020304" pitchFamily="18" charset="0"/>
              </a:rPr>
              <a:t>、</a:t>
            </a:r>
            <a:r>
              <a:rPr lang="en-US" sz="2400" b="1" dirty="0">
                <a:latin typeface="Times New Roman" panose="02020603050405020304" pitchFamily="18" charset="0"/>
              </a:rPr>
              <a:t>by  C</a:t>
            </a:r>
            <a:r>
              <a:rPr lang="zh-CN" sz="2400" b="1" dirty="0">
                <a:latin typeface="Times New Roman" panose="02020603050405020304" pitchFamily="18" charset="0"/>
              </a:rPr>
              <a:t>、</a:t>
            </a:r>
            <a:r>
              <a:rPr lang="en-US" sz="2400" b="1" dirty="0">
                <a:latin typeface="Times New Roman" panose="02020603050405020304" pitchFamily="18" charset="0"/>
              </a:rPr>
              <a:t>with  D</a:t>
            </a:r>
            <a:r>
              <a:rPr lang="zh-CN" sz="2400" b="1" dirty="0">
                <a:latin typeface="Times New Roman" panose="02020603050405020304" pitchFamily="18" charset="0"/>
              </a:rPr>
              <a:t>、</a:t>
            </a:r>
            <a:r>
              <a:rPr lang="en-US" sz="2400" b="1" dirty="0">
                <a:latin typeface="Times New Roman" panose="02020603050405020304" pitchFamily="18" charset="0"/>
              </a:rPr>
              <a:t>at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sz="2400" b="1" dirty="0">
                <a:latin typeface="Times New Roman" panose="02020603050405020304" pitchFamily="18" charset="0"/>
              </a:rPr>
              <a:t>(  )3. Look! Your coat is not _____.It’s too small.</a:t>
            </a:r>
            <a:br>
              <a:rPr lang="en-US" sz="2400" b="1" dirty="0">
                <a:latin typeface="Times New Roman" panose="02020603050405020304" pitchFamily="18" charset="0"/>
              </a:rPr>
            </a:br>
            <a:r>
              <a:rPr lang="en-US" sz="2400" b="1" dirty="0">
                <a:latin typeface="Times New Roman" panose="02020603050405020304" pitchFamily="18" charset="0"/>
              </a:rPr>
              <a:t>  A</a:t>
            </a:r>
            <a:r>
              <a:rPr lang="zh-CN" sz="2400" b="1" dirty="0">
                <a:latin typeface="Times New Roman" panose="02020603050405020304" pitchFamily="18" charset="0"/>
              </a:rPr>
              <a:t>、</a:t>
            </a:r>
            <a:r>
              <a:rPr lang="en-US" sz="2400" b="1" dirty="0">
                <a:latin typeface="Times New Roman" panose="02020603050405020304" pitchFamily="18" charset="0"/>
              </a:rPr>
              <a:t>enough big   B</a:t>
            </a:r>
            <a:r>
              <a:rPr lang="zh-CN" sz="2400" b="1" dirty="0">
                <a:latin typeface="Times New Roman" panose="02020603050405020304" pitchFamily="18" charset="0"/>
              </a:rPr>
              <a:t>、</a:t>
            </a:r>
            <a:r>
              <a:rPr lang="en-US" sz="2400" b="1" dirty="0">
                <a:latin typeface="Times New Roman" panose="02020603050405020304" pitchFamily="18" charset="0"/>
              </a:rPr>
              <a:t>big enough  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sz="2400" b="1" dirty="0">
                <a:latin typeface="Times New Roman" panose="02020603050405020304" pitchFamily="18" charset="0"/>
              </a:rPr>
              <a:t>      C</a:t>
            </a:r>
            <a:r>
              <a:rPr lang="zh-CN" sz="2400" b="1" dirty="0">
                <a:latin typeface="Times New Roman" panose="02020603050405020304" pitchFamily="18" charset="0"/>
              </a:rPr>
              <a:t>、</a:t>
            </a:r>
            <a:r>
              <a:rPr lang="en-US" sz="2400" b="1" dirty="0">
                <a:latin typeface="Times New Roman" panose="02020603050405020304" pitchFamily="18" charset="0"/>
              </a:rPr>
              <a:t>new enough  D</a:t>
            </a:r>
            <a:r>
              <a:rPr lang="zh-CN" sz="2400" b="1" dirty="0">
                <a:latin typeface="Times New Roman" panose="02020603050405020304" pitchFamily="18" charset="0"/>
              </a:rPr>
              <a:t>、</a:t>
            </a:r>
            <a:r>
              <a:rPr lang="en-US" sz="2400" b="1" dirty="0">
                <a:latin typeface="Times New Roman" panose="02020603050405020304" pitchFamily="18" charset="0"/>
              </a:rPr>
              <a:t>enough new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sz="2400" b="1" dirty="0">
                <a:latin typeface="Times New Roman" panose="02020603050405020304" pitchFamily="18" charset="0"/>
              </a:rPr>
              <a:t>(  )4. It takes us __hour to go there by __ bus.  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sz="2400" b="1" dirty="0">
                <a:latin typeface="Times New Roman" panose="02020603050405020304" pitchFamily="18" charset="0"/>
              </a:rPr>
              <a:t>     A</a:t>
            </a:r>
            <a:r>
              <a:rPr lang="zh-CN" sz="2400" b="1" dirty="0">
                <a:latin typeface="Times New Roman" panose="02020603050405020304" pitchFamily="18" charset="0"/>
              </a:rPr>
              <a:t>、</a:t>
            </a:r>
            <a:r>
              <a:rPr lang="en-US" sz="2400" b="1" dirty="0">
                <a:latin typeface="Times New Roman" panose="02020603050405020304" pitchFamily="18" charset="0"/>
              </a:rPr>
              <a:t>an; a   B</a:t>
            </a:r>
            <a:r>
              <a:rPr lang="zh-CN" sz="2400" b="1" dirty="0">
                <a:latin typeface="Times New Roman" panose="02020603050405020304" pitchFamily="18" charset="0"/>
              </a:rPr>
              <a:t>、</a:t>
            </a:r>
            <a:r>
              <a:rPr lang="en-US" sz="2400" b="1" dirty="0">
                <a:latin typeface="Times New Roman" panose="02020603050405020304" pitchFamily="18" charset="0"/>
              </a:rPr>
              <a:t>a; an  C</a:t>
            </a:r>
            <a:r>
              <a:rPr lang="zh-CN" sz="2400" b="1" dirty="0">
                <a:latin typeface="Times New Roman" panose="02020603050405020304" pitchFamily="18" charset="0"/>
              </a:rPr>
              <a:t>、</a:t>
            </a:r>
            <a:r>
              <a:rPr lang="en-US" sz="2400" b="1" dirty="0">
                <a:latin typeface="Times New Roman" panose="02020603050405020304" pitchFamily="18" charset="0"/>
              </a:rPr>
              <a:t>an; /  D</a:t>
            </a:r>
            <a:r>
              <a:rPr lang="zh-CN" sz="2400" b="1" dirty="0">
                <a:latin typeface="Times New Roman" panose="02020603050405020304" pitchFamily="18" charset="0"/>
              </a:rPr>
              <a:t>、</a:t>
            </a:r>
            <a:r>
              <a:rPr lang="en-US" sz="2400" b="1" dirty="0">
                <a:latin typeface="Times New Roman" panose="02020603050405020304" pitchFamily="18" charset="0"/>
              </a:rPr>
              <a:t>a; /</a:t>
            </a:r>
            <a:br>
              <a:rPr lang="en-US" sz="2400" b="1" dirty="0">
                <a:latin typeface="Times New Roman" panose="02020603050405020304" pitchFamily="18" charset="0"/>
              </a:rPr>
            </a:br>
            <a:endParaRPr lang="zh-CN" sz="2400" b="1" dirty="0">
              <a:latin typeface="Times New Roman" panose="02020603050405020304" pitchFamily="18" charset="0"/>
            </a:endParaRPr>
          </a:p>
        </p:txBody>
      </p:sp>
      <p:pic>
        <p:nvPicPr>
          <p:cNvPr id="20484" name="Picture 9" descr="828322~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76500" y="22098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9" descr="828322~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19300" y="32004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9" descr="828322~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381375" y="41910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9" descr="828322~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2869" y="571494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idx="1"/>
          </p:nvPr>
        </p:nvSpPr>
        <p:spPr>
          <a:xfrm>
            <a:off x="762000" y="609600"/>
            <a:ext cx="8153286" cy="5516563"/>
          </a:xfrm>
        </p:spPr>
        <p:txBody>
          <a:bodyPr/>
          <a:lstStyle/>
          <a:p>
            <a:pPr>
              <a:lnSpc>
                <a:spcPct val="16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sz="2400" b="1" dirty="0">
                <a:latin typeface="Times New Roman" panose="02020603050405020304" pitchFamily="18" charset="0"/>
              </a:rPr>
              <a:t>5. It takes my mother all day_______ (clean) my house.</a:t>
            </a:r>
          </a:p>
          <a:p>
            <a:pPr>
              <a:lnSpc>
                <a:spcPct val="16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sz="2400" b="1" dirty="0">
                <a:latin typeface="Times New Roman" panose="02020603050405020304" pitchFamily="18" charset="0"/>
              </a:rPr>
              <a:t>6. What about ___________ (drink) some water?</a:t>
            </a:r>
          </a:p>
          <a:p>
            <a:pPr>
              <a:lnSpc>
                <a:spcPct val="16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sz="2400" b="1" dirty="0">
                <a:latin typeface="Times New Roman" panose="02020603050405020304" pitchFamily="18" charset="0"/>
              </a:rPr>
              <a:t>7.</a:t>
            </a:r>
            <a:r>
              <a:rPr lang="zh-CN" sz="2400" b="1" dirty="0">
                <a:latin typeface="Times New Roman" panose="02020603050405020304" pitchFamily="18" charset="0"/>
              </a:rPr>
              <a:t>我姐姐步行去上班。 </a:t>
            </a:r>
            <a:endParaRPr lang="en-US" sz="2400" b="1" dirty="0">
              <a:latin typeface="Times New Roman" panose="02020603050405020304" pitchFamily="18" charset="0"/>
            </a:endParaRPr>
          </a:p>
          <a:p>
            <a:pPr>
              <a:lnSpc>
                <a:spcPct val="16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sz="2400" b="1" dirty="0">
                <a:latin typeface="Times New Roman" panose="02020603050405020304" pitchFamily="18" charset="0"/>
              </a:rPr>
              <a:t>   My </a:t>
            </a:r>
            <a:r>
              <a:rPr lang="en-US" sz="2400" b="1" dirty="0" err="1">
                <a:latin typeface="Times New Roman" panose="02020603050405020304" pitchFamily="18" charset="0"/>
              </a:rPr>
              <a:t>sisiter</a:t>
            </a:r>
            <a:r>
              <a:rPr lang="en-US" sz="2400" b="1" dirty="0">
                <a:latin typeface="Times New Roman" panose="02020603050405020304" pitchFamily="18" charset="0"/>
              </a:rPr>
              <a:t> goes to work _______ ________.</a:t>
            </a:r>
          </a:p>
          <a:p>
            <a:pPr>
              <a:lnSpc>
                <a:spcPct val="16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sz="2400" b="1" dirty="0">
                <a:latin typeface="Times New Roman" panose="02020603050405020304" pitchFamily="18" charset="0"/>
              </a:rPr>
              <a:t>   My sister _________to work.</a:t>
            </a:r>
            <a:r>
              <a:rPr lang="zh-CN" sz="2400" b="1" dirty="0">
                <a:latin typeface="Times New Roman" panose="02020603050405020304" pitchFamily="18" charset="0"/>
              </a:rPr>
              <a:t>   </a:t>
            </a:r>
          </a:p>
          <a:p>
            <a:pPr>
              <a:lnSpc>
                <a:spcPct val="16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sz="2400" b="1" dirty="0">
                <a:latin typeface="Times New Roman" panose="02020603050405020304" pitchFamily="18" charset="0"/>
              </a:rPr>
              <a:t>8.Tim </a:t>
            </a:r>
            <a:r>
              <a:rPr lang="en-US" sz="2400" b="1" u="sng" dirty="0">
                <a:latin typeface="Times New Roman" panose="02020603050405020304" pitchFamily="18" charset="0"/>
              </a:rPr>
              <a:t>takes the subway</a:t>
            </a:r>
            <a:r>
              <a:rPr lang="en-US" sz="2400" b="1" dirty="0">
                <a:latin typeface="Times New Roman" panose="02020603050405020304" pitchFamily="18" charset="0"/>
              </a:rPr>
              <a:t> to school. (</a:t>
            </a:r>
            <a:r>
              <a:rPr lang="zh-CN" sz="2400" b="1" dirty="0">
                <a:latin typeface="Times New Roman" panose="02020603050405020304" pitchFamily="18" charset="0"/>
              </a:rPr>
              <a:t>划线部分提问</a:t>
            </a:r>
            <a:r>
              <a:rPr lang="en-US" sz="2400" b="1" dirty="0">
                <a:latin typeface="Times New Roman" panose="02020603050405020304" pitchFamily="18" charset="0"/>
              </a:rPr>
              <a:t>)</a:t>
            </a:r>
            <a:r>
              <a:rPr lang="zh-CN" sz="2400" b="1" dirty="0">
                <a:latin typeface="Times New Roman" panose="02020603050405020304" pitchFamily="18" charset="0"/>
              </a:rPr>
              <a:t>　</a:t>
            </a:r>
            <a:r>
              <a:rPr lang="en-US" sz="2400" b="1" dirty="0">
                <a:latin typeface="Times New Roman" panose="02020603050405020304" pitchFamily="18" charset="0"/>
              </a:rPr>
              <a:t>________ ________Tim ________ to school?</a:t>
            </a:r>
            <a:endParaRPr lang="zh-CN" sz="2400" b="1" dirty="0">
              <a:latin typeface="Times New Roman" panose="02020603050405020304" pitchFamily="18" charset="0"/>
            </a:endParaRPr>
          </a:p>
          <a:p>
            <a:endParaRPr lang="zh-CN" sz="2400" b="1" dirty="0">
              <a:latin typeface="Times New Roman" panose="02020603050405020304" pitchFamily="18" charset="0"/>
            </a:endParaRP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4572000" y="661690"/>
            <a:ext cx="1200970" cy="461665"/>
          </a:xfrm>
          <a:prstGeom prst="rect">
            <a:avLst/>
          </a:prstGeom>
          <a:noFill/>
          <a:ln>
            <a:noFill/>
          </a:ln>
          <a:effectLst>
            <a:outerShdw dist="563972" dir="14049741" sx="125000" sy="125000" algn="tl" rotWithShape="0">
              <a:srgbClr val="C7DFD3">
                <a:alpha val="78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00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to clean</a:t>
            </a: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3382718" y="1371600"/>
            <a:ext cx="1330814" cy="461665"/>
          </a:xfrm>
          <a:prstGeom prst="rect">
            <a:avLst/>
          </a:prstGeom>
          <a:noFill/>
          <a:ln>
            <a:noFill/>
          </a:ln>
          <a:effectLst>
            <a:outerShdw dist="563972" dir="14049741" sx="125000" sy="125000" algn="tl" rotWithShape="0">
              <a:srgbClr val="C7DFD3">
                <a:alpha val="78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00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drinking</a:t>
            </a: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4442128" y="2743199"/>
            <a:ext cx="1330814" cy="461665"/>
          </a:xfrm>
          <a:prstGeom prst="rect">
            <a:avLst/>
          </a:prstGeom>
          <a:noFill/>
          <a:ln>
            <a:noFill/>
          </a:ln>
          <a:effectLst>
            <a:outerShdw dist="563972" dir="14049741" sx="125000" sy="125000" algn="tl" rotWithShape="0">
              <a:srgbClr val="C7DFD3">
                <a:alpha val="78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00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on    foot</a:t>
            </a: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2463727" y="3352802"/>
            <a:ext cx="938077" cy="461665"/>
          </a:xfrm>
          <a:prstGeom prst="rect">
            <a:avLst/>
          </a:prstGeom>
          <a:noFill/>
          <a:ln>
            <a:noFill/>
          </a:ln>
          <a:effectLst>
            <a:outerShdw dist="563972" dir="14049741" sx="125000" sy="125000" algn="tl" rotWithShape="0">
              <a:srgbClr val="C7DFD3">
                <a:alpha val="78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00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walks</a:t>
            </a:r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914496" y="4648168"/>
            <a:ext cx="4559300" cy="461665"/>
          </a:xfrm>
          <a:prstGeom prst="rect">
            <a:avLst/>
          </a:prstGeom>
          <a:noFill/>
          <a:ln>
            <a:noFill/>
          </a:ln>
          <a:effectLst>
            <a:outerShdw dist="563972" dir="14049741" sx="125000" sy="125000" algn="tl" rotWithShape="0">
              <a:srgbClr val="C7DFD3">
                <a:alpha val="78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00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How      does             go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autoUpdateAnimBg="0"/>
      <p:bldP spid="21508" grpId="0" autoUpdateAnimBg="0"/>
      <p:bldP spid="21509" grpId="0" autoUpdateAnimBg="0"/>
      <p:bldP spid="21510" grpId="0" autoUpdateAnimBg="0"/>
      <p:bldP spid="21511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6"/>
          <p:cNvSpPr txBox="1">
            <a:spLocks noChangeArrowheads="1"/>
          </p:cNvSpPr>
          <p:nvPr/>
        </p:nvSpPr>
        <p:spPr bwMode="auto">
          <a:xfrm>
            <a:off x="457200" y="1295400"/>
            <a:ext cx="8305800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 </a:t>
            </a:r>
            <a:r>
              <a:rPr lang="zh-CN" sz="2800" b="1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  <a:endParaRPr lang="zh-CN" sz="24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 flipH="1" flipV="1">
            <a:off x="609600" y="76200"/>
            <a:ext cx="107950" cy="6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>
              <a:buFontTx/>
              <a:buNone/>
            </a:pPr>
            <a:endParaRPr lang="zh-CN" sz="4000">
              <a:latin typeface="Calibri" panose="020F0502020204030204" pitchFamily="34" charset="0"/>
            </a:endParaRPr>
          </a:p>
        </p:txBody>
      </p:sp>
      <p:sp>
        <p:nvSpPr>
          <p:cNvPr id="23557" name="WordArt 5"/>
          <p:cNvSpPr>
            <a:spLocks noChangeArrowheads="1" noChangeShapeType="1"/>
          </p:cNvSpPr>
          <p:nvPr/>
        </p:nvSpPr>
        <p:spPr bwMode="auto">
          <a:xfrm>
            <a:off x="1600278" y="1981238"/>
            <a:ext cx="5514937" cy="1066828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799580"/>
              </a:avLst>
            </a:prstTxWarp>
          </a:bodyPr>
          <a:lstStyle/>
          <a:p>
            <a:r>
              <a:rPr lang="en-US" altLang="zh-CN" sz="4800" b="1" kern="10" dirty="0">
                <a:ln w="38100" cmpd="sng">
                  <a:noFill/>
                  <a:round/>
                </a:ln>
                <a:solidFill>
                  <a:srgbClr val="BF1301"/>
                </a:solidFill>
                <a:effectLst>
                  <a:outerShdw dist="35921" dir="2700000" algn="ctr" rotWithShape="0">
                    <a:srgbClr val="C0C0C0">
                      <a:alpha val="76999"/>
                    </a:srgbClr>
                  </a:outerShdw>
                </a:effectLst>
                <a:latin typeface="URWImperialT"/>
              </a:rPr>
              <a:t>Thank You Very Much!</a:t>
            </a:r>
            <a:endParaRPr lang="zh-CN" altLang="en-US" sz="4800" b="1" kern="10" dirty="0">
              <a:ln w="38100" cmpd="sng">
                <a:noFill/>
                <a:round/>
              </a:ln>
              <a:solidFill>
                <a:srgbClr val="BF1301"/>
              </a:solidFill>
              <a:effectLst>
                <a:outerShdw dist="35921" dir="2700000" algn="ctr" rotWithShape="0">
                  <a:srgbClr val="C0C0C0">
                    <a:alpha val="76999"/>
                  </a:srgbClr>
                </a:outerShdw>
              </a:effectLst>
              <a:latin typeface="URWImperialT"/>
            </a:endParaRPr>
          </a:p>
        </p:txBody>
      </p:sp>
    </p:spTree>
  </p:cSld>
  <p:clrMapOvr>
    <a:masterClrMapping/>
  </p:clrMapOvr>
  <p:transition spd="slow"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矩形 5"/>
          <p:cNvSpPr>
            <a:spLocks noChangeArrowheads="1"/>
          </p:cNvSpPr>
          <p:nvPr/>
        </p:nvSpPr>
        <p:spPr bwMode="auto">
          <a:xfrm>
            <a:off x="0" y="838200"/>
            <a:ext cx="9144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buFontTx/>
              <a:buNone/>
            </a:pPr>
            <a:r>
              <a:rPr lang="en-US" sz="3400" b="1">
                <a:solidFill>
                  <a:srgbClr val="000066"/>
                </a:solidFill>
              </a:rPr>
              <a:t>         A guessing game </a:t>
            </a:r>
            <a:r>
              <a:rPr lang="zh-CN" sz="3400" b="1">
                <a:solidFill>
                  <a:srgbClr val="000066"/>
                </a:solidFill>
              </a:rPr>
              <a:t>（猜谜游戏）</a:t>
            </a:r>
          </a:p>
        </p:txBody>
      </p:sp>
      <p:pic>
        <p:nvPicPr>
          <p:cNvPr id="7173" name="Picture 5" descr="步行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895600"/>
            <a:ext cx="28194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15" descr="自行车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71800" y="2895600"/>
            <a:ext cx="32004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图片 2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971800" y="3962400"/>
            <a:ext cx="32004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17" descr="公交车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24600" y="2971800"/>
            <a:ext cx="2514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图片 21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0" y="4191000"/>
            <a:ext cx="28956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图片 21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172200" y="4038600"/>
            <a:ext cx="29718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9" name="Text Box 23"/>
          <p:cNvSpPr txBox="1">
            <a:spLocks noChangeArrowheads="1"/>
          </p:cNvSpPr>
          <p:nvPr/>
        </p:nvSpPr>
        <p:spPr bwMode="auto">
          <a:xfrm>
            <a:off x="1600200" y="1752600"/>
            <a:ext cx="51371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Tx/>
              <a:buNone/>
            </a:pPr>
            <a:r>
              <a:rPr lang="en-US" sz="3600" b="1">
                <a:solidFill>
                  <a:srgbClr val="FF0000"/>
                </a:solidFill>
                <a:latin typeface="Monotype Corsiva" panose="03010101010201010101" pitchFamily="66" charset="0"/>
              </a:rPr>
              <a:t>How does he/she go to school ?</a:t>
            </a:r>
          </a:p>
          <a:p>
            <a:pPr eaLnBrk="1" hangingPunct="1">
              <a:buFontTx/>
              <a:buNone/>
            </a:pPr>
            <a:endParaRPr lang="en-US" sz="3600">
              <a:latin typeface="Monotype Corsiva" panose="03010101010201010101" pitchFamily="66" charset="0"/>
            </a:endParaRPr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9" descr="t01ae5e2fe335cb78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2743200"/>
            <a:ext cx="3124200" cy="362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图片 21"/>
          <p:cNvPicPr>
            <a:picLocks noGrp="1" noChangeAspect="1"/>
          </p:cNvPicPr>
          <p:nvPr>
            <p:ph idx="4294967295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5689600" y="4191000"/>
            <a:ext cx="3454400" cy="2667000"/>
          </a:xfrm>
          <a:prstGeom prst="rect">
            <a:avLst/>
          </a:prstGeom>
          <a:noFill/>
        </p:spPr>
      </p:pic>
      <p:pic>
        <p:nvPicPr>
          <p:cNvPr id="9220" name="Picture 11" descr="bld04297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2819400"/>
            <a:ext cx="26670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图片 2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4267200"/>
            <a:ext cx="29718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Rectangle 15"/>
          <p:cNvSpPr>
            <a:spLocks noChangeArrowheads="1"/>
          </p:cNvSpPr>
          <p:nvPr/>
        </p:nvSpPr>
        <p:spPr bwMode="auto">
          <a:xfrm>
            <a:off x="1066800" y="1676400"/>
            <a:ext cx="70104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buFontTx/>
              <a:buNone/>
            </a:pPr>
            <a:r>
              <a:rPr lang="en-US" sz="4000" b="1">
                <a:solidFill>
                  <a:srgbClr val="FF0000"/>
                </a:solidFill>
                <a:latin typeface="Monotype Corsiva" panose="03010101010201010101" pitchFamily="66" charset="0"/>
              </a:rPr>
              <a:t> How does he/she travel?</a:t>
            </a:r>
          </a:p>
          <a:p>
            <a:pPr algn="l">
              <a:buFontTx/>
              <a:buNone/>
            </a:pPr>
            <a:endParaRPr lang="en-US" sz="4000" b="1">
              <a:solidFill>
                <a:srgbClr val="0000FF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9223" name="Picture 17" descr="t01a84a60e0cd1938d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10350" y="2743200"/>
            <a:ext cx="253365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图片 21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477000" y="4114800"/>
            <a:ext cx="26670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5" name="矩形 5"/>
          <p:cNvSpPr>
            <a:spLocks noChangeArrowheads="1"/>
          </p:cNvSpPr>
          <p:nvPr/>
        </p:nvSpPr>
        <p:spPr bwMode="auto">
          <a:xfrm>
            <a:off x="685800" y="685800"/>
            <a:ext cx="9144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buFontTx/>
              <a:buNone/>
            </a:pPr>
            <a:r>
              <a:rPr lang="en-US" sz="3400" b="1">
                <a:solidFill>
                  <a:srgbClr val="000066"/>
                </a:solidFill>
              </a:rPr>
              <a:t> A guessing game </a:t>
            </a:r>
            <a:r>
              <a:rPr lang="zh-CN" sz="3400" b="1">
                <a:solidFill>
                  <a:srgbClr val="000066"/>
                </a:solidFill>
              </a:rPr>
              <a:t>（猜谜游戏）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ChangeArrowheads="1"/>
          </p:cNvSpPr>
          <p:nvPr/>
        </p:nvSpPr>
        <p:spPr bwMode="auto">
          <a:xfrm>
            <a:off x="4724400" y="1828800"/>
            <a:ext cx="25622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>
              <a:buFontTx/>
              <a:buNone/>
            </a:pPr>
            <a:r>
              <a:rPr lang="en-US" sz="2800" b="1">
                <a:solidFill>
                  <a:srgbClr val="003300"/>
                </a:solidFill>
              </a:rPr>
              <a:t>ride a  bicycle</a:t>
            </a:r>
          </a:p>
        </p:txBody>
      </p:sp>
      <p:sp>
        <p:nvSpPr>
          <p:cNvPr id="10243" name="Text Box 6"/>
          <p:cNvSpPr txBox="1">
            <a:spLocks noChangeArrowheads="1"/>
          </p:cNvSpPr>
          <p:nvPr/>
        </p:nvSpPr>
        <p:spPr bwMode="auto">
          <a:xfrm>
            <a:off x="2590800" y="1905000"/>
            <a:ext cx="2057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800" b="1">
                <a:solidFill>
                  <a:srgbClr val="003300"/>
                </a:solidFill>
              </a:rPr>
              <a:t>take a bus </a:t>
            </a:r>
          </a:p>
        </p:txBody>
      </p:sp>
      <p:sp>
        <p:nvSpPr>
          <p:cNvPr id="10244" name="Text Box 7"/>
          <p:cNvSpPr txBox="1">
            <a:spLocks noChangeArrowheads="1"/>
          </p:cNvSpPr>
          <p:nvPr/>
        </p:nvSpPr>
        <p:spPr bwMode="auto">
          <a:xfrm>
            <a:off x="3505200" y="3886200"/>
            <a:ext cx="2209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800" b="1">
                <a:solidFill>
                  <a:srgbClr val="003300"/>
                </a:solidFill>
              </a:rPr>
              <a:t>take a train </a:t>
            </a:r>
          </a:p>
        </p:txBody>
      </p:sp>
      <p:sp>
        <p:nvSpPr>
          <p:cNvPr id="10245" name="Text Box 9"/>
          <p:cNvSpPr txBox="1">
            <a:spLocks noChangeArrowheads="1"/>
          </p:cNvSpPr>
          <p:nvPr/>
        </p:nvSpPr>
        <p:spPr bwMode="auto">
          <a:xfrm>
            <a:off x="7315200" y="1905000"/>
            <a:ext cx="1828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800">
                <a:solidFill>
                  <a:srgbClr val="003300"/>
                </a:solidFill>
              </a:rPr>
              <a:t> </a:t>
            </a:r>
            <a:r>
              <a:rPr lang="en-US" sz="2800" b="1">
                <a:solidFill>
                  <a:srgbClr val="003300"/>
                </a:solidFill>
              </a:rPr>
              <a:t>by plane</a:t>
            </a:r>
          </a:p>
        </p:txBody>
      </p:sp>
      <p:sp>
        <p:nvSpPr>
          <p:cNvPr id="10246" name="Text Box 11"/>
          <p:cNvSpPr txBox="1">
            <a:spLocks noChangeArrowheads="1"/>
          </p:cNvSpPr>
          <p:nvPr/>
        </p:nvSpPr>
        <p:spPr bwMode="auto">
          <a:xfrm>
            <a:off x="6705600" y="3886200"/>
            <a:ext cx="2057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800" b="1">
                <a:solidFill>
                  <a:srgbClr val="003300"/>
                </a:solidFill>
              </a:rPr>
              <a:t>take a ship </a:t>
            </a:r>
          </a:p>
        </p:txBody>
      </p:sp>
      <p:pic>
        <p:nvPicPr>
          <p:cNvPr id="10247" name="Picture 13" descr="c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3622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8" name="Text Box 14"/>
          <p:cNvSpPr txBox="1">
            <a:spLocks noChangeArrowheads="1"/>
          </p:cNvSpPr>
          <p:nvPr/>
        </p:nvSpPr>
        <p:spPr bwMode="auto">
          <a:xfrm>
            <a:off x="0" y="1905000"/>
            <a:ext cx="2362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800" b="1">
                <a:solidFill>
                  <a:srgbClr val="003300"/>
                </a:solidFill>
              </a:rPr>
              <a:t>walk/ on foot</a:t>
            </a:r>
          </a:p>
        </p:txBody>
      </p:sp>
      <p:pic>
        <p:nvPicPr>
          <p:cNvPr id="10249" name="Picture 8" descr="t13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94550" y="0"/>
            <a:ext cx="194945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Picture 4" descr="t09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9200" y="0"/>
            <a:ext cx="19050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1" name="Picture 26" descr="C:\Users\Administrator\Desktop\交通高铁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581400" y="4724400"/>
            <a:ext cx="1600200" cy="120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2" name="Picture 28" descr="C:\Users\Administrator\Desktop\太空.gif"/>
          <p:cNvPicPr>
            <a:picLocks noChangeAspect="1" noChangeArrowheads="1"/>
          </p:cNvPicPr>
          <p:nvPr/>
        </p:nvPicPr>
        <p:blipFill>
          <a:blip r:embed="rId6" cstate="email"/>
          <a:srcRect l="5769" t="4614" r="6538" b="4614"/>
          <a:stretch>
            <a:fillRect/>
          </a:stretch>
        </p:blipFill>
        <p:spPr bwMode="auto">
          <a:xfrm>
            <a:off x="6934200" y="4572000"/>
            <a:ext cx="129540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3" name="TextBox 21"/>
          <p:cNvSpPr txBox="1">
            <a:spLocks noChangeArrowheads="1"/>
          </p:cNvSpPr>
          <p:nvPr/>
        </p:nvSpPr>
        <p:spPr bwMode="auto">
          <a:xfrm>
            <a:off x="2667000" y="6096000"/>
            <a:ext cx="3733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Tx/>
              <a:buNone/>
            </a:pPr>
            <a:r>
              <a:rPr lang="en-US" sz="2400" b="1"/>
              <a:t>take the high-speed rail</a:t>
            </a:r>
            <a:endParaRPr lang="zh-CN" sz="2400" b="1"/>
          </a:p>
        </p:txBody>
      </p:sp>
      <p:sp>
        <p:nvSpPr>
          <p:cNvPr id="10254" name="TextBox 22"/>
          <p:cNvSpPr txBox="1">
            <a:spLocks noChangeArrowheads="1"/>
          </p:cNvSpPr>
          <p:nvPr/>
        </p:nvSpPr>
        <p:spPr bwMode="auto">
          <a:xfrm>
            <a:off x="6477000" y="6172200"/>
            <a:ext cx="2667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Tx/>
              <a:buNone/>
            </a:pPr>
            <a:r>
              <a:rPr lang="en-US" sz="2400" b="1"/>
              <a:t>take a spaceship</a:t>
            </a:r>
            <a:endParaRPr lang="zh-CN" sz="2400" b="1"/>
          </a:p>
        </p:txBody>
      </p:sp>
      <p:pic>
        <p:nvPicPr>
          <p:cNvPr id="10255" name="Picture 4" descr="ship01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934200" y="2362200"/>
            <a:ext cx="2014538" cy="156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6" name="Picture 5" descr="car008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590800" y="609600"/>
            <a:ext cx="2109788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7" name="Picture 29" descr="C:\Users\Administrator\Desktop\火车.jp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3657600" y="2743200"/>
            <a:ext cx="1828800" cy="117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8" name="Picture 2" descr="car070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57200" y="2667000"/>
            <a:ext cx="17287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9" name="TextBox 18"/>
          <p:cNvSpPr txBox="1">
            <a:spLocks noChangeArrowheads="1"/>
          </p:cNvSpPr>
          <p:nvPr/>
        </p:nvSpPr>
        <p:spPr bwMode="auto">
          <a:xfrm>
            <a:off x="0" y="3886200"/>
            <a:ext cx="31797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Tx/>
              <a:buNone/>
            </a:pPr>
            <a:r>
              <a:rPr lang="en-US" sz="2800" b="1"/>
              <a:t>ride  a  motorbike</a:t>
            </a:r>
            <a:endParaRPr lang="zh-CN" sz="2800" b="1"/>
          </a:p>
        </p:txBody>
      </p:sp>
      <p:pic>
        <p:nvPicPr>
          <p:cNvPr id="10260" name="Picture 9" descr="1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28600" y="5029200"/>
            <a:ext cx="2459038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61" name="TextBox 20"/>
          <p:cNvSpPr txBox="1">
            <a:spLocks noChangeArrowheads="1"/>
          </p:cNvSpPr>
          <p:nvPr/>
        </p:nvSpPr>
        <p:spPr bwMode="auto">
          <a:xfrm>
            <a:off x="304800" y="5791200"/>
            <a:ext cx="13430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Tx/>
              <a:buNone/>
            </a:pPr>
            <a:r>
              <a:rPr lang="en-US" sz="2800" b="1"/>
              <a:t>by  car</a:t>
            </a:r>
            <a:endParaRPr lang="zh-CN" sz="2800" b="1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0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0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0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0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6"/>
          <p:cNvSpPr txBox="1">
            <a:spLocks noChangeArrowheads="1"/>
          </p:cNvSpPr>
          <p:nvPr/>
        </p:nvSpPr>
        <p:spPr bwMode="auto">
          <a:xfrm>
            <a:off x="533400" y="1295400"/>
            <a:ext cx="8305800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 </a:t>
            </a:r>
            <a:endParaRPr lang="zh-CN" sz="24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457200" y="1304925"/>
            <a:ext cx="8153400" cy="4650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000" b="1" dirty="0">
                <a:latin typeface="Times New Roman" panose="02020603050405020304" pitchFamily="18" charset="0"/>
              </a:rPr>
              <a:t>1.</a:t>
            </a:r>
            <a:r>
              <a:rPr lang="zh-CN" sz="2000" b="1" dirty="0">
                <a:latin typeface="Times New Roman" panose="02020603050405020304" pitchFamily="18" charset="0"/>
              </a:rPr>
              <a:t>知识目标 ：    </a:t>
            </a:r>
          </a:p>
          <a:p>
            <a:pPr eaLnBrk="1" hangingPunct="1">
              <a:lnSpc>
                <a:spcPct val="150000"/>
              </a:lnSpc>
            </a:pPr>
            <a:r>
              <a:rPr lang="zh-CN" sz="2000" b="1" dirty="0" smtClean="0"/>
              <a:t>识</a:t>
            </a:r>
            <a:r>
              <a:rPr lang="zh-CN" sz="2000" b="1" dirty="0"/>
              <a:t>记单词</a:t>
            </a:r>
            <a:r>
              <a:rPr lang="en-US" sz="2000" b="1" dirty="0"/>
              <a:t>:  transportation; hometown; Britain;  </a:t>
            </a:r>
            <a:endParaRPr lang="en-US" sz="2000" b="1" dirty="0" smtClean="0"/>
          </a:p>
          <a:p>
            <a:pPr eaLnBrk="1" hangingPunct="1">
              <a:lnSpc>
                <a:spcPct val="150000"/>
              </a:lnSpc>
            </a:pPr>
            <a:r>
              <a:rPr lang="en-US" sz="2000" b="1" dirty="0" smtClean="0"/>
              <a:t>seldom; rapid </a:t>
            </a:r>
          </a:p>
          <a:p>
            <a:pPr eaLnBrk="1" hangingPunct="1">
              <a:lnSpc>
                <a:spcPct val="150000"/>
              </a:lnSpc>
            </a:pPr>
            <a:r>
              <a:rPr lang="zh-CN" sz="2000" b="1" dirty="0" smtClean="0"/>
              <a:t>掌</a:t>
            </a:r>
            <a:r>
              <a:rPr lang="zh-CN" sz="2000" b="1" dirty="0"/>
              <a:t>握句型短语：</a:t>
            </a:r>
            <a:r>
              <a:rPr lang="en-US" sz="2000" b="1" dirty="0"/>
              <a:t>go to…on foot/walk to…; </a:t>
            </a:r>
          </a:p>
          <a:p>
            <a:pPr eaLnBrk="1" hangingPunct="1">
              <a:lnSpc>
                <a:spcPct val="150000"/>
              </a:lnSpc>
            </a:pPr>
            <a:r>
              <a:rPr lang="en-US" sz="2000" b="1" dirty="0"/>
              <a:t>of course / sure/ certainly/of course not   </a:t>
            </a:r>
          </a:p>
          <a:p>
            <a:pPr eaLnBrk="1" hangingPunct="1">
              <a:lnSpc>
                <a:spcPct val="150000"/>
              </a:lnSpc>
            </a:pPr>
            <a:r>
              <a:rPr lang="en-US" sz="2000" b="1" dirty="0"/>
              <a:t>take a train to / go to …by train / go to… on a </a:t>
            </a:r>
            <a:r>
              <a:rPr lang="en-US" sz="2000" b="1" dirty="0" smtClean="0"/>
              <a:t>train; What </a:t>
            </a:r>
            <a:r>
              <a:rPr lang="en-US" sz="2000" b="1" dirty="0"/>
              <a:t>about…?/How about…?;  </a:t>
            </a:r>
          </a:p>
          <a:p>
            <a:pPr eaLnBrk="1" hangingPunct="1">
              <a:lnSpc>
                <a:spcPct val="150000"/>
              </a:lnSpc>
            </a:pPr>
            <a:r>
              <a:rPr lang="en-US" sz="2000" b="1" dirty="0"/>
              <a:t>across the ocean; travel by plane;</a:t>
            </a:r>
            <a:endParaRPr lang="zh-CN" sz="2000" b="1" dirty="0">
              <a:latin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sz="2000" b="1" dirty="0">
                <a:latin typeface="Times New Roman" panose="02020603050405020304" pitchFamily="18" charset="0"/>
              </a:rPr>
              <a:t>2. 能力目标：    </a:t>
            </a:r>
          </a:p>
          <a:p>
            <a:pPr>
              <a:lnSpc>
                <a:spcPct val="150000"/>
              </a:lnSpc>
            </a:pPr>
            <a:r>
              <a:rPr lang="zh-CN" sz="2000" b="1" dirty="0" smtClean="0">
                <a:latin typeface="Times New Roman" panose="02020603050405020304" pitchFamily="18" charset="0"/>
              </a:rPr>
              <a:t>通</a:t>
            </a:r>
            <a:r>
              <a:rPr lang="zh-CN" sz="2000" b="1" dirty="0">
                <a:latin typeface="Times New Roman" panose="02020603050405020304" pitchFamily="18" charset="0"/>
              </a:rPr>
              <a:t>过学习，能用英语表达出行方式，并能与同</a:t>
            </a:r>
            <a:r>
              <a:rPr lang="zh-CN" sz="2000" b="1" dirty="0" smtClean="0">
                <a:latin typeface="Times New Roman" panose="02020603050405020304" pitchFamily="18" charset="0"/>
              </a:rPr>
              <a:t>学交</a:t>
            </a:r>
            <a:r>
              <a:rPr lang="zh-CN" sz="2000" b="1" dirty="0">
                <a:latin typeface="Times New Roman" panose="02020603050405020304" pitchFamily="18" charset="0"/>
              </a:rPr>
              <a:t>流</a:t>
            </a:r>
            <a:r>
              <a:rPr lang="zh-CN" sz="2000" b="1" dirty="0" smtClean="0">
                <a:latin typeface="Times New Roman" panose="02020603050405020304" pitchFamily="18" charset="0"/>
              </a:rPr>
              <a:t>。</a:t>
            </a:r>
            <a:endParaRPr lang="zh-CN" sz="2000" b="1" dirty="0">
              <a:latin typeface="Times New Roman" panose="02020603050405020304" pitchFamily="18" charset="0"/>
            </a:endParaRP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457200" y="274638"/>
            <a:ext cx="8229600" cy="922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 eaLnBrk="0" hangingPunct="0">
              <a:buFontTx/>
              <a:buNone/>
            </a:pPr>
            <a:r>
              <a:rPr lang="zh-CN" sz="4400" b="1" dirty="0">
                <a:solidFill>
                  <a:srgbClr val="FF0000"/>
                </a:solidFill>
                <a:latin typeface="Calibri" panose="020F0502020204030204" pitchFamily="34" charset="0"/>
              </a:rPr>
              <a:t>一、认知学习目标</a:t>
            </a:r>
          </a:p>
        </p:txBody>
      </p:sp>
    </p:spTree>
  </p:cSld>
  <p:clrMapOvr>
    <a:masterClrMapping/>
  </p:clrMapOvr>
  <p:transition spd="slow">
    <p:wipe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772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zh-CN" b="1" dirty="0">
                <a:solidFill>
                  <a:srgbClr val="FF0000"/>
                </a:solidFill>
              </a:rPr>
              <a:t>二、预习成果展示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idx="1"/>
          </p:nvPr>
        </p:nvSpPr>
        <p:spPr>
          <a:xfrm>
            <a:off x="581113" y="842665"/>
            <a:ext cx="8534400" cy="5638800"/>
          </a:xfrm>
        </p:spPr>
        <p:txBody>
          <a:bodyPr/>
          <a:lstStyle/>
          <a:p>
            <a:pPr marL="457200" indent="-457200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sz="2400" b="1" dirty="0">
                <a:latin typeface="Times New Roman" panose="02020603050405020304" pitchFamily="18" charset="0"/>
              </a:rPr>
              <a:t>词型转换</a:t>
            </a:r>
            <a:r>
              <a:rPr lang="en-US" sz="2400" b="1" dirty="0">
                <a:latin typeface="Times New Roman" panose="02020603050405020304" pitchFamily="18" charset="0"/>
              </a:rPr>
              <a:t>: 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n-US" sz="2400" b="1" dirty="0" smtClean="0">
                <a:latin typeface="Times New Roman" panose="02020603050405020304" pitchFamily="18" charset="0"/>
              </a:rPr>
              <a:t>1. almost</a:t>
            </a:r>
            <a:r>
              <a:rPr lang="en-US" sz="2400" b="1" dirty="0">
                <a:latin typeface="Times New Roman" panose="02020603050405020304" pitchFamily="18" charset="0"/>
              </a:rPr>
              <a:t>(</a:t>
            </a:r>
            <a:r>
              <a:rPr lang="zh-CN" sz="2400" b="1" dirty="0">
                <a:latin typeface="Times New Roman" panose="02020603050405020304" pitchFamily="18" charset="0"/>
              </a:rPr>
              <a:t>同义词</a:t>
            </a:r>
            <a:r>
              <a:rPr lang="en-US" sz="2400" b="1" dirty="0">
                <a:latin typeface="Times New Roman" panose="02020603050405020304" pitchFamily="18" charset="0"/>
              </a:rPr>
              <a:t>) _______</a:t>
            </a:r>
          </a:p>
          <a:p>
            <a:pPr marL="457200" indent="-457200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sz="2400" b="1" dirty="0">
                <a:latin typeface="Times New Roman" panose="02020603050405020304" pitchFamily="18" charset="0"/>
              </a:rPr>
              <a:t>2. type</a:t>
            </a:r>
            <a:r>
              <a:rPr lang="zh-CN" sz="2400" b="1" dirty="0">
                <a:latin typeface="Times New Roman" panose="02020603050405020304" pitchFamily="18" charset="0"/>
              </a:rPr>
              <a:t>（同义词）</a:t>
            </a:r>
            <a:r>
              <a:rPr lang="en-US" sz="2400" b="1" dirty="0">
                <a:latin typeface="Times New Roman" panose="02020603050405020304" pitchFamily="18" charset="0"/>
              </a:rPr>
              <a:t>_______ </a:t>
            </a:r>
          </a:p>
          <a:p>
            <a:pPr marL="457200" indent="-457200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sz="2400" b="1" dirty="0">
                <a:latin typeface="Times New Roman" panose="02020603050405020304" pitchFamily="18" charset="0"/>
              </a:rPr>
              <a:t>3. city(</a:t>
            </a:r>
            <a:r>
              <a:rPr lang="zh-CN" sz="2400" b="1" dirty="0">
                <a:latin typeface="Times New Roman" panose="02020603050405020304" pitchFamily="18" charset="0"/>
              </a:rPr>
              <a:t>复数</a:t>
            </a:r>
            <a:r>
              <a:rPr lang="en-US" sz="2400" b="1" dirty="0">
                <a:latin typeface="Times New Roman" panose="02020603050405020304" pitchFamily="18" charset="0"/>
              </a:rPr>
              <a:t>) _________ </a:t>
            </a:r>
          </a:p>
          <a:p>
            <a:pPr marL="457200" indent="-457200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sz="2400" b="1" dirty="0">
                <a:latin typeface="Times New Roman" panose="02020603050405020304" pitchFamily="18" charset="0"/>
              </a:rPr>
              <a:t>4.cross(</a:t>
            </a:r>
            <a:r>
              <a:rPr lang="zh-CN" sz="2400" b="1" dirty="0">
                <a:latin typeface="Times New Roman" panose="02020603050405020304" pitchFamily="18" charset="0"/>
              </a:rPr>
              <a:t>介词</a:t>
            </a:r>
            <a:r>
              <a:rPr lang="en-US" sz="2400" b="1" dirty="0">
                <a:latin typeface="Times New Roman" panose="02020603050405020304" pitchFamily="18" charset="0"/>
              </a:rPr>
              <a:t>) __________(</a:t>
            </a:r>
            <a:r>
              <a:rPr lang="zh-CN" sz="2400" b="1" dirty="0">
                <a:latin typeface="Times New Roman" panose="02020603050405020304" pitchFamily="18" charset="0"/>
              </a:rPr>
              <a:t>名词</a:t>
            </a:r>
            <a:r>
              <a:rPr lang="en-US" sz="2400" b="1" dirty="0">
                <a:latin typeface="Times New Roman" panose="02020603050405020304" pitchFamily="18" charset="0"/>
              </a:rPr>
              <a:t>) ____________</a:t>
            </a:r>
          </a:p>
          <a:p>
            <a:pPr marL="457200" indent="-457200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sz="2400" b="1" dirty="0">
                <a:latin typeface="Times New Roman" panose="02020603050405020304" pitchFamily="18" charset="0"/>
              </a:rPr>
              <a:t>5.travel(</a:t>
            </a:r>
            <a:r>
              <a:rPr lang="zh-CN" sz="2400" b="1" dirty="0">
                <a:latin typeface="Times New Roman" panose="02020603050405020304" pitchFamily="18" charset="0"/>
              </a:rPr>
              <a:t>现在分词</a:t>
            </a:r>
            <a:r>
              <a:rPr lang="en-US" sz="2400" b="1" dirty="0">
                <a:latin typeface="Times New Roman" panose="02020603050405020304" pitchFamily="18" charset="0"/>
              </a:rPr>
              <a:t>) ____________ </a:t>
            </a:r>
          </a:p>
          <a:p>
            <a:pPr marL="457200" indent="-457200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sz="2400" b="1" dirty="0">
                <a:latin typeface="Times New Roman" panose="02020603050405020304" pitchFamily="18" charset="0"/>
              </a:rPr>
              <a:t>6.bake(</a:t>
            </a:r>
            <a:r>
              <a:rPr lang="zh-CN" sz="2400" b="1" dirty="0">
                <a:latin typeface="Times New Roman" panose="02020603050405020304" pitchFamily="18" charset="0"/>
              </a:rPr>
              <a:t>名词</a:t>
            </a:r>
            <a:r>
              <a:rPr lang="en-US" sz="2400" b="1" dirty="0">
                <a:latin typeface="Times New Roman" panose="02020603050405020304" pitchFamily="18" charset="0"/>
              </a:rPr>
              <a:t>) _________ </a:t>
            </a:r>
          </a:p>
          <a:p>
            <a:pPr marL="457200" indent="-457200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sz="2400" b="1" dirty="0">
                <a:latin typeface="Times New Roman" panose="02020603050405020304" pitchFamily="18" charset="0"/>
              </a:rPr>
              <a:t>7.rapid(</a:t>
            </a:r>
            <a:r>
              <a:rPr lang="zh-CN" sz="2400" b="1" dirty="0">
                <a:latin typeface="Times New Roman" panose="02020603050405020304" pitchFamily="18" charset="0"/>
              </a:rPr>
              <a:t>副词</a:t>
            </a:r>
            <a:r>
              <a:rPr lang="en-US" sz="2400" b="1" dirty="0">
                <a:latin typeface="Times New Roman" panose="02020603050405020304" pitchFamily="18" charset="0"/>
              </a:rPr>
              <a:t>) ___________(</a:t>
            </a:r>
            <a:r>
              <a:rPr lang="zh-CN" sz="2400" b="1" dirty="0">
                <a:latin typeface="Times New Roman" panose="02020603050405020304" pitchFamily="18" charset="0"/>
              </a:rPr>
              <a:t>同义词</a:t>
            </a:r>
            <a:r>
              <a:rPr lang="en-US" sz="2400" b="1" dirty="0">
                <a:latin typeface="Times New Roman" panose="02020603050405020304" pitchFamily="18" charset="0"/>
              </a:rPr>
              <a:t>) ____________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3194403" y="1295400"/>
            <a:ext cx="1021433" cy="461665"/>
          </a:xfrm>
          <a:prstGeom prst="rect">
            <a:avLst/>
          </a:prstGeom>
          <a:noFill/>
          <a:ln>
            <a:noFill/>
          </a:ln>
          <a:effectLst>
            <a:outerShdw dist="563972" dir="14049741" sx="125000" sy="125000" algn="tl" rotWithShape="0">
              <a:srgbClr val="C7DFD3">
                <a:alpha val="78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00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nearly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3339678" y="1981200"/>
            <a:ext cx="784189" cy="461665"/>
          </a:xfrm>
          <a:prstGeom prst="rect">
            <a:avLst/>
          </a:prstGeom>
          <a:noFill/>
          <a:ln>
            <a:noFill/>
          </a:ln>
          <a:effectLst>
            <a:outerShdw dist="563972" dir="14049741" sx="125000" sy="125000" algn="tl" rotWithShape="0">
              <a:srgbClr val="C7DFD3">
                <a:alpha val="78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00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kind</a:t>
            </a: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2514654" y="2590800"/>
            <a:ext cx="849912" cy="461665"/>
          </a:xfrm>
          <a:prstGeom prst="rect">
            <a:avLst/>
          </a:prstGeom>
          <a:noFill/>
          <a:ln>
            <a:noFill/>
          </a:ln>
          <a:effectLst>
            <a:outerShdw dist="563972" dir="14049741" sx="125000" sy="125000" algn="tl" rotWithShape="0">
              <a:srgbClr val="C7DFD3">
                <a:alpha val="78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00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cities</a:t>
            </a:r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2694491" y="3200400"/>
            <a:ext cx="999825" cy="461665"/>
          </a:xfrm>
          <a:prstGeom prst="rect">
            <a:avLst/>
          </a:prstGeom>
          <a:noFill/>
          <a:ln>
            <a:noFill/>
          </a:ln>
          <a:effectLst>
            <a:outerShdw dist="563972" dir="14049741" sx="125000" sy="125000" algn="tl" rotWithShape="0">
              <a:srgbClr val="C7DFD3">
                <a:alpha val="78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00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across</a:t>
            </a:r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5181584" y="3272127"/>
            <a:ext cx="1256305" cy="461665"/>
          </a:xfrm>
          <a:prstGeom prst="rect">
            <a:avLst/>
          </a:prstGeom>
          <a:noFill/>
          <a:ln>
            <a:noFill/>
          </a:ln>
          <a:effectLst>
            <a:outerShdw dist="563972" dir="14049741" sx="125000" sy="125000" algn="tl" rotWithShape="0">
              <a:srgbClr val="C7DFD3">
                <a:alpha val="78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00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crossing</a:t>
            </a:r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3524587" y="3886200"/>
            <a:ext cx="1447832" cy="461665"/>
          </a:xfrm>
          <a:prstGeom prst="rect">
            <a:avLst/>
          </a:prstGeom>
          <a:noFill/>
          <a:ln>
            <a:noFill/>
          </a:ln>
          <a:effectLst>
            <a:outerShdw dist="563972" dir="14049741" sx="125000" sy="125000" algn="tl" rotWithShape="0">
              <a:srgbClr val="C7DFD3">
                <a:alpha val="78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00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travelling</a:t>
            </a:r>
          </a:p>
        </p:txBody>
      </p:sp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2554681" y="4495800"/>
            <a:ext cx="1107996" cy="461665"/>
          </a:xfrm>
          <a:prstGeom prst="rect">
            <a:avLst/>
          </a:prstGeom>
          <a:noFill/>
          <a:ln>
            <a:noFill/>
          </a:ln>
          <a:effectLst>
            <a:outerShdw dist="563972" dir="14049741" sx="125000" sy="125000" algn="tl" rotWithShape="0">
              <a:srgbClr val="C7DFD3">
                <a:alpha val="78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00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bakery</a:t>
            </a:r>
          </a:p>
        </p:txBody>
      </p:sp>
      <p:sp>
        <p:nvSpPr>
          <p:cNvPr id="12299" name="Text Box 11"/>
          <p:cNvSpPr txBox="1">
            <a:spLocks noChangeArrowheads="1"/>
          </p:cNvSpPr>
          <p:nvPr/>
        </p:nvSpPr>
        <p:spPr bwMode="auto">
          <a:xfrm>
            <a:off x="2788675" y="5105400"/>
            <a:ext cx="1141658" cy="461665"/>
          </a:xfrm>
          <a:prstGeom prst="rect">
            <a:avLst/>
          </a:prstGeom>
          <a:noFill/>
          <a:ln>
            <a:noFill/>
          </a:ln>
          <a:effectLst>
            <a:outerShdw dist="563972" dir="14049741" sx="125000" sy="125000" algn="tl" rotWithShape="0">
              <a:srgbClr val="C7DFD3">
                <a:alpha val="78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00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rapidly</a:t>
            </a:r>
          </a:p>
        </p:txBody>
      </p:sp>
      <p:sp>
        <p:nvSpPr>
          <p:cNvPr id="12300" name="Text Box 12"/>
          <p:cNvSpPr txBox="1">
            <a:spLocks noChangeArrowheads="1"/>
          </p:cNvSpPr>
          <p:nvPr/>
        </p:nvSpPr>
        <p:spPr bwMode="auto">
          <a:xfrm>
            <a:off x="5562574" y="5105400"/>
            <a:ext cx="1561645" cy="461665"/>
          </a:xfrm>
          <a:prstGeom prst="rect">
            <a:avLst/>
          </a:prstGeom>
          <a:noFill/>
          <a:ln>
            <a:noFill/>
          </a:ln>
          <a:effectLst>
            <a:outerShdw dist="563972" dir="14049741" sx="125000" sy="125000" algn="tl" rotWithShape="0">
              <a:srgbClr val="C7DFD3">
                <a:alpha val="78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00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quick /fast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 autoUpdateAnimBg="0"/>
      <p:bldP spid="12293" grpId="0" autoUpdateAnimBg="0"/>
      <p:bldP spid="12294" grpId="0" autoUpdateAnimBg="0"/>
      <p:bldP spid="12295" grpId="0" autoUpdateAnimBg="0"/>
      <p:bldP spid="12296" grpId="0" autoUpdateAnimBg="0"/>
      <p:bldP spid="12297" grpId="0" autoUpdateAnimBg="0"/>
      <p:bldP spid="12298" grpId="0" autoUpdateAnimBg="0"/>
      <p:bldP spid="12299" grpId="0" autoUpdateAnimBg="0"/>
      <p:bldP spid="12300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381000"/>
            <a:ext cx="8305684" cy="5943600"/>
          </a:xfrm>
        </p:spPr>
        <p:txBody>
          <a:bodyPr/>
          <a:lstStyle/>
          <a:p>
            <a:pPr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sz="2000" b="1" dirty="0"/>
              <a:t>B.</a:t>
            </a:r>
            <a:r>
              <a:rPr lang="zh-CN" sz="2000" b="1" dirty="0"/>
              <a:t>阅读课文</a:t>
            </a:r>
            <a:r>
              <a:rPr lang="en-US" sz="2000" b="1" dirty="0"/>
              <a:t>,</a:t>
            </a:r>
            <a:r>
              <a:rPr lang="zh-CN" sz="2000" b="1" dirty="0"/>
              <a:t>翻译并在课文中划出下列短语：</a:t>
            </a:r>
          </a:p>
          <a:p>
            <a:pPr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sz="2000" b="1" dirty="0">
                <a:latin typeface="Times New Roman" panose="02020603050405020304" pitchFamily="18" charset="0"/>
              </a:rPr>
              <a:t>1.</a:t>
            </a:r>
            <a:r>
              <a:rPr lang="zh-CN" sz="2000" b="1" dirty="0">
                <a:latin typeface="Times New Roman" panose="02020603050405020304" pitchFamily="18" charset="0"/>
              </a:rPr>
              <a:t>花费某人一段时间做某 </a:t>
            </a:r>
            <a:r>
              <a:rPr lang="en-US" sz="2000" b="1" dirty="0">
                <a:latin typeface="Times New Roman" panose="02020603050405020304" pitchFamily="18" charset="0"/>
              </a:rPr>
              <a:t>_________________________</a:t>
            </a:r>
            <a:r>
              <a:rPr lang="zh-CN" sz="2000" b="1" dirty="0">
                <a:latin typeface="Times New Roman" panose="02020603050405020304" pitchFamily="18" charset="0"/>
              </a:rPr>
              <a:t>　</a:t>
            </a:r>
          </a:p>
          <a:p>
            <a:pPr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sz="2000" b="1" dirty="0">
                <a:latin typeface="Times New Roman" panose="02020603050405020304" pitchFamily="18" charset="0"/>
              </a:rPr>
              <a:t>2.</a:t>
            </a:r>
            <a:r>
              <a:rPr lang="zh-CN" sz="2000" b="1" dirty="0">
                <a:latin typeface="Times New Roman" panose="02020603050405020304" pitchFamily="18" charset="0"/>
              </a:rPr>
              <a:t>步行去学校 </a:t>
            </a:r>
            <a:r>
              <a:rPr lang="en-US" sz="2000" b="1" dirty="0">
                <a:latin typeface="Times New Roman" panose="02020603050405020304" pitchFamily="18" charset="0"/>
              </a:rPr>
              <a:t>_________________</a:t>
            </a:r>
          </a:p>
          <a:p>
            <a:pPr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sz="2000" b="1" dirty="0">
                <a:latin typeface="Times New Roman" panose="02020603050405020304" pitchFamily="18" charset="0"/>
              </a:rPr>
              <a:t>3.</a:t>
            </a:r>
            <a:r>
              <a:rPr lang="zh-CN" sz="2000" b="1" dirty="0">
                <a:latin typeface="Times New Roman" panose="02020603050405020304" pitchFamily="18" charset="0"/>
              </a:rPr>
              <a:t>在大洋彼岸</a:t>
            </a:r>
            <a:r>
              <a:rPr lang="en-US" sz="2000" b="1" dirty="0">
                <a:latin typeface="Times New Roman" panose="02020603050405020304" pitchFamily="18" charset="0"/>
              </a:rPr>
              <a:t>__________________</a:t>
            </a:r>
          </a:p>
          <a:p>
            <a:pPr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sz="2000" b="1" dirty="0">
                <a:latin typeface="Times New Roman" panose="02020603050405020304" pitchFamily="18" charset="0"/>
              </a:rPr>
              <a:t>4.</a:t>
            </a:r>
            <a:r>
              <a:rPr lang="zh-CN" sz="2000" b="1" dirty="0">
                <a:latin typeface="Times New Roman" panose="02020603050405020304" pitchFamily="18" charset="0"/>
              </a:rPr>
              <a:t>当然不行</a:t>
            </a:r>
            <a:r>
              <a:rPr lang="en-US" sz="2000" b="1" dirty="0">
                <a:latin typeface="Times New Roman" panose="02020603050405020304" pitchFamily="18" charset="0"/>
              </a:rPr>
              <a:t>____________________  </a:t>
            </a:r>
          </a:p>
          <a:p>
            <a:pPr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sz="2000" b="1" dirty="0">
                <a:latin typeface="Times New Roman" panose="02020603050405020304" pitchFamily="18" charset="0"/>
              </a:rPr>
              <a:t>5.take a ship __________________  </a:t>
            </a:r>
            <a:r>
              <a:rPr lang="zh-CN" sz="2000" b="1" dirty="0">
                <a:latin typeface="Times New Roman" panose="02020603050405020304" pitchFamily="18" charset="0"/>
              </a:rPr>
              <a:t>　　</a:t>
            </a:r>
          </a:p>
          <a:p>
            <a:pPr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sz="2000" b="1" dirty="0">
                <a:latin typeface="Times New Roman" panose="02020603050405020304" pitchFamily="18" charset="0"/>
              </a:rPr>
              <a:t>6.twice a year_________________</a:t>
            </a:r>
          </a:p>
          <a:p>
            <a:pPr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sz="2000" b="1" dirty="0">
                <a:latin typeface="Times New Roman" panose="02020603050405020304" pitchFamily="18" charset="0"/>
              </a:rPr>
              <a:t>7.strong enough_______________</a:t>
            </a:r>
          </a:p>
          <a:p>
            <a:pPr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sz="2000" b="1" dirty="0">
                <a:latin typeface="Times New Roman" panose="02020603050405020304" pitchFamily="18" charset="0"/>
              </a:rPr>
              <a:t>8.What about doing </a:t>
            </a:r>
            <a:r>
              <a:rPr lang="en-US" sz="2000" b="1" dirty="0" err="1">
                <a:latin typeface="Times New Roman" panose="02020603050405020304" pitchFamily="18" charset="0"/>
              </a:rPr>
              <a:t>sth</a:t>
            </a:r>
            <a:r>
              <a:rPr lang="en-US" sz="2000" b="1" dirty="0">
                <a:latin typeface="Times New Roman" panose="02020603050405020304" pitchFamily="18" charset="0"/>
              </a:rPr>
              <a:t> </a:t>
            </a:r>
            <a:r>
              <a:rPr lang="en-US" sz="2000" b="1" dirty="0" smtClean="0">
                <a:latin typeface="Times New Roman" panose="02020603050405020304" pitchFamily="18" charset="0"/>
              </a:rPr>
              <a:t>___________________</a:t>
            </a:r>
            <a:endParaRPr lang="zh-CN" sz="2000" b="1" dirty="0">
              <a:latin typeface="Times New Roman" panose="02020603050405020304" pitchFamily="18" charset="0"/>
            </a:endParaRP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3048000" y="838268"/>
            <a:ext cx="5791200" cy="461665"/>
          </a:xfrm>
          <a:prstGeom prst="rect">
            <a:avLst/>
          </a:prstGeom>
          <a:noFill/>
          <a:ln>
            <a:noFill/>
          </a:ln>
          <a:effectLst>
            <a:outerShdw dist="563972" dir="14049741" sx="125000" sy="125000" algn="tl" rotWithShape="0">
              <a:srgbClr val="C7DFD3">
                <a:alpha val="78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00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It takes sb. some time to do sth.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2136808" y="1935807"/>
            <a:ext cx="2392835" cy="461665"/>
          </a:xfrm>
          <a:prstGeom prst="rect">
            <a:avLst/>
          </a:prstGeom>
          <a:noFill/>
          <a:ln>
            <a:noFill/>
          </a:ln>
          <a:effectLst>
            <a:outerShdw dist="563972" dir="14049741" sx="125000" sy="125000" algn="tl" rotWithShape="0">
              <a:srgbClr val="C7DFD3">
                <a:alpha val="78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00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across the ocean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1981268" y="1445567"/>
            <a:ext cx="2819400" cy="461665"/>
          </a:xfrm>
          <a:prstGeom prst="rect">
            <a:avLst/>
          </a:prstGeom>
          <a:noFill/>
          <a:ln>
            <a:noFill/>
          </a:ln>
          <a:effectLst>
            <a:outerShdw dist="563972" dir="14049741" sx="125000" sy="125000" algn="tl" rotWithShape="0">
              <a:srgbClr val="C7DFD3">
                <a:alpha val="78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00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walk to school</a:t>
            </a: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2038486" y="2433935"/>
            <a:ext cx="1877437" cy="461665"/>
          </a:xfrm>
          <a:prstGeom prst="rect">
            <a:avLst/>
          </a:prstGeom>
          <a:noFill/>
          <a:ln>
            <a:noFill/>
          </a:ln>
          <a:effectLst>
            <a:outerShdw dist="563972" dir="14049741" sx="125000" sy="125000" algn="tl" rotWithShape="0">
              <a:srgbClr val="C7DFD3">
                <a:alpha val="78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00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of course not</a:t>
            </a: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2342625" y="3053060"/>
            <a:ext cx="1981200" cy="461665"/>
          </a:xfrm>
          <a:prstGeom prst="rect">
            <a:avLst/>
          </a:prstGeom>
          <a:noFill/>
          <a:ln>
            <a:noFill/>
          </a:ln>
          <a:effectLst>
            <a:outerShdw dist="563972" dir="14049741" sx="125000" sy="125000" algn="tl" rotWithShape="0">
              <a:srgbClr val="C7DFD3">
                <a:alpha val="78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00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乘轮船</a:t>
            </a:r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2200275" y="3600450"/>
            <a:ext cx="2133600" cy="461665"/>
          </a:xfrm>
          <a:prstGeom prst="rect">
            <a:avLst/>
          </a:prstGeom>
          <a:noFill/>
          <a:ln>
            <a:noFill/>
          </a:ln>
          <a:effectLst>
            <a:outerShdw dist="563972" dir="14049741" sx="125000" sy="125000" algn="tl" rotWithShape="0">
              <a:srgbClr val="C7DFD3">
                <a:alpha val="78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00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一年两次</a:t>
            </a:r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2555983" y="4119265"/>
            <a:ext cx="1422184" cy="461665"/>
          </a:xfrm>
          <a:prstGeom prst="rect">
            <a:avLst/>
          </a:prstGeom>
          <a:noFill/>
          <a:ln>
            <a:noFill/>
          </a:ln>
          <a:effectLst>
            <a:outerShdw dist="563972" dir="14049741" sx="125000" sy="125000" algn="tl" rotWithShape="0">
              <a:srgbClr val="C7DFD3">
                <a:alpha val="78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00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足够强壮</a:t>
            </a:r>
          </a:p>
        </p:txBody>
      </p: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3081843" y="4648168"/>
            <a:ext cx="2895600" cy="461665"/>
          </a:xfrm>
          <a:prstGeom prst="rect">
            <a:avLst/>
          </a:prstGeom>
          <a:noFill/>
          <a:ln>
            <a:noFill/>
          </a:ln>
          <a:effectLst>
            <a:outerShdw dist="563972" dir="14049741" sx="125000" sy="125000" algn="tl" rotWithShape="0">
              <a:srgbClr val="C7DFD3">
                <a:alpha val="78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00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做某事怎么样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autoUpdateAnimBg="0"/>
      <p:bldP spid="13316" grpId="0" autoUpdateAnimBg="0"/>
      <p:bldP spid="13317" grpId="0" autoUpdateAnimBg="0"/>
      <p:bldP spid="13318" grpId="0" autoUpdateAnimBg="0"/>
      <p:bldP spid="13319" grpId="0" autoUpdateAnimBg="0"/>
      <p:bldP spid="13320" grpId="0" autoUpdateAnimBg="0"/>
      <p:bldP spid="13321" grpId="0" autoUpdateAnimBg="0"/>
      <p:bldP spid="13322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Box 3"/>
          <p:cNvSpPr txBox="1">
            <a:spLocks noChangeArrowheads="1"/>
          </p:cNvSpPr>
          <p:nvPr/>
        </p:nvSpPr>
        <p:spPr bwMode="auto">
          <a:xfrm>
            <a:off x="476222" y="1066800"/>
            <a:ext cx="7315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活动二：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Read the dialogue  loudly and finish Let’s Do It 1(Write  T  or F)</a:t>
            </a:r>
            <a:endParaRPr lang="zh-CN" sz="32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340" name="TextBox 4"/>
          <p:cNvSpPr txBox="1">
            <a:spLocks noChangeArrowheads="1"/>
          </p:cNvSpPr>
          <p:nvPr/>
        </p:nvSpPr>
        <p:spPr bwMode="auto">
          <a:xfrm>
            <a:off x="304912" y="2514600"/>
            <a:ext cx="8839088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Tx/>
              <a:buAutoNum type="arabicPeriod"/>
            </a:pPr>
            <a:r>
              <a:rPr lang="en-US" sz="3200" dirty="0">
                <a:latin typeface="Times New Roman" panose="02020603050405020304" pitchFamily="18" charset="0"/>
              </a:rPr>
              <a:t>Danny likes to travel on foot.(     )</a:t>
            </a:r>
          </a:p>
          <a:p>
            <a:pPr eaLnBrk="1" hangingPunct="1">
              <a:buFontTx/>
              <a:buAutoNum type="arabicPeriod"/>
            </a:pPr>
            <a:r>
              <a:rPr lang="en-US" sz="3200" dirty="0">
                <a:latin typeface="Times New Roman" panose="02020603050405020304" pitchFamily="18" charset="0"/>
              </a:rPr>
              <a:t>Brian would like to take a train to London.(    )</a:t>
            </a:r>
          </a:p>
          <a:p>
            <a:pPr eaLnBrk="1" hangingPunct="1">
              <a:buFontTx/>
              <a:buAutoNum type="arabicPeriod"/>
            </a:pPr>
            <a:r>
              <a:rPr lang="en-US" sz="3200" dirty="0">
                <a:latin typeface="Times New Roman" panose="02020603050405020304" pitchFamily="18" charset="0"/>
              </a:rPr>
              <a:t>Jenny likes to travel by plane.(    )</a:t>
            </a:r>
          </a:p>
          <a:p>
            <a:pPr eaLnBrk="1" hangingPunct="1">
              <a:buFontTx/>
              <a:buAutoNum type="arabicPeriod"/>
            </a:pPr>
            <a:r>
              <a:rPr lang="en-US" sz="3200" dirty="0">
                <a:latin typeface="Times New Roman" panose="02020603050405020304" pitchFamily="18" charset="0"/>
              </a:rPr>
              <a:t>It would take Brain a long time to take a ship to his hometown.(    )</a:t>
            </a:r>
            <a:endParaRPr lang="zh-CN" sz="3200" dirty="0">
              <a:latin typeface="Times New Roman" panose="02020603050405020304" pitchFamily="18" charset="0"/>
            </a:endParaRPr>
          </a:p>
        </p:txBody>
      </p:sp>
      <p:sp>
        <p:nvSpPr>
          <p:cNvPr id="14341" name="TextBox 5"/>
          <p:cNvSpPr txBox="1">
            <a:spLocks noChangeArrowheads="1"/>
          </p:cNvSpPr>
          <p:nvPr/>
        </p:nvSpPr>
        <p:spPr bwMode="auto">
          <a:xfrm>
            <a:off x="5791168" y="2590800"/>
            <a:ext cx="381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Tx/>
              <a:buNone/>
            </a:pPr>
            <a:r>
              <a:rPr lang="en-US" sz="3200" b="1">
                <a:solidFill>
                  <a:schemeClr val="hlink"/>
                </a:solidFill>
              </a:rPr>
              <a:t>T</a:t>
            </a:r>
            <a:endParaRPr lang="zh-CN" sz="3200" b="1">
              <a:solidFill>
                <a:schemeClr val="hlink"/>
              </a:solidFill>
            </a:endParaRPr>
          </a:p>
        </p:txBody>
      </p:sp>
      <p:sp>
        <p:nvSpPr>
          <p:cNvPr id="14342" name="TextBox 6"/>
          <p:cNvSpPr txBox="1">
            <a:spLocks noChangeArrowheads="1"/>
          </p:cNvSpPr>
          <p:nvPr/>
        </p:nvSpPr>
        <p:spPr bwMode="auto">
          <a:xfrm>
            <a:off x="7772316" y="3001958"/>
            <a:ext cx="457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Tx/>
              <a:buNone/>
            </a:pPr>
            <a:r>
              <a:rPr lang="en-US" sz="3200" b="1" dirty="0">
                <a:solidFill>
                  <a:schemeClr val="hlink"/>
                </a:solidFill>
              </a:rPr>
              <a:t>F</a:t>
            </a:r>
            <a:endParaRPr lang="zh-CN" sz="3200" b="1" dirty="0">
              <a:solidFill>
                <a:schemeClr val="hlink"/>
              </a:solidFill>
            </a:endParaRPr>
          </a:p>
        </p:txBody>
      </p:sp>
      <p:sp>
        <p:nvSpPr>
          <p:cNvPr id="14343" name="TextBox 7"/>
          <p:cNvSpPr txBox="1">
            <a:spLocks noChangeArrowheads="1"/>
          </p:cNvSpPr>
          <p:nvPr/>
        </p:nvSpPr>
        <p:spPr bwMode="auto">
          <a:xfrm>
            <a:off x="5714970" y="3581396"/>
            <a:ext cx="381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Tx/>
              <a:buNone/>
            </a:pPr>
            <a:r>
              <a:rPr lang="en-US" sz="3200" b="1">
                <a:solidFill>
                  <a:schemeClr val="hlink"/>
                </a:solidFill>
              </a:rPr>
              <a:t>F</a:t>
            </a:r>
            <a:endParaRPr lang="zh-CN" sz="3200" b="1">
              <a:solidFill>
                <a:schemeClr val="hlink"/>
              </a:solidFill>
            </a:endParaRPr>
          </a:p>
        </p:txBody>
      </p:sp>
      <p:sp>
        <p:nvSpPr>
          <p:cNvPr id="14344" name="TextBox 8"/>
          <p:cNvSpPr txBox="1">
            <a:spLocks noChangeArrowheads="1"/>
          </p:cNvSpPr>
          <p:nvPr/>
        </p:nvSpPr>
        <p:spPr bwMode="auto">
          <a:xfrm>
            <a:off x="3124238" y="4489707"/>
            <a:ext cx="457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Tx/>
              <a:buNone/>
            </a:pPr>
            <a:r>
              <a:rPr lang="en-US" sz="3200" b="1">
                <a:solidFill>
                  <a:schemeClr val="hlink"/>
                </a:solidFill>
              </a:rPr>
              <a:t>T</a:t>
            </a:r>
            <a:endParaRPr lang="zh-CN" sz="3200" b="1">
              <a:solidFill>
                <a:schemeClr val="hlink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3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3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43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762000" y="5181600"/>
            <a:ext cx="72009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拓展连接：表示交通方式的动词短语也可以用介词短语替换。 in a car ,   on a  bike  ,  in a train , in a bus...</a:t>
            </a:r>
            <a:r>
              <a:rPr lang="zh-CN" sz="2400" b="1" dirty="0">
                <a:solidFill>
                  <a:srgbClr val="FF0000"/>
                </a:solidFill>
              </a:rPr>
              <a:t>  </a:t>
            </a:r>
          </a:p>
        </p:txBody>
      </p:sp>
      <p:sp>
        <p:nvSpPr>
          <p:cNvPr id="15362" name="Text Box 6"/>
          <p:cNvSpPr txBox="1">
            <a:spLocks noChangeArrowheads="1"/>
          </p:cNvSpPr>
          <p:nvPr/>
        </p:nvSpPr>
        <p:spPr bwMode="auto">
          <a:xfrm>
            <a:off x="457200" y="1295400"/>
            <a:ext cx="8305800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 </a:t>
            </a:r>
            <a:endParaRPr lang="zh-CN" sz="24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914400" y="762000"/>
            <a:ext cx="8893175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09600" indent="-609600" algn="l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sz="2800" b="1">
              <a:latin typeface="Calibri" panose="020F0502020204030204" pitchFamily="34" charset="0"/>
            </a:endParaRPr>
          </a:p>
          <a:p>
            <a:pPr marL="609600" indent="-609600" algn="l"/>
            <a:endParaRPr lang="en-US" sz="2800" b="1">
              <a:latin typeface="Calibri" panose="020F0502020204030204" pitchFamily="34" charset="0"/>
            </a:endParaRP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631825" y="844550"/>
            <a:ext cx="80645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sz="2400" b="1" dirty="0">
                <a:latin typeface="Times New Roman" panose="02020603050405020304" pitchFamily="18" charset="0"/>
              </a:rPr>
              <a:t>1.walk to…</a:t>
            </a:r>
            <a:r>
              <a:rPr lang="en-US" sz="2400" b="1" dirty="0">
                <a:latin typeface="Times New Roman" panose="02020603050405020304" pitchFamily="18" charset="0"/>
              </a:rPr>
              <a:t>       / </a:t>
            </a:r>
            <a:r>
              <a:rPr lang="en-US" sz="24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go to</a:t>
            </a:r>
            <a:r>
              <a:rPr lang="en-US" sz="2400" b="1" dirty="0">
                <a:latin typeface="Times New Roman" panose="02020603050405020304" pitchFamily="18" charset="0"/>
              </a:rPr>
              <a:t> …on foot   </a:t>
            </a:r>
            <a:r>
              <a:rPr lang="zh-CN" sz="2400" b="1" dirty="0">
                <a:latin typeface="Times New Roman" panose="02020603050405020304" pitchFamily="18" charset="0"/>
              </a:rPr>
              <a:t>步行去…</a:t>
            </a:r>
            <a:r>
              <a:rPr lang="en-US" sz="2400" b="1" dirty="0">
                <a:latin typeface="Times New Roman" panose="02020603050405020304" pitchFamily="18" charset="0"/>
              </a:rPr>
              <a:t>…</a:t>
            </a: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685800" y="1752600"/>
            <a:ext cx="7924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sz="2400" b="1" dirty="0">
                <a:latin typeface="Times New Roman" panose="02020603050405020304" pitchFamily="18" charset="0"/>
              </a:rPr>
              <a:t> take a bus to…/ </a:t>
            </a:r>
            <a:r>
              <a:rPr lang="zh-CN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go to …</a:t>
            </a:r>
            <a:r>
              <a:rPr lang="zh-CN" sz="2400" b="1" dirty="0">
                <a:latin typeface="Times New Roman" panose="02020603050405020304" pitchFamily="18" charset="0"/>
              </a:rPr>
              <a:t>by  bus 乘公交车去…</a:t>
            </a:r>
            <a:r>
              <a:rPr lang="en-US" sz="2400" b="1" dirty="0">
                <a:latin typeface="Times New Roman" panose="02020603050405020304" pitchFamily="18" charset="0"/>
              </a:rPr>
              <a:t>…</a:t>
            </a: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1568450" y="5094288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sz="2000" b="1"/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762000" y="2667000"/>
            <a:ext cx="652300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sz="2400" b="1" dirty="0">
                <a:latin typeface="Times New Roman" panose="02020603050405020304" pitchFamily="18" charset="0"/>
              </a:rPr>
              <a:t>take a car to…</a:t>
            </a:r>
            <a:r>
              <a:rPr lang="en-US" sz="2400" b="1" dirty="0">
                <a:latin typeface="Times New Roman" panose="02020603050405020304" pitchFamily="18" charset="0"/>
              </a:rPr>
              <a:t>  /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go to …</a:t>
            </a:r>
            <a:r>
              <a:rPr lang="en-US" sz="2400" b="1" dirty="0">
                <a:latin typeface="Times New Roman" panose="02020603050405020304" pitchFamily="18" charset="0"/>
              </a:rPr>
              <a:t>by  car </a:t>
            </a:r>
            <a:r>
              <a:rPr lang="zh-CN" sz="2400" b="1" dirty="0">
                <a:latin typeface="Times New Roman" panose="02020603050405020304" pitchFamily="18" charset="0"/>
              </a:rPr>
              <a:t>乘小汽车去…</a:t>
            </a:r>
            <a:r>
              <a:rPr lang="en-US" sz="2400" b="1" dirty="0">
                <a:latin typeface="Times New Roman" panose="02020603050405020304" pitchFamily="18" charset="0"/>
              </a:rPr>
              <a:t>…</a:t>
            </a:r>
          </a:p>
          <a:p>
            <a:r>
              <a:rPr lang="zh-CN" sz="2000" b="1" dirty="0"/>
              <a:t> </a:t>
            </a:r>
          </a:p>
        </p:txBody>
      </p:sp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762000" y="3657600"/>
            <a:ext cx="69797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sz="2400" b="1" dirty="0">
                <a:latin typeface="Times New Roman" panose="02020603050405020304" pitchFamily="18" charset="0"/>
              </a:rPr>
              <a:t>take a train to…</a:t>
            </a:r>
            <a:r>
              <a:rPr lang="en-US" sz="2400" b="1" dirty="0">
                <a:latin typeface="Times New Roman" panose="02020603050405020304" pitchFamily="18" charset="0"/>
              </a:rPr>
              <a:t> /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go to …</a:t>
            </a:r>
            <a:r>
              <a:rPr lang="en-US" sz="2400" b="1" dirty="0">
                <a:latin typeface="Times New Roman" panose="02020603050405020304" pitchFamily="18" charset="0"/>
              </a:rPr>
              <a:t> by  train  </a:t>
            </a:r>
            <a:r>
              <a:rPr lang="zh-CN" sz="2400" b="1" dirty="0">
                <a:latin typeface="Times New Roman" panose="02020603050405020304" pitchFamily="18" charset="0"/>
              </a:rPr>
              <a:t>乘坐火车去…</a:t>
            </a:r>
            <a:r>
              <a:rPr lang="en-US" sz="2400" b="1" dirty="0">
                <a:latin typeface="Times New Roman" panose="02020603050405020304" pitchFamily="18" charset="0"/>
              </a:rPr>
              <a:t>..</a:t>
            </a:r>
          </a:p>
        </p:txBody>
      </p:sp>
      <p:sp>
        <p:nvSpPr>
          <p:cNvPr id="15371" name="Text Box 11"/>
          <p:cNvSpPr txBox="1">
            <a:spLocks noChangeArrowheads="1"/>
          </p:cNvSpPr>
          <p:nvPr/>
        </p:nvSpPr>
        <p:spPr bwMode="auto">
          <a:xfrm>
            <a:off x="762000" y="4572000"/>
            <a:ext cx="68515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sz="2400" b="1" dirty="0">
                <a:latin typeface="Times New Roman" panose="02020603050405020304" pitchFamily="18" charset="0"/>
              </a:rPr>
              <a:t>ride a bike  to…</a:t>
            </a:r>
            <a:r>
              <a:rPr lang="en-US" sz="2400" b="1" dirty="0">
                <a:latin typeface="Times New Roman" panose="02020603050405020304" pitchFamily="18" charset="0"/>
              </a:rPr>
              <a:t> /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go to …</a:t>
            </a:r>
            <a:r>
              <a:rPr lang="en-US" sz="2400" b="1" dirty="0">
                <a:latin typeface="Times New Roman" panose="02020603050405020304" pitchFamily="18" charset="0"/>
              </a:rPr>
              <a:t> by  bike </a:t>
            </a:r>
            <a:r>
              <a:rPr lang="zh-CN" sz="2400" b="1" dirty="0">
                <a:latin typeface="Times New Roman" panose="02020603050405020304" pitchFamily="18" charset="0"/>
              </a:rPr>
              <a:t>骑自行车去……</a:t>
            </a:r>
            <a:endParaRPr lang="en-US" sz="2400" b="1" dirty="0">
              <a:latin typeface="Times New Roman" panose="02020603050405020304" pitchFamily="18" charset="0"/>
            </a:endParaRPr>
          </a:p>
        </p:txBody>
      </p:sp>
      <p:sp>
        <p:nvSpPr>
          <p:cNvPr id="15372" name="Text Box 12"/>
          <p:cNvSpPr txBox="1">
            <a:spLocks noChangeArrowheads="1"/>
          </p:cNvSpPr>
          <p:nvPr/>
        </p:nvSpPr>
        <p:spPr bwMode="auto">
          <a:xfrm>
            <a:off x="685800" y="228600"/>
            <a:ext cx="5562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sz="3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活动三：Lanuage Points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0" grpId="0" bldLvl="0" autoUpdateAnimBg="0"/>
    </p:bldLst>
  </p:timing>
</p:sld>
</file>

<file path=ppt/theme/theme1.xml><?xml version="1.0" encoding="utf-8"?>
<a:theme xmlns:a="http://schemas.openxmlformats.org/drawingml/2006/main" name="WWW.2PPT.COM&#10;">
  <a:themeElements>
    <a:clrScheme name="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23787"/>
      </a:accent1>
      <a:accent2>
        <a:srgbClr val="4BD7F6"/>
      </a:accent2>
      <a:accent3>
        <a:srgbClr val="FFFFFF"/>
      </a:accent3>
      <a:accent4>
        <a:srgbClr val="000000"/>
      </a:accent4>
      <a:accent5>
        <a:srgbClr val="AAAEC3"/>
      </a:accent5>
      <a:accent6>
        <a:srgbClr val="43C3DF"/>
      </a:accent6>
      <a:hlink>
        <a:srgbClr val="0000FF"/>
      </a:hlink>
      <a:folHlink>
        <a:srgbClr val="800080"/>
      </a:folHlink>
    </a:clrScheme>
    <a:fontScheme name="旋转的风车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833</Words>
  <Application>Microsoft Office PowerPoint</Application>
  <PresentationFormat>全屏显示(4:3)</PresentationFormat>
  <Paragraphs>152</Paragraphs>
  <Slides>15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6" baseType="lpstr">
      <vt:lpstr>URWImperialT</vt:lpstr>
      <vt:lpstr>黑体</vt:lpstr>
      <vt:lpstr>宋体</vt:lpstr>
      <vt:lpstr>微软雅黑</vt:lpstr>
      <vt:lpstr>Arial</vt:lpstr>
      <vt:lpstr>Calibri</vt:lpstr>
      <vt:lpstr>Comic Sans MS</vt:lpstr>
      <vt:lpstr>Monotype Corsiva</vt:lpstr>
      <vt:lpstr>Times New Roman</vt:lpstr>
      <vt:lpstr>Wingdings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二、预习成果展示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五、当堂训练检测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cp:lastPrinted>2411-12-30T00:00:00Z</cp:lastPrinted>
  <dcterms:created xsi:type="dcterms:W3CDTF">2016-11-02T18:05:00Z</dcterms:created>
  <dcterms:modified xsi:type="dcterms:W3CDTF">2023-01-16T23:27:32Z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冀教版八年级英语上册第6单元《Lesson 31 How Do You Travel》课件">
    <vt:bool>true</vt:bool>
  </property>
  <property fmtid="{D5CDD505-2E9C-101B-9397-08002B2CF9AE}" pid="3" name="ICV">
    <vt:lpwstr>24D531403A3746E68D208414D1D1E420</vt:lpwstr>
  </property>
  <property fmtid="{D5CDD505-2E9C-101B-9397-08002B2CF9AE}" pid="4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