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4" r:id="rId2"/>
    <p:sldId id="263" r:id="rId3"/>
    <p:sldId id="265" r:id="rId4"/>
    <p:sldId id="260" r:id="rId5"/>
    <p:sldId id="266" r:id="rId6"/>
    <p:sldId id="267" r:id="rId7"/>
    <p:sldId id="276" r:id="rId8"/>
    <p:sldId id="269" r:id="rId9"/>
    <p:sldId id="270" r:id="rId10"/>
    <p:sldId id="271" r:id="rId11"/>
    <p:sldId id="281" r:id="rId12"/>
    <p:sldId id="272" r:id="rId13"/>
    <p:sldId id="273" r:id="rId14"/>
    <p:sldId id="274" r:id="rId15"/>
    <p:sldId id="282" r:id="rId16"/>
    <p:sldId id="275" r:id="rId17"/>
    <p:sldId id="258" r:id="rId18"/>
    <p:sldId id="259" r:id="rId19"/>
    <p:sldId id="261" r:id="rId20"/>
    <p:sldId id="280" r:id="rId21"/>
    <p:sldId id="278" r:id="rId22"/>
    <p:sldId id="279" r:id="rId23"/>
    <p:sldId id="277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D718"/>
    <a:srgbClr val="67BD53"/>
    <a:srgbClr val="0000CC"/>
    <a:srgbClr val="2C595E"/>
    <a:srgbClr val="FF3399"/>
    <a:srgbClr val="246E24"/>
    <a:srgbClr val="FFB95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7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5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8043"/>
  <ax:ocxPr ax:name="_cy" ax:value="1905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5B06F-F3C5-471C-93C7-F9A0801049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7EA9C-2E86-4B3B-BB55-6F2909DF32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7EA9C-2E86-4B3B-BB55-6F2909DF324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0FD2-EC75-4B1E-9D86-0B05C0C0A4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7A23-5048-4E57-B467-297B3A1C4D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2A41C-F73A-47BD-8DCE-15E62CC5D2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C264B-4E25-46AC-8B8B-4BC6706EFF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D722-4795-4609-9859-359412E35C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21B4-B566-4BF7-9917-144EBCA416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E7DC-DDE8-4DD2-B49E-745A0F8AFE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29D0-6EA7-44EA-BAFA-0AE4DBD412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E50C-625B-438F-96D5-2425A56C01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F61C-1285-4D4B-86A1-B24E0B946C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CAFA-22C2-483C-B397-6EC44EFDCC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FEF395-84F6-440C-BDEA-D55E57B32A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7"/>
          <p:cNvSpPr>
            <a:spLocks noChangeArrowheads="1" noChangeShapeType="1" noTextEdit="1"/>
          </p:cNvSpPr>
          <p:nvPr/>
        </p:nvSpPr>
        <p:spPr bwMode="auto">
          <a:xfrm>
            <a:off x="2895600" y="3568700"/>
            <a:ext cx="3352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Section D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/>
              <a:cs typeface="Angsana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06680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0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  <a:cs typeface="Times New Roman" panose="02020603050405020304" pitchFamily="18" charset="0"/>
              </a:rPr>
              <a:t>Unit 5 Topic 2</a:t>
            </a:r>
          </a:p>
          <a:p>
            <a:pPr algn="ctr">
              <a:spcBef>
                <a:spcPts val="1200"/>
              </a:spcBef>
            </a:pPr>
            <a:r>
              <a:rPr lang="en-US" altLang="zh-CN" sz="54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  <a:cs typeface="Times New Roman" panose="02020603050405020304" pitchFamily="18" charset="0"/>
              </a:rPr>
              <a:t>I’m feeling better now</a:t>
            </a:r>
            <a:endParaRPr lang="zh-CN" alt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562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5"/>
          <p:cNvSpPr>
            <a:spLocks noChangeArrowheads="1"/>
          </p:cNvSpPr>
          <p:nvPr/>
        </p:nvSpPr>
        <p:spPr bwMode="auto">
          <a:xfrm>
            <a:off x="457200" y="1676400"/>
            <a:ext cx="8229600" cy="472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99"/>
              </a:gs>
              <a:gs pos="100000">
                <a:srgbClr val="FFFF99"/>
              </a:gs>
            </a:gsLst>
            <a:lin ang="5400000" scaled="1"/>
          </a:gradFill>
          <a:ln w="9525">
            <a:rou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9999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zh-CN" altLang="zh-CN" sz="3200" b="1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457200" y="304800"/>
            <a:ext cx="8229600" cy="1206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/>
              </a:gs>
              <a:gs pos="100000">
                <a:srgbClr val="DBFFB7"/>
              </a:gs>
            </a:gsLst>
            <a:lin ang="5400000" scaled="1"/>
          </a:gradFill>
          <a:ln w="9525">
            <a:rou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00CC"/>
                </a:solidFill>
              </a:rPr>
              <a:t>Word 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20000" cy="3962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sad + ness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un + fair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any + body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not any longer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though 		</a:t>
            </a:r>
            <a:r>
              <a:rPr lang="en-US" altLang="zh-CN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276600" y="2119313"/>
            <a:ext cx="1752600" cy="474662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99CCFF"/>
          </a:solidFill>
          <a:ln w="38100" algn="ctr">
            <a:solidFill>
              <a:srgbClr val="333399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276600" y="2971800"/>
            <a:ext cx="1752600" cy="474663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99CCFF"/>
          </a:solidFill>
          <a:ln w="38100" algn="ctr">
            <a:solidFill>
              <a:srgbClr val="333399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276600" y="3810000"/>
            <a:ext cx="1752600" cy="474663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99CCFF"/>
          </a:solidFill>
          <a:ln w="38100" algn="ctr">
            <a:solidFill>
              <a:srgbClr val="333399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257800" y="2011363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</a:rPr>
              <a:t>sadness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257800" y="2849563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</a:rPr>
              <a:t>unfair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257800" y="37338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</a:rPr>
              <a:t>anybody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257800" y="4572000"/>
            <a:ext cx="2382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= no longer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5257800" y="5257800"/>
            <a:ext cx="294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= even though</a:t>
            </a: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533400" y="3886200"/>
            <a:ext cx="6019800" cy="1600200"/>
            <a:chOff x="1440" y="1584"/>
            <a:chExt cx="3792" cy="1008"/>
          </a:xfrm>
        </p:grpSpPr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1440" y="1584"/>
              <a:ext cx="3792" cy="1008"/>
            </a:xfrm>
            <a:prstGeom prst="wedgeRoundRectCallout">
              <a:avLst>
                <a:gd name="adj1" fmla="val -5986"/>
                <a:gd name="adj2" fmla="val -90676"/>
                <a:gd name="adj3" fmla="val 16667"/>
              </a:avLst>
            </a:prstGeom>
            <a:solidFill>
              <a:srgbClr val="CCFF99"/>
            </a:solidFill>
            <a:ln w="28575" algn="ctr">
              <a:solidFill>
                <a:srgbClr val="99CC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kumimoji="1" lang="zh-CN" altLang="zh-CN">
                <a:ea typeface="DFKai-SB" pitchFamily="65" charset="-120"/>
              </a:endParaRP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1536" y="1680"/>
              <a:ext cx="355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CC"/>
                  </a:solidFill>
                </a:rPr>
                <a:t>happy + ness → happiness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CC"/>
                  </a:solidFill>
                </a:rPr>
                <a:t>un + happy → unhappy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3" grpId="0" animBg="1"/>
      <p:bldP spid="26634" grpId="0"/>
      <p:bldP spid="26635" grpId="0"/>
      <p:bldP spid="26636" grpId="0"/>
      <p:bldP spid="26637" grpId="0"/>
      <p:bldP spid="266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85800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/>
              <a:t>Find out and learn the key points in the passage.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5715000"/>
          </a:xfrm>
          <a:solidFill>
            <a:schemeClr val="bg1">
              <a:alpha val="72156"/>
            </a:schemeClr>
          </a:solidFill>
        </p:spPr>
        <p:txBody>
          <a:bodyPr/>
          <a:lstStyle/>
          <a:p>
            <a:pPr eaLnBrk="1" hangingPunct="1"/>
            <a:endParaRPr lang="en-US" altLang="zh-CN" dirty="0" smtClean="0">
              <a:solidFill>
                <a:srgbClr val="0000CC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deal  with sadness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for example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elder brother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refuse to do </a:t>
            </a:r>
            <a:r>
              <a:rPr lang="en-US" altLang="zh-CN" dirty="0" err="1" smtClean="0">
                <a:solidFill>
                  <a:srgbClr val="0000CC"/>
                </a:solidFill>
              </a:rPr>
              <a:t>sth</a:t>
            </a:r>
            <a:r>
              <a:rPr lang="en-US" altLang="zh-CN" dirty="0" smtClean="0">
                <a:solidFill>
                  <a:srgbClr val="0000CC"/>
                </a:solidFill>
              </a:rPr>
              <a:t>. 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even though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no longer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it’s normal to … </a:t>
            </a:r>
          </a:p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it was useless to … </a:t>
            </a:r>
          </a:p>
          <a:p>
            <a:pPr eaLnBrk="1" hangingPunct="1"/>
            <a:endParaRPr lang="en-US" altLang="zh-CN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9"/>
          <p:cNvSpPr>
            <a:spLocks noChangeArrowheads="1"/>
          </p:cNvSpPr>
          <p:nvPr/>
        </p:nvSpPr>
        <p:spPr bwMode="auto">
          <a:xfrm>
            <a:off x="304800" y="228600"/>
            <a:ext cx="8229600" cy="1219200"/>
          </a:xfrm>
          <a:prstGeom prst="roundRect">
            <a:avLst>
              <a:gd name="adj" fmla="val 14690"/>
            </a:avLst>
          </a:prstGeom>
          <a:solidFill>
            <a:srgbClr val="DDDDFF"/>
          </a:solidFill>
          <a:ln w="9525">
            <a:rou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DDDD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kumimoji="1" lang="zh-CN" altLang="zh-CN" sz="2800">
              <a:ea typeface="DFKai-SB" pitchFamily="65" charset="-120"/>
            </a:endParaRPr>
          </a:p>
        </p:txBody>
      </p:sp>
      <p:sp>
        <p:nvSpPr>
          <p:cNvPr id="20483" name="AutoShape 8"/>
          <p:cNvSpPr>
            <a:spLocks noChangeArrowheads="1"/>
          </p:cNvSpPr>
          <p:nvPr/>
        </p:nvSpPr>
        <p:spPr bwMode="auto">
          <a:xfrm>
            <a:off x="304800" y="1752600"/>
            <a:ext cx="8534400" cy="449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rgbClr val="333399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019800" cy="1143000"/>
          </a:xfrm>
        </p:spPr>
        <p:txBody>
          <a:bodyPr/>
          <a:lstStyle/>
          <a:p>
            <a:pPr algn="l" eaLnBrk="1" hangingPunct="1"/>
            <a:r>
              <a:rPr lang="en-US" altLang="zh-CN" sz="3200" dirty="0" smtClean="0">
                <a:solidFill>
                  <a:schemeClr val="bg1"/>
                </a:solidFill>
              </a:rPr>
              <a:t>Read 1a again and answer the following questions.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dirty="0" smtClean="0"/>
              <a:t> How did Jeff feel when his brother died in a car accident?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dirty="0" smtClean="0"/>
              <a:t> At first, how did Jeff deal with his sadness?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dirty="0" smtClean="0"/>
              <a:t> Why was he angry with the driver?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dirty="0" smtClean="0"/>
              <a:t> Why is Jeff feeling better now?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dirty="0" smtClean="0"/>
              <a:t> What can you learn from Jeff? </a:t>
            </a:r>
          </a:p>
        </p:txBody>
      </p:sp>
      <p:grpSp>
        <p:nvGrpSpPr>
          <p:cNvPr id="20486" name="Group 6"/>
          <p:cNvGrpSpPr/>
          <p:nvPr/>
        </p:nvGrpSpPr>
        <p:grpSpPr bwMode="auto">
          <a:xfrm>
            <a:off x="609600" y="381000"/>
            <a:ext cx="906463" cy="677863"/>
            <a:chOff x="-907" y="768"/>
            <a:chExt cx="571" cy="427"/>
          </a:xfrm>
        </p:grpSpPr>
        <p:sp>
          <p:nvSpPr>
            <p:cNvPr id="20487" name="Oval 5"/>
            <p:cNvSpPr>
              <a:spLocks noChangeArrowheads="1"/>
            </p:cNvSpPr>
            <p:nvPr/>
          </p:nvSpPr>
          <p:spPr bwMode="auto">
            <a:xfrm>
              <a:off x="-907" y="768"/>
              <a:ext cx="571" cy="427"/>
            </a:xfrm>
            <a:prstGeom prst="ellipse">
              <a:avLst/>
            </a:prstGeom>
            <a:solidFill>
              <a:srgbClr val="B1B1FF"/>
            </a:solidFill>
            <a:ln w="28575" algn="ctr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-816" y="768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chemeClr val="bg1"/>
                  </a:solidFill>
                </a:rPr>
                <a:t>1b</a:t>
              </a:r>
            </a:p>
          </p:txBody>
        </p:sp>
      </p:grp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315200" cy="1706562"/>
          </a:xfrm>
        </p:spPr>
        <p:txBody>
          <a:bodyPr/>
          <a:lstStyle/>
          <a:p>
            <a:pPr algn="l" eaLnBrk="1" hangingPunct="1"/>
            <a:r>
              <a:rPr lang="en-US" altLang="zh-CN" sz="2800" dirty="0" smtClean="0">
                <a:solidFill>
                  <a:schemeClr val="tx1"/>
                </a:solidFill>
              </a:rPr>
              <a:t> Listen to 1a and underline the key words, then retell 1a according to them.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44700"/>
            <a:ext cx="8229600" cy="3733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CC"/>
                </a:solidFill>
              </a:rPr>
              <a:t>Key words: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dirty="0" smtClean="0">
                <a:solidFill>
                  <a:srgbClr val="0000CC"/>
                </a:solidFill>
              </a:rPr>
              <a:t>		unhappy → fail  → lose  → normal  → deal with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dirty="0" smtClean="0">
                <a:solidFill>
                  <a:srgbClr val="0000CC"/>
                </a:solidFill>
              </a:rPr>
              <a:t>		went mad  → refused  → instead  →  anyone  →  unfair  → angry  → even though  → after a few months  → useless  → not … any longer → talk to  → no longer  → feeling better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1" name="WindowsMediaPlayer1" r:id="rId2" imgW="2895480" imgH="685800"/>
        </mc:Choice>
        <mc:Fallback>
          <p:control name="WindowsMediaPlayer1" r:id="rId2" imgW="2895480" imgH="68580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486400" y="5410200"/>
                  <a:ext cx="28956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3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3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3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295400"/>
            <a:ext cx="7162800" cy="1143000"/>
          </a:xfrm>
        </p:spPr>
        <p:txBody>
          <a:bodyPr/>
          <a:lstStyle/>
          <a:p>
            <a:pPr algn="l" eaLnBrk="1" hangingPunct="1"/>
            <a:r>
              <a:rPr lang="en-US" altLang="zh-CN" sz="2800" smtClean="0"/>
              <a:t>Work in pairs and talk about how you deal with sadness. Then write a short passage. The following questions may help you.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713038"/>
            <a:ext cx="7848600" cy="30781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smtClean="0"/>
              <a:t>Why did you feel sad?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mtClean="0"/>
              <a:t>How did you feel at first?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mtClean="0"/>
              <a:t>What did you do to deal with sadness?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mtClean="0"/>
              <a:t>How did you feel later?</a:t>
            </a:r>
          </a:p>
        </p:txBody>
      </p:sp>
      <p:grpSp>
        <p:nvGrpSpPr>
          <p:cNvPr id="21508" name="Group 7"/>
          <p:cNvGrpSpPr/>
          <p:nvPr/>
        </p:nvGrpSpPr>
        <p:grpSpPr bwMode="auto">
          <a:xfrm>
            <a:off x="685800" y="1371600"/>
            <a:ext cx="762000" cy="533400"/>
            <a:chOff x="864" y="240"/>
            <a:chExt cx="480" cy="384"/>
          </a:xfrm>
        </p:grpSpPr>
        <p:sp>
          <p:nvSpPr>
            <p:cNvPr id="21512" name="Oval 5"/>
            <p:cNvSpPr>
              <a:spLocks noChangeArrowheads="1"/>
            </p:cNvSpPr>
            <p:nvPr/>
          </p:nvSpPr>
          <p:spPr bwMode="auto">
            <a:xfrm>
              <a:off x="864" y="240"/>
              <a:ext cx="480" cy="384"/>
            </a:xfrm>
            <a:prstGeom prst="ellipse">
              <a:avLst/>
            </a:prstGeom>
            <a:solidFill>
              <a:srgbClr val="B1B1FF"/>
            </a:solidFill>
            <a:ln w="28575" algn="ctr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983" y="240"/>
              <a:ext cx="217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21509" name="Group 10"/>
          <p:cNvGrpSpPr/>
          <p:nvPr/>
        </p:nvGrpSpPr>
        <p:grpSpPr bwMode="auto">
          <a:xfrm>
            <a:off x="4953000" y="4419600"/>
            <a:ext cx="4114800" cy="2282825"/>
            <a:chOff x="3456" y="2882"/>
            <a:chExt cx="2592" cy="1438"/>
          </a:xfrm>
        </p:grpSpPr>
        <p:pic>
          <p:nvPicPr>
            <p:cNvPr id="21510" name="Picture 8" descr="TIP6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56" y="2882"/>
              <a:ext cx="2592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Text Box 9"/>
            <p:cNvSpPr txBox="1">
              <a:spLocks noChangeArrowheads="1"/>
            </p:cNvSpPr>
            <p:nvPr/>
          </p:nvSpPr>
          <p:spPr bwMode="auto">
            <a:xfrm>
              <a:off x="3600" y="3503"/>
              <a:ext cx="225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Using the language you’ve learned in your expression is the best way to grasp them.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4983163"/>
          </a:xfrm>
          <a:noFill/>
          <a:ln w="57150">
            <a:pattFill prst="solidDmnd">
              <a:fgClr>
                <a:srgbClr val="FF3399"/>
              </a:fgClr>
              <a:bgClr>
                <a:srgbClr val="FFFFFF"/>
              </a:bgClr>
            </a:pattFill>
            <a:miter lim="800000"/>
          </a:ln>
        </p:spPr>
        <p:txBody>
          <a:bodyPr/>
          <a:lstStyle/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r>
              <a:rPr lang="en-US" altLang="zh-CN" smtClean="0"/>
              <a:t>Example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457200" y="1828800"/>
            <a:ext cx="81534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/>
              <a:t>	I failed the English exam last week, so I felt very sad at first. But my English teacher Miss Li talked with me and cheered me up. She gave me some advice to improve my English. I will try my best to do it well. Now I’m feeling better.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4983163"/>
          </a:xfrm>
          <a:noFill/>
          <a:ln w="57150">
            <a:pattFill prst="solidDmnd">
              <a:fgClr>
                <a:srgbClr val="FF3399"/>
              </a:fgClr>
              <a:bgClr>
                <a:srgbClr val="FFFFFF"/>
              </a:bgClr>
            </a:pattFill>
            <a:miter lim="800000"/>
          </a:ln>
        </p:spPr>
        <p:txBody>
          <a:bodyPr/>
          <a:lstStyle/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endParaRPr lang="en-US" altLang="zh-CN" smtClean="0"/>
          </a:p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r>
              <a:rPr lang="en-US" altLang="zh-CN" smtClean="0"/>
              <a:t>Problems and Solutions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zh-CN" smtClean="0"/>
              <a:t>  1.Ask your classmates about their problems.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zh-CN" smtClean="0"/>
              <a:t>  2.Discuss the problems with your classmates and find the ways to solve them. 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zh-CN" smtClean="0"/>
              <a:t>  3.Write down the suggestions. </a:t>
            </a:r>
          </a:p>
        </p:txBody>
      </p:sp>
      <p:grpSp>
        <p:nvGrpSpPr>
          <p:cNvPr id="23555" name="Group 7"/>
          <p:cNvGrpSpPr/>
          <p:nvPr/>
        </p:nvGrpSpPr>
        <p:grpSpPr bwMode="auto">
          <a:xfrm>
            <a:off x="3429000" y="304800"/>
            <a:ext cx="2209800" cy="838200"/>
            <a:chOff x="816" y="192"/>
            <a:chExt cx="1392" cy="528"/>
          </a:xfrm>
        </p:grpSpPr>
        <p:sp>
          <p:nvSpPr>
            <p:cNvPr id="23556" name="AutoShape 6"/>
            <p:cNvSpPr>
              <a:spLocks noChangeArrowheads="1"/>
            </p:cNvSpPr>
            <p:nvPr/>
          </p:nvSpPr>
          <p:spPr bwMode="auto">
            <a:xfrm>
              <a:off x="816" y="240"/>
              <a:ext cx="1344" cy="480"/>
            </a:xfrm>
            <a:prstGeom prst="roundRect">
              <a:avLst>
                <a:gd name="adj" fmla="val 16667"/>
              </a:avLst>
            </a:prstGeom>
            <a:solidFill>
              <a:srgbClr val="32757A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7" name="Text Box 4"/>
            <p:cNvSpPr txBox="1">
              <a:spLocks noChangeArrowheads="1"/>
            </p:cNvSpPr>
            <p:nvPr/>
          </p:nvSpPr>
          <p:spPr bwMode="auto">
            <a:xfrm>
              <a:off x="816" y="192"/>
              <a:ext cx="1392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4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Project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81000" y="1676400"/>
            <a:ext cx="8305800" cy="4876800"/>
          </a:xfrm>
          <a:prstGeom prst="roundRect">
            <a:avLst>
              <a:gd name="adj" fmla="val 7542"/>
            </a:avLst>
          </a:prstGeom>
          <a:solidFill>
            <a:srgbClr val="E8E558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lnSpc>
                <a:spcPct val="125000"/>
              </a:lnSpc>
              <a:defRPr/>
            </a:pPr>
            <a:r>
              <a:rPr kumimoji="1" lang="en-US" altLang="zh-CN" sz="3000" dirty="0">
                <a:ea typeface="宋体" panose="02010600030101010101" pitchFamily="2" charset="-122"/>
              </a:rPr>
              <a:t>	1. Some new words and phrases: 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000" dirty="0">
                <a:ea typeface="宋体" panose="02010600030101010101" pitchFamily="2" charset="-122"/>
              </a:rPr>
              <a:t>deal with,  elder, refuse, anyone, though, even though, not…any longer=no longer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000" dirty="0">
                <a:ea typeface="宋体" panose="02010600030101010101" pitchFamily="2" charset="-122"/>
              </a:rPr>
              <a:t>	2. Adjectives expressing feelings.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000" dirty="0">
                <a:ea typeface="宋体" panose="02010600030101010101" pitchFamily="2" charset="-122"/>
              </a:rPr>
              <a:t>	3. Adverbial clauses of reason.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000" dirty="0">
                <a:ea typeface="宋体" panose="02010600030101010101" pitchFamily="2" charset="-122"/>
              </a:rPr>
              <a:t>	4. Equal comparison with “as… as…” and “not as/so … as…”.</a:t>
            </a:r>
            <a:endParaRPr kumimoji="1" lang="en-US" altLang="ja-JP" sz="3000" dirty="0">
              <a:ea typeface="宋体" panose="02010600030101010101" pitchFamily="2" charset="-122"/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066800" y="1157288"/>
            <a:ext cx="2286000" cy="671512"/>
          </a:xfrm>
          <a:prstGeom prst="roundRect">
            <a:avLst>
              <a:gd name="adj" fmla="val 16667"/>
            </a:avLst>
          </a:prstGeom>
          <a:solidFill>
            <a:srgbClr val="787628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kumimoji="1" lang="en-US" altLang="zh-CN" sz="4000" dirty="0">
                <a:solidFill>
                  <a:schemeClr val="bg1"/>
                </a:solidFill>
                <a:ea typeface="DFKai-SB" pitchFamily="65" charset="-120"/>
              </a:rPr>
              <a:t>We learn</a:t>
            </a:r>
            <a:endParaRPr kumimoji="1" lang="en-US" altLang="ja-JP" sz="4000" dirty="0">
              <a:solidFill>
                <a:schemeClr val="bg1"/>
              </a:solidFill>
              <a:ea typeface="DFKai-SB" pitchFamily="65" charset="-120"/>
            </a:endParaRPr>
          </a:p>
        </p:txBody>
      </p:sp>
      <p:grpSp>
        <p:nvGrpSpPr>
          <p:cNvPr id="24580" name="Group 16"/>
          <p:cNvGrpSpPr/>
          <p:nvPr/>
        </p:nvGrpSpPr>
        <p:grpSpPr bwMode="auto">
          <a:xfrm>
            <a:off x="5867400" y="304800"/>
            <a:ext cx="2846388" cy="838200"/>
            <a:chOff x="1536" y="1344"/>
            <a:chExt cx="2561" cy="680"/>
          </a:xfrm>
        </p:grpSpPr>
        <p:grpSp>
          <p:nvGrpSpPr>
            <p:cNvPr id="24581" name="Group 17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24583" name="Oval 18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84" name="Oval 19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582" name="Rectangle 20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3200" dirty="0">
                  <a:solidFill>
                    <a:srgbClr val="0000FF"/>
                  </a:solidFill>
                </a:rPr>
                <a:t>Summary ①</a:t>
              </a:r>
              <a:endParaRPr lang="en-US" altLang="zh-CN" sz="3200" dirty="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8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66725" y="2109788"/>
            <a:ext cx="8229600" cy="3681412"/>
          </a:xfrm>
          <a:prstGeom prst="roundRect">
            <a:avLst>
              <a:gd name="adj" fmla="val 6917"/>
            </a:avLst>
          </a:prstGeom>
          <a:solidFill>
            <a:srgbClr val="E8E558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kumimoji="1" lang="en-US" altLang="zh-CN" sz="3200" dirty="0">
                <a:ea typeface="DFKai-SB" pitchFamily="65" charset="-120"/>
              </a:rPr>
              <a:t>  Use “because” to talk about the reason.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kumimoji="1" lang="en-US" altLang="zh-CN" sz="3200" dirty="0">
                <a:ea typeface="DFKai-SB" pitchFamily="65" charset="-120"/>
              </a:rPr>
              <a:t>  Deal with our bad feelings by telling      others about them.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kumimoji="1" lang="en-US" altLang="zh-CN" sz="3200" dirty="0">
                <a:ea typeface="DFKai-SB" pitchFamily="65" charset="-120"/>
              </a:rPr>
              <a:t>  Make equal comparison with “as… as…” and “not as / so … as …”.  </a:t>
            </a:r>
            <a:endParaRPr kumimoji="1" lang="en-US" altLang="ja-JP" sz="3200" dirty="0">
              <a:ea typeface="DFKai-SB" pitchFamily="65" charset="-12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066800" y="1447800"/>
            <a:ext cx="2400300" cy="674688"/>
          </a:xfrm>
          <a:prstGeom prst="roundRect">
            <a:avLst>
              <a:gd name="adj" fmla="val 16667"/>
            </a:avLst>
          </a:prstGeom>
          <a:solidFill>
            <a:srgbClr val="787628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en-US" altLang="zh-CN" sz="4000" dirty="0">
                <a:solidFill>
                  <a:schemeClr val="bg1"/>
                </a:solidFill>
                <a:ea typeface="DFKai-SB" pitchFamily="65" charset="-120"/>
              </a:rPr>
              <a:t>We can</a:t>
            </a:r>
            <a:endParaRPr kumimoji="1" lang="en-US" altLang="ja-JP" sz="4000" dirty="0">
              <a:solidFill>
                <a:schemeClr val="bg1"/>
              </a:solidFill>
              <a:ea typeface="DFKai-SB" pitchFamily="65" charset="-120"/>
            </a:endParaRPr>
          </a:p>
        </p:txBody>
      </p:sp>
      <p:grpSp>
        <p:nvGrpSpPr>
          <p:cNvPr id="25604" name="Group 22"/>
          <p:cNvGrpSpPr/>
          <p:nvPr/>
        </p:nvGrpSpPr>
        <p:grpSpPr bwMode="auto">
          <a:xfrm>
            <a:off x="5943600" y="381000"/>
            <a:ext cx="2895600" cy="762000"/>
            <a:chOff x="1536" y="1344"/>
            <a:chExt cx="2561" cy="680"/>
          </a:xfrm>
        </p:grpSpPr>
        <p:grpSp>
          <p:nvGrpSpPr>
            <p:cNvPr id="25605" name="Group 23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25607" name="Oval 24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08" name="Oval 25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606" name="Rectangle 26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3200">
                  <a:solidFill>
                    <a:srgbClr val="0000FF"/>
                  </a:solidFill>
                </a:rPr>
                <a:t>Summary ②</a:t>
              </a:r>
              <a:endParaRPr lang="en-US" altLang="zh-CN" sz="320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dirty="0" smtClean="0"/>
              <a:t>1. usual _________(adv.) ____________(</a:t>
            </a:r>
            <a:r>
              <a:rPr lang="zh-CN" altLang="en-US" sz="2800" dirty="0" smtClean="0"/>
              <a:t>同义词</a:t>
            </a:r>
            <a:r>
              <a:rPr lang="en-US" altLang="zh-CN" sz="2800" dirty="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dirty="0" smtClean="0"/>
              <a:t>2. sad __________(n.)	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dirty="0" smtClean="0"/>
              <a:t>3. unfair _______ (</a:t>
            </a:r>
            <a:r>
              <a:rPr lang="zh-CN" altLang="en-US" sz="2400" dirty="0" smtClean="0"/>
              <a:t>反义词</a:t>
            </a:r>
            <a:r>
              <a:rPr lang="en-US" altLang="zh-CN" sz="2800" dirty="0" smtClean="0"/>
              <a:t>) 	4. happy ______(adv. ) ___________ (n.)  _________(</a:t>
            </a:r>
            <a:r>
              <a:rPr lang="zh-CN" altLang="en-US" sz="2800" dirty="0" smtClean="0"/>
              <a:t>反义词</a:t>
            </a:r>
            <a:r>
              <a:rPr lang="en-US" altLang="zh-CN" sz="2800" dirty="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dirty="0" smtClean="0"/>
              <a:t>5. old ________ / _________ (</a:t>
            </a:r>
            <a:r>
              <a:rPr lang="zh-CN" altLang="en-US" sz="2400" dirty="0" smtClean="0"/>
              <a:t>比较级</a:t>
            </a:r>
            <a:r>
              <a:rPr lang="en-US" altLang="zh-CN" sz="2800" dirty="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dirty="0" smtClean="0"/>
              <a:t>6. accept ____________ (</a:t>
            </a:r>
            <a:r>
              <a:rPr lang="zh-CN" altLang="en-US" sz="2400" dirty="0" smtClean="0"/>
              <a:t>反义词</a:t>
            </a:r>
            <a:r>
              <a:rPr lang="en-US" altLang="zh-CN" sz="2800" dirty="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dirty="0" smtClean="0"/>
              <a:t>7. help _________(adj.)  	8. love ________ (adj.)</a:t>
            </a:r>
          </a:p>
        </p:txBody>
      </p:sp>
      <p:grpSp>
        <p:nvGrpSpPr>
          <p:cNvPr id="26627" name="Group 12"/>
          <p:cNvGrpSpPr/>
          <p:nvPr/>
        </p:nvGrpSpPr>
        <p:grpSpPr bwMode="auto">
          <a:xfrm>
            <a:off x="6172200" y="228600"/>
            <a:ext cx="2590800" cy="990600"/>
            <a:chOff x="1536" y="1344"/>
            <a:chExt cx="2561" cy="680"/>
          </a:xfrm>
        </p:grpSpPr>
        <p:grpSp>
          <p:nvGrpSpPr>
            <p:cNvPr id="26641" name="Group 9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26643" name="Oval 10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44" name="Oval 11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42" name="Rectangle 8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4000" dirty="0">
                  <a:solidFill>
                    <a:srgbClr val="0000FF"/>
                  </a:solidFill>
                </a:rPr>
                <a:t>Exercise </a:t>
              </a:r>
              <a:endParaRPr lang="en-US" altLang="zh-CN" sz="4000" dirty="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906588" y="1690688"/>
            <a:ext cx="1293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usually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897438" y="1690688"/>
            <a:ext cx="1274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normal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524000" y="2300288"/>
            <a:ext cx="1511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sadness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133600" y="2986088"/>
            <a:ext cx="67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fair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962400" y="3443288"/>
            <a:ext cx="1552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unhappy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400800" y="2909888"/>
            <a:ext cx="1314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happily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00200" y="4052888"/>
            <a:ext cx="977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older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581400" y="4052888"/>
            <a:ext cx="977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elder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209800" y="4724400"/>
            <a:ext cx="1174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refuse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828800" y="5257800"/>
            <a:ext cx="1235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helpful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248400" y="5257800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lovely</a:t>
            </a:r>
          </a:p>
        </p:txBody>
      </p:sp>
      <p:sp>
        <p:nvSpPr>
          <p:cNvPr id="26639" name="Rectangle 33"/>
          <p:cNvSpPr>
            <a:spLocks noChangeArrowheads="1"/>
          </p:cNvSpPr>
          <p:nvPr/>
        </p:nvSpPr>
        <p:spPr bwMode="auto">
          <a:xfrm>
            <a:off x="457200" y="762000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 dirty="0"/>
              <a:t>词汇练习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990600" y="3443288"/>
            <a:ext cx="180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happiness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04800" y="1676400"/>
            <a:ext cx="3810000" cy="4648200"/>
          </a:xfrm>
          <a:prstGeom prst="roundRect">
            <a:avLst>
              <a:gd name="adj" fmla="val 7542"/>
            </a:avLst>
          </a:prstGeom>
          <a:solidFill>
            <a:srgbClr val="DCADDD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参加考试</a:t>
            </a:r>
          </a:p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对某人要求严格</a:t>
            </a:r>
          </a:p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给某人讲笑话</a:t>
            </a:r>
          </a:p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别紧张</a:t>
            </a:r>
          </a:p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顺便提一下</a:t>
            </a:r>
          </a:p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像往常一样</a:t>
            </a:r>
          </a:p>
          <a:p>
            <a:pPr marL="342900" indent="-342900"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楷体" panose="02010609060101010101" pitchFamily="49" charset="-122"/>
              </a:rPr>
              <a:t>接受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441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abic Typesetting"/>
                <a:cs typeface="Arabic Typesetting"/>
              </a:rPr>
              <a:t>Word competition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abic Typesetting"/>
              <a:cs typeface="Arabic Typesetting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4191000" y="1752600"/>
            <a:ext cx="4572000" cy="4419600"/>
          </a:xfrm>
          <a:prstGeom prst="roundRect">
            <a:avLst>
              <a:gd name="adj" fmla="val 7542"/>
            </a:avLst>
          </a:prstGeom>
          <a:gradFill rotWithShape="1">
            <a:gsLst>
              <a:gs pos="0">
                <a:srgbClr val="F6BABA"/>
              </a:gs>
              <a:gs pos="100000">
                <a:srgbClr val="FFB953"/>
              </a:gs>
            </a:gsLst>
            <a:lin ang="5400000" scaled="1"/>
          </a:gradFill>
          <a:ln w="38100" algn="ctr">
            <a:solidFill>
              <a:srgbClr val="800000"/>
            </a:solidFill>
            <a:round/>
          </a:ln>
        </p:spPr>
        <p:txBody>
          <a:bodyPr anchor="ctr"/>
          <a:lstStyle/>
          <a:p>
            <a:r>
              <a:rPr kumimoji="1" lang="en-US" altLang="zh-CN" sz="3600" dirty="0">
                <a:ea typeface="DFKai-SB" pitchFamily="65" charset="-120"/>
              </a:rPr>
              <a:t>take</a:t>
            </a:r>
            <a:r>
              <a:rPr kumimoji="1" lang="en-US" altLang="zh-CN" sz="3600" dirty="0"/>
              <a:t> / have an exam</a:t>
            </a:r>
          </a:p>
          <a:p>
            <a:r>
              <a:rPr kumimoji="1" lang="en-US" altLang="zh-CN" sz="3600" dirty="0"/>
              <a:t>be strict with sb. </a:t>
            </a:r>
          </a:p>
          <a:p>
            <a:r>
              <a:rPr kumimoji="1" lang="en-US" altLang="zh-CN" sz="3600" dirty="0"/>
              <a:t>tell sb. jokes</a:t>
            </a:r>
          </a:p>
          <a:p>
            <a:r>
              <a:rPr kumimoji="1" lang="en-US" altLang="zh-CN" sz="3600" dirty="0"/>
              <a:t>take it easy</a:t>
            </a:r>
          </a:p>
          <a:p>
            <a:r>
              <a:rPr kumimoji="1" lang="en-US" altLang="zh-CN" sz="3600" dirty="0"/>
              <a:t>by the way</a:t>
            </a:r>
          </a:p>
          <a:p>
            <a:r>
              <a:rPr kumimoji="1" lang="en-US" altLang="zh-CN" sz="3600" dirty="0"/>
              <a:t>as usual</a:t>
            </a:r>
          </a:p>
          <a:p>
            <a:r>
              <a:rPr kumimoji="1" lang="en-US" altLang="zh-CN" sz="3600" dirty="0" smtClean="0"/>
              <a:t>accept</a:t>
            </a:r>
            <a:endParaRPr kumimoji="1" lang="en-US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allAtOnce" animBg="1"/>
      <p:bldP spid="17415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3434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smtClean="0"/>
              <a:t>9. useless_________(</a:t>
            </a:r>
            <a:r>
              <a:rPr lang="zh-CN" altLang="en-US" sz="2800" smtClean="0"/>
              <a:t>反义词</a:t>
            </a:r>
            <a:r>
              <a:rPr lang="en-US" altLang="zh-CN" sz="2800" smtClean="0"/>
              <a:t>)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smtClean="0"/>
              <a:t>10. feel __________(n.)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smtClean="0"/>
              <a:t>11. someone _________(</a:t>
            </a:r>
            <a:r>
              <a:rPr lang="zh-CN" altLang="en-US" sz="2800" smtClean="0"/>
              <a:t>否定式</a:t>
            </a:r>
            <a:r>
              <a:rPr lang="en-US" altLang="zh-CN" sz="280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smtClean="0"/>
              <a:t>12. no longer ________________(</a:t>
            </a:r>
            <a:r>
              <a:rPr lang="zh-CN" altLang="en-US" sz="2800" smtClean="0"/>
              <a:t>同义词</a:t>
            </a:r>
            <a:r>
              <a:rPr lang="en-US" altLang="zh-CN" sz="280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smtClean="0"/>
              <a:t>13. __________(</a:t>
            </a:r>
            <a:r>
              <a:rPr lang="zh-CN" altLang="en-US" sz="2800" smtClean="0"/>
              <a:t>处理</a:t>
            </a:r>
            <a:r>
              <a:rPr lang="en-US" altLang="zh-CN" sz="2800" smtClean="0"/>
              <a:t>)	14. __________(</a:t>
            </a:r>
            <a:r>
              <a:rPr lang="zh-CN" altLang="en-US" sz="2800" smtClean="0"/>
              <a:t>向</a:t>
            </a:r>
            <a:r>
              <a:rPr lang="en-US" altLang="zh-CN" smtClean="0"/>
              <a:t>……</a:t>
            </a:r>
            <a:r>
              <a:rPr lang="zh-CN" altLang="en-US" smtClean="0"/>
              <a:t>学习</a:t>
            </a:r>
            <a:r>
              <a:rPr lang="en-US" altLang="zh-CN" sz="2800" smtClean="0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2800" smtClean="0"/>
              <a:t>15. __________(</a:t>
            </a:r>
            <a:r>
              <a:rPr lang="zh-CN" altLang="en-US" sz="2800" smtClean="0"/>
              <a:t>姐姐</a:t>
            </a:r>
            <a:r>
              <a:rPr lang="en-US" altLang="zh-CN" sz="2800" smtClean="0"/>
              <a:t>)	16. __________(</a:t>
            </a:r>
            <a:r>
              <a:rPr lang="zh-CN" altLang="en-US" sz="2800" smtClean="0"/>
              <a:t>不再</a:t>
            </a:r>
            <a:r>
              <a:rPr lang="en-US" altLang="zh-CN" sz="2800" smtClean="0"/>
              <a:t>)</a:t>
            </a:r>
          </a:p>
        </p:txBody>
      </p:sp>
      <p:grpSp>
        <p:nvGrpSpPr>
          <p:cNvPr id="27651" name="Group 3"/>
          <p:cNvGrpSpPr/>
          <p:nvPr/>
        </p:nvGrpSpPr>
        <p:grpSpPr bwMode="auto">
          <a:xfrm>
            <a:off x="6172200" y="228600"/>
            <a:ext cx="2590800" cy="990600"/>
            <a:chOff x="1536" y="1344"/>
            <a:chExt cx="2561" cy="680"/>
          </a:xfrm>
        </p:grpSpPr>
        <p:grpSp>
          <p:nvGrpSpPr>
            <p:cNvPr id="27661" name="Group 4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27663" name="Oval 5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64" name="Oval 6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7662" name="Rectangle 7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4000">
                  <a:solidFill>
                    <a:srgbClr val="0000FF"/>
                  </a:solidFill>
                </a:rPr>
                <a:t>Exercise </a:t>
              </a:r>
              <a:endParaRPr lang="en-US" altLang="zh-CN" sz="400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2362200" y="1690688"/>
            <a:ext cx="1135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useful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133600" y="2300288"/>
            <a:ext cx="1235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feeling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743200" y="2909888"/>
            <a:ext cx="1354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anyone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2743200" y="3519488"/>
            <a:ext cx="2798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not… any longer</a:t>
            </a:r>
          </a:p>
        </p:txBody>
      </p:sp>
      <p:sp>
        <p:nvSpPr>
          <p:cNvPr id="27656" name="Rectangle 23"/>
          <p:cNvSpPr>
            <a:spLocks noChangeArrowheads="1"/>
          </p:cNvSpPr>
          <p:nvPr/>
        </p:nvSpPr>
        <p:spPr bwMode="auto">
          <a:xfrm>
            <a:off x="457200" y="914400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/>
              <a:t>词汇练习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143000" y="4191000"/>
            <a:ext cx="159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deal with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4572000" y="4191000"/>
            <a:ext cx="2243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learn … from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143000" y="4800600"/>
            <a:ext cx="1927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elder sister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724400" y="4876800"/>
            <a:ext cx="167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99"/>
                </a:solidFill>
              </a:rPr>
              <a:t>no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/>
      <p:bldP spid="38932" grpId="0"/>
      <p:bldP spid="38933" grpId="0"/>
      <p:bldP spid="38934" grpId="0"/>
      <p:bldP spid="38936" grpId="0"/>
      <p:bldP spid="38937" grpId="0"/>
      <p:bldP spid="38938" grpId="0"/>
      <p:bldP spid="389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88950" y="12192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dirty="0" smtClean="0"/>
              <a:t>Jane and Helen are both 1.61 meters tall. (</a:t>
            </a:r>
            <a:r>
              <a:rPr lang="zh-CN" altLang="en-US" dirty="0" smtClean="0"/>
              <a:t>同义句</a:t>
            </a:r>
            <a:r>
              <a:rPr lang="en-US" altLang="zh-CN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zh-CN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dirty="0" smtClean="0"/>
              <a:t>Tom is 12 years old. Jack is 13 years old. (</a:t>
            </a:r>
            <a:r>
              <a:rPr lang="zh-CN" altLang="en-US" dirty="0" smtClean="0"/>
              <a:t>合并为一句</a:t>
            </a:r>
            <a:r>
              <a:rPr lang="en-US" altLang="zh-CN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zh-CN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CN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3. 	He doesn’t work in this factory any longer. (</a:t>
            </a:r>
            <a:r>
              <a:rPr lang="zh-CN" altLang="en-US" dirty="0" smtClean="0"/>
              <a:t>同义句</a:t>
            </a:r>
            <a:r>
              <a:rPr lang="en-US" altLang="zh-CN" dirty="0" smtClean="0"/>
              <a:t>)</a:t>
            </a:r>
          </a:p>
        </p:txBody>
      </p:sp>
      <p:grpSp>
        <p:nvGrpSpPr>
          <p:cNvPr id="28675" name="Group 4"/>
          <p:cNvGrpSpPr/>
          <p:nvPr/>
        </p:nvGrpSpPr>
        <p:grpSpPr bwMode="auto">
          <a:xfrm>
            <a:off x="6216650" y="228600"/>
            <a:ext cx="2590800" cy="838200"/>
            <a:chOff x="1536" y="1344"/>
            <a:chExt cx="2561" cy="680"/>
          </a:xfrm>
        </p:grpSpPr>
        <p:grpSp>
          <p:nvGrpSpPr>
            <p:cNvPr id="28681" name="Group 5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28683" name="Oval 6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4" name="Oval 7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8682" name="Rectangle 8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4000" dirty="0">
                  <a:solidFill>
                    <a:srgbClr val="0000FF"/>
                  </a:solidFill>
                </a:rPr>
                <a:t>Exercise </a:t>
              </a:r>
              <a:endParaRPr lang="en-US" altLang="zh-CN" sz="4000" dirty="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457200" y="4572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3600" dirty="0"/>
              <a:t>句型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219200" y="2057400"/>
            <a:ext cx="458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</a:rPr>
              <a:t>Jane is as tall as Helen. 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219200" y="3505200"/>
            <a:ext cx="4875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</a:rPr>
              <a:t>Tom is not as old as Jack.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295400" y="4191000"/>
            <a:ext cx="4729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</a:rPr>
              <a:t>= Jack is elder than Tom.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219200" y="5715000"/>
            <a:ext cx="640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</a:rPr>
              <a:t>He no longer works in this factory.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05" grpId="0"/>
      <p:bldP spid="338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dirty="0" smtClean="0"/>
              <a:t>4.  I worked very late last night. I feel tired. (</a:t>
            </a:r>
            <a:r>
              <a:rPr lang="zh-CN" altLang="en-US" dirty="0" smtClean="0"/>
              <a:t>合并为一句</a:t>
            </a:r>
            <a:r>
              <a:rPr lang="en-US" altLang="zh-CN" dirty="0" smtClean="0"/>
              <a:t>)</a:t>
            </a:r>
          </a:p>
          <a:p>
            <a:pPr marL="609600" indent="-609600" eaLnBrk="1" hangingPunct="1">
              <a:buFontTx/>
              <a:buNone/>
            </a:pPr>
            <a:endParaRPr lang="en-US" altLang="zh-CN" dirty="0" smtClean="0"/>
          </a:p>
          <a:p>
            <a:pPr marL="609600" indent="-609600" eaLnBrk="1" hangingPunct="1">
              <a:buFontTx/>
              <a:buNone/>
            </a:pPr>
            <a:endParaRPr lang="en-US" altLang="zh-CN" dirty="0" smtClean="0"/>
          </a:p>
          <a:p>
            <a:pPr marL="609600" indent="-609600" eaLnBrk="1" hangingPunct="1">
              <a:buFontTx/>
              <a:buNone/>
            </a:pPr>
            <a:r>
              <a:rPr lang="en-US" altLang="zh-CN" dirty="0" smtClean="0"/>
              <a:t>5. He is only an 8-year-old boy. He knows a lot about computer. (</a:t>
            </a:r>
            <a:r>
              <a:rPr lang="zh-CN" altLang="en-US" dirty="0" smtClean="0"/>
              <a:t>合并为一句</a:t>
            </a:r>
            <a:r>
              <a:rPr lang="en-US" altLang="zh-CN" dirty="0" smtClean="0"/>
              <a:t>)</a:t>
            </a:r>
          </a:p>
          <a:p>
            <a:pPr marL="609600" indent="-609600" eaLnBrk="1" hangingPunct="1">
              <a:buFontTx/>
              <a:buNone/>
            </a:pPr>
            <a:endParaRPr lang="en-US" altLang="zh-CN" dirty="0" smtClean="0"/>
          </a:p>
          <a:p>
            <a:pPr marL="609600" indent="-609600" eaLnBrk="1" hangingPunct="1">
              <a:buFontTx/>
              <a:buNone/>
            </a:pPr>
            <a:endParaRPr lang="en-US" altLang="zh-CN" dirty="0" smtClean="0"/>
          </a:p>
        </p:txBody>
      </p:sp>
      <p:grpSp>
        <p:nvGrpSpPr>
          <p:cNvPr id="29699" name="Group 4"/>
          <p:cNvGrpSpPr/>
          <p:nvPr/>
        </p:nvGrpSpPr>
        <p:grpSpPr bwMode="auto">
          <a:xfrm>
            <a:off x="6369050" y="381000"/>
            <a:ext cx="2590800" cy="838200"/>
            <a:chOff x="1536" y="1344"/>
            <a:chExt cx="2561" cy="680"/>
          </a:xfrm>
        </p:grpSpPr>
        <p:grpSp>
          <p:nvGrpSpPr>
            <p:cNvPr id="29703" name="Group 5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29705" name="Oval 6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06" name="Oval 7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4000">
                  <a:solidFill>
                    <a:srgbClr val="0000FF"/>
                  </a:solidFill>
                </a:rPr>
                <a:t>Exercise </a:t>
              </a:r>
              <a:endParaRPr lang="en-US" altLang="zh-CN" sz="400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609600" y="6096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3600"/>
              <a:t>句型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066800" y="26670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CC"/>
                </a:solidFill>
              </a:rPr>
              <a:t>I feel tired because I worked very late last night.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066800" y="48768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CC"/>
                </a:solidFill>
              </a:rPr>
              <a:t>He knows a lot about computer even though he is only an 8-year-old boy.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348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96200" cy="3352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2800" dirty="0" smtClean="0"/>
              <a:t>Review the key points in this topic. (words, phrases and sentences)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zh-CN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2800" dirty="0" smtClean="0"/>
              <a:t>Write a short passage about your experience(</a:t>
            </a:r>
            <a:r>
              <a:rPr lang="zh-CN" altLang="en-US" sz="2800" dirty="0" smtClean="0"/>
              <a:t>经历</a:t>
            </a:r>
            <a:r>
              <a:rPr lang="en-US" altLang="zh-CN" sz="2800" dirty="0" smtClean="0"/>
              <a:t>) of a bad feeling and how to deal with it.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zh-CN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2800" dirty="0" smtClean="0"/>
              <a:t>Preview Section A of Topic 3.  </a:t>
            </a:r>
          </a:p>
        </p:txBody>
      </p:sp>
      <p:grpSp>
        <p:nvGrpSpPr>
          <p:cNvPr id="30723" name="Group 4"/>
          <p:cNvGrpSpPr/>
          <p:nvPr/>
        </p:nvGrpSpPr>
        <p:grpSpPr bwMode="auto">
          <a:xfrm>
            <a:off x="762000" y="228600"/>
            <a:ext cx="3124200" cy="914400"/>
            <a:chOff x="1536" y="1344"/>
            <a:chExt cx="2561" cy="680"/>
          </a:xfrm>
        </p:grpSpPr>
        <p:grpSp>
          <p:nvGrpSpPr>
            <p:cNvPr id="30724" name="Group 5"/>
            <p:cNvGrpSpPr/>
            <p:nvPr/>
          </p:nvGrpSpPr>
          <p:grpSpPr bwMode="auto">
            <a:xfrm>
              <a:off x="1536" y="1344"/>
              <a:ext cx="2561" cy="680"/>
              <a:chOff x="3787" y="164"/>
              <a:chExt cx="1724" cy="1724"/>
            </a:xfrm>
          </p:grpSpPr>
          <p:sp>
            <p:nvSpPr>
              <p:cNvPr id="30726" name="Oval 6"/>
              <p:cNvSpPr>
                <a:spLocks noChangeArrowheads="1"/>
              </p:cNvSpPr>
              <p:nvPr/>
            </p:nvSpPr>
            <p:spPr bwMode="auto">
              <a:xfrm>
                <a:off x="3787" y="164"/>
                <a:ext cx="1724" cy="1724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auto">
              <a:xfrm>
                <a:off x="3878" y="255"/>
                <a:ext cx="1542" cy="1542"/>
              </a:xfrm>
              <a:prstGeom prst="ellipse">
                <a:avLst/>
              </a:prstGeom>
              <a:gradFill rotWithShape="1">
                <a:gsLst>
                  <a:gs pos="0">
                    <a:srgbClr val="00A6A2"/>
                  </a:gs>
                  <a:gs pos="50000">
                    <a:srgbClr val="AEE3E1"/>
                  </a:gs>
                  <a:gs pos="100000">
                    <a:srgbClr val="00A6A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0725" name="Rectangle 8"/>
            <p:cNvSpPr>
              <a:spLocks noChangeArrowheads="1"/>
            </p:cNvSpPr>
            <p:nvPr/>
          </p:nvSpPr>
          <p:spPr bwMode="auto">
            <a:xfrm>
              <a:off x="1745" y="1440"/>
              <a:ext cx="22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3200" dirty="0">
                  <a:solidFill>
                    <a:srgbClr val="0000FF"/>
                  </a:solidFill>
                </a:rPr>
                <a:t>Homework</a:t>
              </a:r>
              <a:endParaRPr lang="en-US" altLang="zh-CN" sz="3200" dirty="0">
                <a:solidFill>
                  <a:srgbClr val="0000FF"/>
                </a:solidFill>
                <a:latin typeface="DFKai-SB" pitchFamily="65" charset="-120"/>
                <a:ea typeface="DFKai-SB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0" y="1600200"/>
            <a:ext cx="4038600" cy="4648200"/>
          </a:xfrm>
          <a:prstGeom prst="roundRect">
            <a:avLst>
              <a:gd name="adj" fmla="val 7542"/>
            </a:avLst>
          </a:prstGeom>
          <a:solidFill>
            <a:srgbClr val="9A5A32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在你这个年龄</a:t>
            </a:r>
          </a:p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难过的心情</a:t>
            </a:r>
          </a:p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英语考试考砸了</a:t>
            </a:r>
          </a:p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做某事有困难</a:t>
            </a:r>
          </a:p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像赵本山一样滑稽</a:t>
            </a:r>
          </a:p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和</a:t>
            </a:r>
            <a:r>
              <a:rPr kumimoji="1" lang="en-US" altLang="zh-CN" sz="32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一样可爱</a:t>
            </a:r>
          </a:p>
          <a:p>
            <a:pPr>
              <a:lnSpc>
                <a:spcPct val="125000"/>
              </a:lnSpc>
              <a:defRPr/>
            </a:pPr>
            <a:r>
              <a:rPr kumimoji="1" lang="zh-CN" altLang="en-US" sz="3200" dirty="0">
                <a:solidFill>
                  <a:schemeClr val="bg1"/>
                </a:solidFill>
                <a:ea typeface="楷体" panose="02010609060101010101" pitchFamily="49" charset="-122"/>
              </a:rPr>
              <a:t>像以前一样快乐生活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038600" y="1600200"/>
            <a:ext cx="5334000" cy="4648200"/>
          </a:xfrm>
          <a:prstGeom prst="roundRect">
            <a:avLst>
              <a:gd name="adj" fmla="val 7542"/>
            </a:avLst>
          </a:prstGeom>
          <a:solidFill>
            <a:srgbClr val="A31515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at your age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sad feelings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fail the English exam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have problems with </a:t>
            </a:r>
            <a:r>
              <a:rPr kumimoji="1" lang="en-US" altLang="zh-CN" sz="3200" dirty="0" err="1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sth</a:t>
            </a: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. 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as funny as Zhao </a:t>
            </a:r>
            <a:r>
              <a:rPr kumimoji="1" lang="en-US" altLang="zh-CN" sz="3200" dirty="0" err="1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Benshan</a:t>
            </a:r>
            <a:endParaRPr kumimoji="1" lang="en-US" altLang="zh-CN" sz="3200" dirty="0">
              <a:solidFill>
                <a:schemeClr val="bg1"/>
              </a:solidFill>
              <a:latin typeface="Arial Narrow" panose="020B0606020202030204" pitchFamily="34" charset="0"/>
              <a:ea typeface="DFKai-SB" pitchFamily="65" charset="-120"/>
            </a:endParaRPr>
          </a:p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as lovely as…</a:t>
            </a:r>
          </a:p>
          <a:p>
            <a:pPr>
              <a:lnSpc>
                <a:spcPct val="125000"/>
              </a:lnSpc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live as happily as before</a:t>
            </a:r>
            <a:endParaRPr kumimoji="1" lang="en-US" altLang="zh-TW" sz="3200" dirty="0">
              <a:solidFill>
                <a:schemeClr val="bg1"/>
              </a:solidFill>
              <a:latin typeface="Arial Narrow" panose="020B0606020202030204" pitchFamily="34" charset="0"/>
              <a:ea typeface="DFKai-SB" pitchFamily="65" charset="-120"/>
            </a:endParaRPr>
          </a:p>
        </p:txBody>
      </p:sp>
      <p:sp>
        <p:nvSpPr>
          <p:cNvPr id="10244" name="WordArt 6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441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abic Typesetting"/>
                <a:cs typeface="Arabic Typesetting"/>
              </a:rPr>
              <a:t>Word competition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abic Typesetting"/>
              <a:cs typeface="Arabic Typeset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allAtOnce" animBg="1"/>
      <p:bldP spid="1946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543800" cy="34290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Group work: Make sentences with “as … as …” and “not as / so … as …”</a:t>
            </a:r>
          </a:p>
          <a:p>
            <a:pPr eaLnBrk="1" hangingPunct="1">
              <a:buFontTx/>
              <a:buNone/>
            </a:pPr>
            <a:endParaRPr lang="en-US" altLang="zh-CN" sz="2800" dirty="0" smtClean="0"/>
          </a:p>
          <a:p>
            <a:pPr eaLnBrk="1" hangingPunct="1">
              <a:buFontTx/>
              <a:buNone/>
            </a:pPr>
            <a:endParaRPr lang="en-US" altLang="zh-CN" sz="2800" dirty="0" smtClean="0"/>
          </a:p>
          <a:p>
            <a:pPr eaLnBrk="1" hangingPunct="1">
              <a:buFontTx/>
              <a:buNone/>
            </a:pPr>
            <a:endParaRPr lang="en-US" altLang="zh-CN" sz="2800" dirty="0" smtClean="0"/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	(</a:t>
            </a:r>
            <a:r>
              <a:rPr lang="en-US" altLang="zh-CN" sz="2800" i="1" dirty="0" smtClean="0">
                <a:latin typeface="Arabic Typesetting" pitchFamily="66" charset="-78"/>
              </a:rPr>
              <a:t>The group that makes the most sentences will be the winner.</a:t>
            </a:r>
            <a:r>
              <a:rPr lang="en-US" altLang="zh-CN" sz="2800" i="1" dirty="0" smtClean="0"/>
              <a:t> ) </a:t>
            </a:r>
          </a:p>
        </p:txBody>
      </p:sp>
      <p:sp>
        <p:nvSpPr>
          <p:cNvPr id="11267" name="WordArt 8"/>
          <p:cNvSpPr>
            <a:spLocks noChangeArrowheads="1" noChangeShapeType="1" noTextEdit="1"/>
          </p:cNvSpPr>
          <p:nvPr/>
        </p:nvSpPr>
        <p:spPr bwMode="auto">
          <a:xfrm>
            <a:off x="838200" y="660400"/>
            <a:ext cx="5486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DotumChe"/>
                <a:ea typeface="DotumChe"/>
              </a:rPr>
              <a:t>Sentence competition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DotumChe"/>
              <a:ea typeface="DotumCh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DotumChe"/>
                <a:ea typeface="DotumChe"/>
              </a:rPr>
              <a:t>Sentence competition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DotumChe"/>
              <a:ea typeface="DotumChe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09600" y="2133600"/>
            <a:ext cx="8001000" cy="1243013"/>
          </a:xfrm>
          <a:prstGeom prst="roundRect">
            <a:avLst>
              <a:gd name="adj" fmla="val 7542"/>
            </a:avLst>
          </a:prstGeom>
          <a:solidFill>
            <a:srgbClr val="E8E558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kumimoji="1" lang="en-US" altLang="zh-CN" sz="2800" dirty="0">
                <a:solidFill>
                  <a:srgbClr val="000066"/>
                </a:solidFill>
                <a:ea typeface="DFKai-SB" pitchFamily="65" charset="-120"/>
              </a:rPr>
              <a:t>    She is crying in the bathroom </a:t>
            </a:r>
            <a:r>
              <a:rPr kumimoji="1" lang="en-US" altLang="zh-CN" sz="2800" dirty="0">
                <a:solidFill>
                  <a:srgbClr val="FF0066"/>
                </a:solidFill>
                <a:ea typeface="DFKai-SB" pitchFamily="65" charset="-120"/>
              </a:rPr>
              <a:t>because</a:t>
            </a:r>
            <a:r>
              <a:rPr kumimoji="1" lang="en-US" altLang="zh-CN" sz="2800" dirty="0">
                <a:solidFill>
                  <a:srgbClr val="000066"/>
                </a:solidFill>
                <a:ea typeface="DFKai-SB" pitchFamily="65" charset="-120"/>
              </a:rPr>
              <a:t> she did badly in the English exam. 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609600" y="1524000"/>
            <a:ext cx="4648200" cy="617538"/>
          </a:xfrm>
          <a:prstGeom prst="roundRect">
            <a:avLst>
              <a:gd name="adj" fmla="val 50000"/>
            </a:avLst>
          </a:prstGeom>
          <a:solidFill>
            <a:srgbClr val="54531C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en-US" altLang="zh-CN" sz="2800" dirty="0">
                <a:solidFill>
                  <a:schemeClr val="bg1"/>
                </a:solidFill>
                <a:ea typeface="DFKai-SB" pitchFamily="65" charset="-120"/>
              </a:rPr>
              <a:t>Adverbial Clauses of Reason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609600" y="4572000"/>
            <a:ext cx="8001000" cy="1143000"/>
          </a:xfrm>
          <a:prstGeom prst="roundRect">
            <a:avLst>
              <a:gd name="adj" fmla="val 7542"/>
            </a:avLst>
          </a:prstGeom>
          <a:solidFill>
            <a:srgbClr val="70D070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kumimoji="1" lang="en-US" altLang="zh-CN" sz="2800" dirty="0">
                <a:solidFill>
                  <a:srgbClr val="000066"/>
                </a:solidFill>
                <a:ea typeface="DFKai-SB" pitchFamily="65" charset="-120"/>
              </a:rPr>
              <a:t>    I’m feeling really sad </a:t>
            </a:r>
            <a:r>
              <a:rPr kumimoji="1" lang="en-US" altLang="zh-CN" sz="2800" dirty="0">
                <a:solidFill>
                  <a:srgbClr val="FF0066"/>
                </a:solidFill>
                <a:ea typeface="DFKai-SB" pitchFamily="65" charset="-120"/>
              </a:rPr>
              <a:t>because</a:t>
            </a:r>
            <a:r>
              <a:rPr kumimoji="1" lang="en-US" altLang="zh-CN" sz="2800" dirty="0">
                <a:solidFill>
                  <a:srgbClr val="000066"/>
                </a:solidFill>
                <a:ea typeface="DFKai-SB" pitchFamily="65" charset="-120"/>
              </a:rPr>
              <a:t> I failed the English exam. </a:t>
            </a:r>
            <a:endParaRPr kumimoji="1" lang="en-US" altLang="ja-JP" sz="2800" dirty="0">
              <a:solidFill>
                <a:srgbClr val="000066"/>
              </a:solidFill>
              <a:ea typeface="DFKai-SB" pitchFamily="65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609600" y="3352800"/>
            <a:ext cx="8001000" cy="1219200"/>
          </a:xfrm>
          <a:prstGeom prst="roundRect">
            <a:avLst>
              <a:gd name="adj" fmla="val 7542"/>
            </a:avLst>
          </a:prstGeom>
          <a:gradFill rotWithShape="1">
            <a:gsLst>
              <a:gs pos="0">
                <a:srgbClr val="88B8B7"/>
              </a:gs>
              <a:gs pos="100000">
                <a:srgbClr val="CAE0D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tIns="180000"/>
          <a:lstStyle/>
          <a:p>
            <a:r>
              <a:rPr kumimoji="1" lang="en-US" altLang="zh-CN" sz="2800" dirty="0">
                <a:solidFill>
                  <a:srgbClr val="000066"/>
                </a:solidFill>
                <a:ea typeface="DFKai-SB" pitchFamily="65" charset="-120"/>
              </a:rPr>
              <a:t>    She feels very lonely </a:t>
            </a:r>
            <a:r>
              <a:rPr kumimoji="1" lang="en-US" altLang="zh-CN" sz="2800" dirty="0">
                <a:solidFill>
                  <a:srgbClr val="FF0066"/>
                </a:solidFill>
                <a:ea typeface="DFKai-SB" pitchFamily="65" charset="-120"/>
              </a:rPr>
              <a:t>because</a:t>
            </a:r>
            <a:r>
              <a:rPr kumimoji="1" lang="en-US" altLang="zh-CN" sz="2800" dirty="0">
                <a:solidFill>
                  <a:srgbClr val="000066"/>
                </a:solidFill>
                <a:ea typeface="DFKai-SB" pitchFamily="65" charset="-120"/>
              </a:rPr>
              <a:t> she has no friends to talk with.</a:t>
            </a:r>
            <a:endParaRPr kumimoji="1" lang="en-US" altLang="ja-JP" sz="2800" dirty="0">
              <a:solidFill>
                <a:srgbClr val="000066"/>
              </a:solidFill>
              <a:ea typeface="DFKai-SB" pitchFamily="65" charset="-12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09600" y="5867400"/>
            <a:ext cx="79248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她在浴室里哭是因为她英语考得很差。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79248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她觉得很孤独是因为她没有可交谈的朋友。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09600" y="5867400"/>
            <a:ext cx="83820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ea typeface="楷体" panose="02010609060101010101" pitchFamily="49" charset="-122"/>
              </a:rPr>
              <a:t>我觉得实在很难过是因为我英语考试不及格。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 animBg="1"/>
      <p:bldP spid="21518" grpId="1" animBg="1"/>
      <p:bldP spid="21519" grpId="0" animBg="1"/>
      <p:bldP spid="21519" grpId="1" animBg="1"/>
      <p:bldP spid="21520" grpId="0" animBg="1"/>
      <p:bldP spid="215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676400" y="457200"/>
            <a:ext cx="6019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DotumChe"/>
                <a:ea typeface="DotumChe"/>
              </a:rPr>
              <a:t>Sentence competition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DotumChe"/>
              <a:ea typeface="DotumChe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81000" y="2217738"/>
            <a:ext cx="7543800" cy="762000"/>
          </a:xfrm>
          <a:prstGeom prst="roundRect">
            <a:avLst>
              <a:gd name="adj" fmla="val 7542"/>
            </a:avLst>
          </a:prstGeom>
          <a:solidFill>
            <a:srgbClr val="E8E558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kumimoji="1" lang="en-US" altLang="zh-CN" sz="3200" dirty="0">
                <a:solidFill>
                  <a:srgbClr val="000066"/>
                </a:solidFill>
                <a:latin typeface="Arial Narrow" panose="020B0606020202030204" pitchFamily="34" charset="0"/>
                <a:ea typeface="DFKai-SB" pitchFamily="65" charset="-120"/>
              </a:rPr>
              <a:t>	l live as happily as before.  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57200" y="1676400"/>
            <a:ext cx="4648200" cy="617538"/>
          </a:xfrm>
          <a:prstGeom prst="roundRect">
            <a:avLst>
              <a:gd name="adj" fmla="val 50000"/>
            </a:avLst>
          </a:prstGeom>
          <a:solidFill>
            <a:srgbClr val="54531C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en-US" altLang="zh-CN" sz="2800" dirty="0">
                <a:solidFill>
                  <a:schemeClr val="bg1"/>
                </a:solidFill>
                <a:ea typeface="DFKai-SB" pitchFamily="65" charset="-120"/>
              </a:rPr>
              <a:t>Equal Comparison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0" y="5105400"/>
            <a:ext cx="7924800" cy="762000"/>
          </a:xfrm>
          <a:prstGeom prst="roundRect">
            <a:avLst>
              <a:gd name="adj" fmla="val 7542"/>
            </a:avLst>
          </a:prstGeom>
          <a:solidFill>
            <a:srgbClr val="246E24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DFKai-SB" pitchFamily="65" charset="-120"/>
              </a:rPr>
              <a:t>	The food was not as delicious as ours. </a:t>
            </a:r>
            <a:endParaRPr kumimoji="1" lang="en-US" altLang="ja-JP" sz="3200" dirty="0">
              <a:solidFill>
                <a:schemeClr val="bg1"/>
              </a:solidFill>
              <a:latin typeface="Arial Narrow" panose="020B0606020202030204" pitchFamily="34" charset="0"/>
              <a:ea typeface="DFKai-SB" pitchFamily="65" charset="-12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5943600"/>
            <a:ext cx="74676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我像以前一样生活得很快乐。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1000" y="5943600"/>
            <a:ext cx="7558088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奇奇和我一样可爱。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81000" y="5943600"/>
            <a:ext cx="74676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这儿的人似乎也不如你友好。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381000" y="3055938"/>
            <a:ext cx="7543800" cy="762000"/>
          </a:xfrm>
          <a:prstGeom prst="roundRect">
            <a:avLst>
              <a:gd name="adj" fmla="val 7542"/>
            </a:avLst>
          </a:prstGeom>
          <a:solidFill>
            <a:srgbClr val="8E8B14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</a:t>
            </a:r>
            <a:r>
              <a:rPr kumimoji="1" lang="en-US" altLang="zh-CN" sz="3200" dirty="0" err="1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Qiqi</a:t>
            </a:r>
            <a:r>
              <a:rPr kumimoji="1" lang="en-US" altLang="zh-CN" sz="3200" dirty="0">
                <a:solidFill>
                  <a:schemeClr val="bg1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 is as lovely as I.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381000" y="3817938"/>
            <a:ext cx="7543800" cy="1219200"/>
          </a:xfrm>
          <a:prstGeom prst="roundRect">
            <a:avLst>
              <a:gd name="adj" fmla="val 7542"/>
            </a:avLst>
          </a:prstGeom>
          <a:solidFill>
            <a:srgbClr val="33AEBB"/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kumimoji="1" lang="en-US" altLang="zh-CN" sz="3200" dirty="0">
                <a:solidFill>
                  <a:srgbClr val="000066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	It also seemed that the people here were not so friendly as you.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81000" y="5943600"/>
            <a:ext cx="74676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食物不如我们的好吃。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nimBg="1"/>
      <p:bldP spid="22537" grpId="1" animBg="1"/>
      <p:bldP spid="22538" grpId="0" animBg="1"/>
      <p:bldP spid="22538" grpId="1" animBg="1"/>
      <p:bldP spid="22539" grpId="0" animBg="1"/>
      <p:bldP spid="22539" grpId="1" animBg="1"/>
      <p:bldP spid="22544" grpId="0" animBg="1"/>
      <p:bldP spid="225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6019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DotumChe"/>
                <a:ea typeface="DotumChe"/>
              </a:rPr>
              <a:t>Sentence competition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DotumChe"/>
              <a:ea typeface="DotumChe"/>
            </a:endParaRPr>
          </a:p>
        </p:txBody>
      </p:sp>
      <p:grpSp>
        <p:nvGrpSpPr>
          <p:cNvPr id="14339" name="Group 31"/>
          <p:cNvGrpSpPr/>
          <p:nvPr/>
        </p:nvGrpSpPr>
        <p:grpSpPr bwMode="auto">
          <a:xfrm>
            <a:off x="228600" y="2514600"/>
            <a:ext cx="8689975" cy="3090863"/>
            <a:chOff x="144" y="1584"/>
            <a:chExt cx="5474" cy="1947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144" y="1584"/>
              <a:ext cx="5472" cy="480"/>
            </a:xfrm>
            <a:prstGeom prst="rect">
              <a:avLst/>
            </a:prstGeom>
            <a:solidFill>
              <a:srgbClr val="F7C1F7"/>
            </a:solidFill>
            <a:ln w="19050" algn="ctr">
              <a:pattFill prst="sphere">
                <a:fgClr>
                  <a:srgbClr val="0000CC"/>
                </a:fgClr>
                <a:bgClr>
                  <a:srgbClr val="FFFFFF"/>
                </a:bgClr>
              </a:pattFill>
              <a:miter lim="800000"/>
            </a:ln>
            <a:effectLst>
              <a:outerShdw dist="71842" dir="2700000" algn="ctr" rotWithShape="0">
                <a:srgbClr val="66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zh-CN" sz="3200" b="1">
                <a:ea typeface="DFKai-SB" pitchFamily="65" charset="-120"/>
              </a:endParaRP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144" y="2112"/>
              <a:ext cx="5474" cy="459"/>
            </a:xfrm>
            <a:prstGeom prst="rect">
              <a:avLst/>
            </a:prstGeom>
            <a:solidFill>
              <a:srgbClr val="F7C1F7"/>
            </a:solidFill>
            <a:ln w="19050" algn="ctr">
              <a:pattFill prst="sphere">
                <a:fgClr>
                  <a:srgbClr val="0000CC"/>
                </a:fgClr>
                <a:bgClr>
                  <a:srgbClr val="FFFFFF"/>
                </a:bgClr>
              </a:pattFill>
              <a:miter lim="800000"/>
            </a:ln>
            <a:effectLst>
              <a:outerShdw dist="71842" dir="2700000" algn="ctr" rotWithShape="0">
                <a:srgbClr val="66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zh-CN" sz="3200" b="1">
                <a:ea typeface="DFKai-SB" pitchFamily="65" charset="-12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144" y="2592"/>
              <a:ext cx="5474" cy="459"/>
            </a:xfrm>
            <a:prstGeom prst="rect">
              <a:avLst/>
            </a:prstGeom>
            <a:solidFill>
              <a:srgbClr val="F7C1F7"/>
            </a:solidFill>
            <a:ln w="19050" algn="ctr">
              <a:pattFill prst="sphere">
                <a:fgClr>
                  <a:srgbClr val="0000CC"/>
                </a:fgClr>
                <a:bgClr>
                  <a:srgbClr val="FFFFFF"/>
                </a:bgClr>
              </a:pattFill>
              <a:miter lim="800000"/>
            </a:ln>
            <a:effectLst>
              <a:outerShdw dist="71842" dir="2700000" algn="ctr" rotWithShape="0">
                <a:srgbClr val="66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zh-CN" sz="3200" b="1">
                <a:ea typeface="DFKai-SB" pitchFamily="65" charset="-120"/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144" y="3072"/>
              <a:ext cx="5474" cy="459"/>
            </a:xfrm>
            <a:prstGeom prst="rect">
              <a:avLst/>
            </a:prstGeom>
            <a:solidFill>
              <a:srgbClr val="F7C1F7"/>
            </a:solidFill>
            <a:ln w="19050" algn="ctr">
              <a:pattFill prst="sphere">
                <a:fgClr>
                  <a:srgbClr val="0000CC"/>
                </a:fgClr>
                <a:bgClr>
                  <a:srgbClr val="FFFFFF"/>
                </a:bgClr>
              </a:pattFill>
              <a:miter lim="800000"/>
            </a:ln>
            <a:effectLst>
              <a:outerShdw dist="71842" dir="2700000" algn="ctr" rotWithShape="0">
                <a:srgbClr val="66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1" lang="zh-CN" altLang="zh-CN" sz="3200" b="1">
                <a:ea typeface="DFKai-SB" pitchFamily="65" charset="-120"/>
              </a:endParaRPr>
            </a:p>
          </p:txBody>
        </p:sp>
      </p:grpSp>
      <p:grpSp>
        <p:nvGrpSpPr>
          <p:cNvPr id="14340" name="Group 11"/>
          <p:cNvGrpSpPr/>
          <p:nvPr/>
        </p:nvGrpSpPr>
        <p:grpSpPr bwMode="auto">
          <a:xfrm>
            <a:off x="381000" y="1676400"/>
            <a:ext cx="2209800" cy="685800"/>
            <a:chOff x="624" y="1008"/>
            <a:chExt cx="1411" cy="528"/>
          </a:xfrm>
        </p:grpSpPr>
        <p:sp>
          <p:nvSpPr>
            <p:cNvPr id="14353" name="AutoShape 9"/>
            <p:cNvSpPr>
              <a:spLocks noChangeArrowheads="1"/>
            </p:cNvSpPr>
            <p:nvPr/>
          </p:nvSpPr>
          <p:spPr bwMode="auto">
            <a:xfrm>
              <a:off x="624" y="1008"/>
              <a:ext cx="1411" cy="528"/>
            </a:xfrm>
            <a:prstGeom prst="bevel">
              <a:avLst>
                <a:gd name="adj" fmla="val 6829"/>
              </a:avLst>
            </a:prstGeom>
            <a:solidFill>
              <a:srgbClr val="66CCFF"/>
            </a:solidFill>
            <a:ln w="9525">
              <a:solidFill>
                <a:srgbClr val="00808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4" name="Text Box 10"/>
            <p:cNvSpPr txBox="1">
              <a:spLocks noChangeArrowheads="1"/>
            </p:cNvSpPr>
            <p:nvPr/>
          </p:nvSpPr>
          <p:spPr bwMode="auto">
            <a:xfrm>
              <a:off x="720" y="1105"/>
              <a:ext cx="124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bg1"/>
                  </a:solidFill>
                </a:rPr>
                <a:t>Functions</a:t>
              </a:r>
            </a:p>
          </p:txBody>
        </p:sp>
      </p:grp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28600" y="35052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I was really </a:t>
            </a:r>
            <a:r>
              <a:rPr lang="en-US" altLang="zh-CN" sz="2000" b="1" u="sng"/>
              <a:t>upset and lonely</a:t>
            </a:r>
            <a:r>
              <a:rPr lang="en-US" altLang="zh-CN" sz="2000" b="1"/>
              <a:t>. 	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" y="4267200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I think I should </a:t>
            </a:r>
            <a:r>
              <a:rPr lang="en-US" altLang="zh-CN" sz="2000" b="1" u="sng"/>
              <a:t>have a talk with</a:t>
            </a:r>
            <a:r>
              <a:rPr lang="en-US" altLang="zh-CN" sz="2000" b="1"/>
              <a:t> her. 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60350" y="2743200"/>
            <a:ext cx="4019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What </a:t>
            </a:r>
            <a:r>
              <a:rPr lang="en-US" altLang="zh-CN" sz="2000" b="1" u="sng"/>
              <a:t>seems to be</a:t>
            </a:r>
            <a:r>
              <a:rPr lang="en-US" altLang="zh-CN" sz="2000" b="1"/>
              <a:t> the problem?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4343400" y="3505200"/>
            <a:ext cx="4681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u="sng"/>
              <a:t>Would you like to</a:t>
            </a:r>
            <a:r>
              <a:rPr lang="en-US" altLang="zh-CN" sz="2000" b="1"/>
              <a:t> become my friend?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343400" y="2743200"/>
            <a:ext cx="3484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How are you </a:t>
            </a:r>
            <a:r>
              <a:rPr lang="en-US" altLang="zh-CN" sz="2000" b="1" u="sng"/>
              <a:t>feeling </a:t>
            </a:r>
            <a:r>
              <a:rPr lang="en-US" altLang="zh-CN" sz="2000" b="1"/>
              <a:t>today?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04800" y="5029200"/>
            <a:ext cx="6346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Why don’t you talk to someone </a:t>
            </a:r>
            <a:r>
              <a:rPr lang="en-US" altLang="zh-CN" sz="2000" b="1" u="sng"/>
              <a:t>when you feel sad</a:t>
            </a:r>
            <a:r>
              <a:rPr lang="en-US" altLang="zh-CN" sz="2000" b="1"/>
              <a:t>?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88925" y="5715000"/>
            <a:ext cx="4206875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到底是怎么回事？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04800" y="5715000"/>
            <a:ext cx="50292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你今天感觉怎么样？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334963" y="5715000"/>
            <a:ext cx="5303837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我感觉又难过又寂寞。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304800" y="5715000"/>
            <a:ext cx="5303838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你要做我的朋友吗？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304800" y="5715000"/>
            <a:ext cx="5303838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我想我应该和她谈谈。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304800" y="5715000"/>
            <a:ext cx="8686800" cy="579438"/>
          </a:xfrm>
          <a:prstGeom prst="rect">
            <a:avLst/>
          </a:pr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a typeface="楷体" panose="02010609060101010101" pitchFamily="49" charset="-122"/>
              </a:rPr>
              <a:t>你觉得难过的时候为什么不跟别人说呢？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/>
      <p:bldP spid="31758" grpId="0"/>
      <p:bldP spid="31760" grpId="0"/>
      <p:bldP spid="31761" grpId="0"/>
      <p:bldP spid="31762" grpId="0"/>
      <p:bldP spid="31763" grpId="0"/>
      <p:bldP spid="31772" grpId="0" animBg="1"/>
      <p:bldP spid="31772" grpId="1" animBg="1"/>
      <p:bldP spid="31776" grpId="0" animBg="1"/>
      <p:bldP spid="31776" grpId="1" animBg="1"/>
      <p:bldP spid="31777" grpId="0" animBg="1"/>
      <p:bldP spid="31777" grpId="1" animBg="1"/>
      <p:bldP spid="31778" grpId="0" animBg="1"/>
      <p:bldP spid="31778" grpId="1" animBg="1"/>
      <p:bldP spid="31779" grpId="0" animBg="1"/>
      <p:bldP spid="31779" grpId="1" animBg="1"/>
      <p:bldP spid="31780" grpId="0" animBg="1"/>
      <p:bldP spid="3178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5"/>
          <p:cNvSpPr>
            <a:spLocks noChangeArrowheads="1"/>
          </p:cNvSpPr>
          <p:nvPr/>
        </p:nvSpPr>
        <p:spPr bwMode="auto">
          <a:xfrm>
            <a:off x="381000" y="1676400"/>
            <a:ext cx="8229600" cy="472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38100" algn="ctr">
            <a:solidFill>
              <a:srgbClr val="99CC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CC"/>
                </a:solidFill>
              </a:rPr>
              <a:t>		Nobody can be happy all the time.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CC"/>
                </a:solidFill>
              </a:rPr>
              <a:t>		How do you deal with your unhappy feelings?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CC"/>
                </a:solidFill>
              </a:rPr>
              <a:t>		Is it good for us to be in sadness all the time when something bad happens?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CC"/>
                </a:solidFill>
              </a:rPr>
              <a:t>		Read 1a of section D. We may learn something from the passage.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289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DotumChe"/>
                <a:ea typeface="DotumChe"/>
              </a:rPr>
              <a:t>Talk 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DotumChe"/>
              <a:ea typeface="DotumCh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/>
          <p:cNvSpPr>
            <a:spLocks noChangeArrowheads="1"/>
          </p:cNvSpPr>
          <p:nvPr/>
        </p:nvSpPr>
        <p:spPr bwMode="auto">
          <a:xfrm>
            <a:off x="228600" y="1828800"/>
            <a:ext cx="2667000" cy="4343400"/>
          </a:xfrm>
          <a:prstGeom prst="roundRect">
            <a:avLst>
              <a:gd name="adj" fmla="val 7542"/>
            </a:avLst>
          </a:prstGeom>
          <a:gradFill rotWithShape="1">
            <a:gsLst>
              <a:gs pos="0">
                <a:srgbClr val="F6BABA"/>
              </a:gs>
              <a:gs pos="100000">
                <a:srgbClr val="FFFFFF"/>
              </a:gs>
            </a:gsLst>
            <a:lin ang="5400000" scaled="1"/>
          </a:gradFill>
          <a:ln w="38100" algn="ctr">
            <a:solidFill>
              <a:srgbClr val="800000"/>
            </a:solidFill>
            <a:round/>
          </a:ln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en-US" altLang="zh-CN" sz="3200"/>
              <a:t>useless</a:t>
            </a:r>
          </a:p>
          <a:p>
            <a:pPr>
              <a:lnSpc>
                <a:spcPct val="125000"/>
              </a:lnSpc>
            </a:pPr>
            <a:r>
              <a:rPr lang="en-US" altLang="zh-CN" sz="3200"/>
              <a:t>deal with</a:t>
            </a:r>
          </a:p>
          <a:p>
            <a:pPr>
              <a:lnSpc>
                <a:spcPct val="125000"/>
              </a:lnSpc>
            </a:pPr>
            <a:r>
              <a:rPr lang="en-US" altLang="zh-CN" sz="3200"/>
              <a:t>elder</a:t>
            </a:r>
          </a:p>
          <a:p>
            <a:pPr>
              <a:lnSpc>
                <a:spcPct val="125000"/>
              </a:lnSpc>
            </a:pPr>
            <a:r>
              <a:rPr lang="en-US" altLang="zh-CN" sz="3200"/>
              <a:t>refuse</a:t>
            </a:r>
          </a:p>
          <a:p>
            <a:pPr>
              <a:lnSpc>
                <a:spcPct val="125000"/>
              </a:lnSpc>
            </a:pPr>
            <a:r>
              <a:rPr lang="en-US" altLang="zh-CN" sz="3200"/>
              <a:t>understand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810000" y="1600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zh-CN" sz="3600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733800" y="1828800"/>
            <a:ext cx="5105400" cy="4343400"/>
          </a:xfrm>
          <a:prstGeom prst="roundRect">
            <a:avLst>
              <a:gd name="adj" fmla="val 6917"/>
            </a:avLst>
          </a:prstGeom>
          <a:gradFill rotWithShape="1">
            <a:gsLst>
              <a:gs pos="0">
                <a:srgbClr val="70D070"/>
              </a:gs>
              <a:gs pos="100000">
                <a:srgbClr val="B6E7B6"/>
              </a:gs>
            </a:gsLst>
            <a:lin ang="5400000" scaled="1"/>
          </a:gradFill>
          <a:ln w="38100" algn="ctr">
            <a:solidFill>
              <a:srgbClr val="008000"/>
            </a:solidFill>
            <a:round/>
          </a:ln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/>
              <a:t>not useful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/>
              <a:t>to know what someone or something means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/>
              <a:t>to say you will not do something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/>
              <a:t>older than someone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/>
              <a:t>to solve a problem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990600" y="304800"/>
            <a:ext cx="7489825" cy="1206500"/>
          </a:xfrm>
          <a:prstGeom prst="roundRect">
            <a:avLst>
              <a:gd name="adj" fmla="val 7542"/>
            </a:avLst>
          </a:prstGeom>
          <a:solidFill>
            <a:srgbClr val="F09090">
              <a:alpha val="66000"/>
            </a:srgbClr>
          </a:solidFill>
          <a:ln w="9525" algn="ctr">
            <a:noFill/>
            <a:rou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180000"/>
          <a:lstStyle/>
          <a:p>
            <a:pPr>
              <a:defRPr/>
            </a:pPr>
            <a:r>
              <a:rPr lang="en-US" altLang="zh-CN" sz="2800" dirty="0">
                <a:solidFill>
                  <a:schemeClr val="bg1"/>
                </a:solidFill>
                <a:ea typeface="宋体" panose="02010600030101010101" pitchFamily="2" charset="-122"/>
              </a:rPr>
              <a:t>Skim the passage and match the words or phrases with their meanings.</a:t>
            </a:r>
            <a:endParaRPr kumimoji="1" lang="ja-JP" altLang="en-US" sz="2800" dirty="0">
              <a:solidFill>
                <a:schemeClr val="bg1"/>
              </a:solidFill>
              <a:ea typeface="DFKai-SB" pitchFamily="65" charset="-120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1905000" y="2514600"/>
            <a:ext cx="2057400" cy="304800"/>
          </a:xfrm>
          <a:prstGeom prst="line">
            <a:avLst/>
          </a:prstGeom>
          <a:noFill/>
          <a:ln w="76200">
            <a:solidFill>
              <a:srgbClr val="0E7DC8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057400" y="3581400"/>
            <a:ext cx="1828800" cy="1828800"/>
          </a:xfrm>
          <a:prstGeom prst="line">
            <a:avLst/>
          </a:prstGeom>
          <a:noFill/>
          <a:ln w="76200">
            <a:solidFill>
              <a:srgbClr val="0E7DC8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1524000" y="4038600"/>
            <a:ext cx="2514600" cy="533400"/>
          </a:xfrm>
          <a:prstGeom prst="line">
            <a:avLst/>
          </a:prstGeom>
          <a:noFill/>
          <a:ln w="76200">
            <a:solidFill>
              <a:srgbClr val="0E7DC8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1371600" y="4114800"/>
            <a:ext cx="2590800" cy="838200"/>
          </a:xfrm>
          <a:prstGeom prst="line">
            <a:avLst/>
          </a:prstGeom>
          <a:noFill/>
          <a:ln w="76200">
            <a:solidFill>
              <a:srgbClr val="0E7DC8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2286000" y="3124200"/>
            <a:ext cx="1676400" cy="2286000"/>
          </a:xfrm>
          <a:prstGeom prst="line">
            <a:avLst/>
          </a:prstGeom>
          <a:noFill/>
          <a:ln w="76200">
            <a:solidFill>
              <a:srgbClr val="0E7DC8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228600" y="6096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/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3" grpId="0" animBg="1"/>
      <p:bldP spid="25614" grpId="0" animBg="1"/>
      <p:bldP spid="2561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课件模板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课件模板2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课件模板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全屏显示(4:3)</PresentationFormat>
  <Paragraphs>213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Angsana New</vt:lpstr>
      <vt:lpstr>Arabic Typesetting</vt:lpstr>
      <vt:lpstr>DFKai-SB</vt:lpstr>
      <vt:lpstr>DotumChe</vt:lpstr>
      <vt:lpstr>楷体</vt:lpstr>
      <vt:lpstr>宋体</vt:lpstr>
      <vt:lpstr>微软雅黑</vt:lpstr>
      <vt:lpstr>Arial</vt:lpstr>
      <vt:lpstr>Arial Narrow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Word formation</vt:lpstr>
      <vt:lpstr>Find out and learn the key points in the passage. </vt:lpstr>
      <vt:lpstr>Read 1a again and answer the following questions. </vt:lpstr>
      <vt:lpstr> Listen to 1a and underline the key words, then retell 1a according to them. </vt:lpstr>
      <vt:lpstr>Work in pairs and talk about how you deal with sadness. Then write a short passage. The following questions may help you.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2013-07-22T08:41:00Z</dcterms:created>
  <dcterms:modified xsi:type="dcterms:W3CDTF">2023-01-16T23:27:51Z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625E0806BA6C4B30BBEE1BCA9E7F75D4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