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C8216-372B-408D-84AC-3E63B16C6E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84D60-7466-4AFE-96F0-4124E0D836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84D60-7466-4AFE-96F0-4124E0D8362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19C534-43A1-4BD1-9090-667C3B22B3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8BDEB-B611-4D2F-B604-036486CE3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8D2A2-DE06-47D3-93B2-F2954757E7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040AD-57B4-4BB3-9842-34A5562E03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3F0BB-00BD-4A94-96E9-03E9A6CBBE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0A28F94-4E15-4CF0-AC88-444405F8714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061F2E1-B4CB-4BCD-A612-B337087FC6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A2CE6-06A6-4C61-B22E-CB3416F078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B3767-7CBD-4D77-9885-73186393A8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0340-0354-4207-8773-4C67CE0E71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67128D-82D4-4588-95A0-73DC0C7F6A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标题 5"/>
          <p:cNvSpPr>
            <a:spLocks noGrp="1"/>
          </p:cNvSpPr>
          <p:nvPr>
            <p:ph type="ctrTitle" idx="4294967295"/>
          </p:nvPr>
        </p:nvSpPr>
        <p:spPr>
          <a:xfrm>
            <a:off x="0" y="2060848"/>
            <a:ext cx="9157221" cy="790575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en-US" altLang="zh-CN" sz="5400" b="1" dirty="0">
                <a:cs typeface="Arial" panose="020B0604020202020204" pitchFamily="34" charset="0"/>
              </a:rPr>
              <a:t>Unit </a:t>
            </a:r>
            <a:r>
              <a:rPr lang="en-US" altLang="zh-CN" sz="5400" b="1" dirty="0" smtClean="0">
                <a:cs typeface="Arial" panose="020B0604020202020204" pitchFamily="34" charset="0"/>
              </a:rPr>
              <a:t>4</a:t>
            </a:r>
            <a:r>
              <a:rPr lang="en-US" altLang="zh-CN" sz="4000" b="1" dirty="0" smtClean="0">
                <a:cs typeface="Arial" panose="020B0604020202020204" pitchFamily="34" charset="0"/>
              </a:rPr>
              <a:t/>
            </a:r>
            <a:br>
              <a:rPr lang="en-US" altLang="zh-CN" sz="4000" b="1" dirty="0" smtClean="0">
                <a:cs typeface="Arial" panose="020B0604020202020204" pitchFamily="34" charset="0"/>
              </a:rPr>
            </a:br>
            <a:r>
              <a:rPr lang="en-US" altLang="zh-CN" sz="4400" b="1" spc="-150" dirty="0" smtClean="0">
                <a:cs typeface="Arial" panose="020B0604020202020204" pitchFamily="34" charset="0"/>
              </a:rPr>
              <a:t>Why </a:t>
            </a:r>
            <a:r>
              <a:rPr lang="en-US" altLang="zh-CN" sz="4400" b="1" spc="-150" dirty="0">
                <a:cs typeface="Arial" panose="020B0604020202020204" pitchFamily="34" charset="0"/>
              </a:rPr>
              <a:t>don’t you talk to your parents?</a:t>
            </a:r>
          </a:p>
        </p:txBody>
      </p:sp>
      <p:sp>
        <p:nvSpPr>
          <p:cNvPr id="219139" name="标题 5"/>
          <p:cNvSpPr txBox="1"/>
          <p:nvPr/>
        </p:nvSpPr>
        <p:spPr bwMode="auto">
          <a:xfrm>
            <a:off x="1131615" y="3429000"/>
            <a:ext cx="698477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</a:t>
            </a:r>
            <a:r>
              <a:rPr lang="en-US" altLang="zh-CN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3a—3b  (</a:t>
            </a:r>
            <a:r>
              <a:rPr lang="zh-CN" altLang="en-US" sz="28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含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 Check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6" name="矩形 5"/>
          <p:cNvSpPr/>
          <p:nvPr/>
        </p:nvSpPr>
        <p:spPr>
          <a:xfrm>
            <a:off x="2673299" y="537549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708920"/>
            <a:ext cx="8229600" cy="2765425"/>
          </a:xfrm>
        </p:spPr>
        <p:txBody>
          <a:bodyPr/>
          <a:lstStyle/>
          <a:p>
            <a:pPr eaLnBrk="1" hangingPunct="1"/>
            <a:r>
              <a:rPr lang="en-US" altLang="zh-CN" sz="2800" b="1" dirty="0"/>
              <a:t>After-school classes can help kids get into a good university.</a:t>
            </a:r>
          </a:p>
          <a:p>
            <a:pPr eaLnBrk="1" hangingPunct="1"/>
            <a:r>
              <a:rPr lang="en-US" altLang="zh-CN" sz="2800" b="1" dirty="0"/>
              <a:t>I want my child to be a successful person.</a:t>
            </a:r>
          </a:p>
          <a:p>
            <a:pPr eaLnBrk="1" hangingPunct="1"/>
            <a:r>
              <a:rPr lang="en-US" altLang="zh-CN" sz="2800" b="1" dirty="0"/>
              <a:t>It’s good for children to start learning from a young age.</a:t>
            </a:r>
          </a:p>
        </p:txBody>
      </p:sp>
      <p:sp>
        <p:nvSpPr>
          <p:cNvPr id="220163" name="Rectangle 4"/>
          <p:cNvSpPr>
            <a:spLocks noChangeArrowheads="1"/>
          </p:cNvSpPr>
          <p:nvPr/>
        </p:nvSpPr>
        <p:spPr bwMode="auto">
          <a:xfrm>
            <a:off x="1748111" y="1628775"/>
            <a:ext cx="49577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4C9855"/>
                </a:solidFill>
                <a:latin typeface="Tahoma" panose="020B0604030504040204" pitchFamily="34" charset="0"/>
              </a:rPr>
              <a:t>Some parents</a:t>
            </a:r>
            <a:r>
              <a:rPr lang="en-US" altLang="zh-CN" sz="3200" b="1" dirty="0">
                <a:solidFill>
                  <a:srgbClr val="4C9855"/>
                </a:solidFill>
              </a:rPr>
              <a:t>’</a:t>
            </a:r>
            <a:r>
              <a:rPr lang="en-US" altLang="zh-CN" sz="3200" b="1" dirty="0">
                <a:solidFill>
                  <a:srgbClr val="4C9855"/>
                </a:solidFill>
                <a:latin typeface="Tahoma" panose="020B0604030504040204" pitchFamily="34" charset="0"/>
              </a:rPr>
              <a:t> opinions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3284538"/>
            <a:ext cx="8229600" cy="2514600"/>
          </a:xfrm>
        </p:spPr>
        <p:txBody>
          <a:bodyPr/>
          <a:lstStyle/>
          <a:p>
            <a:pPr eaLnBrk="1" hangingPunct="1"/>
            <a:r>
              <a:rPr lang="en-US" altLang="zh-CN" sz="2800" b="1" dirty="0"/>
              <a:t>I agree with … because…</a:t>
            </a:r>
          </a:p>
          <a:p>
            <a:pPr eaLnBrk="1" hangingPunct="1"/>
            <a:endParaRPr lang="en-US" altLang="zh-CN" sz="2800" b="1" dirty="0"/>
          </a:p>
          <a:p>
            <a:pPr eaLnBrk="1" hangingPunct="1"/>
            <a:r>
              <a:rPr lang="en-US" altLang="zh-CN" sz="2800" b="1" dirty="0"/>
              <a:t>I don’t really agree with … because …</a:t>
            </a:r>
          </a:p>
        </p:txBody>
      </p:sp>
      <p:sp>
        <p:nvSpPr>
          <p:cNvPr id="221187" name="Rectangle 4"/>
          <p:cNvSpPr>
            <a:spLocks noChangeArrowheads="1"/>
          </p:cNvSpPr>
          <p:nvPr/>
        </p:nvSpPr>
        <p:spPr bwMode="auto">
          <a:xfrm>
            <a:off x="539750" y="1844675"/>
            <a:ext cx="3114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4C9855"/>
                </a:solidFill>
                <a:latin typeface="Tahoma" panose="020B0604030504040204" pitchFamily="34" charset="0"/>
              </a:rPr>
              <a:t>Your  opinions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2276872"/>
            <a:ext cx="8569325" cy="3673475"/>
          </a:xfrm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In my opinion, I don’t really agree children have all kinds of after-school classes on their weekends or holidays. Although it’s sometimes good for children to start learning from a young age, children should have time to relax and think for themselves. </a:t>
            </a:r>
          </a:p>
        </p:txBody>
      </p:sp>
      <p:sp>
        <p:nvSpPr>
          <p:cNvPr id="222211" name="Rectangle 4"/>
          <p:cNvSpPr>
            <a:spLocks noChangeArrowheads="1"/>
          </p:cNvSpPr>
          <p:nvPr/>
        </p:nvSpPr>
        <p:spPr bwMode="auto">
          <a:xfrm>
            <a:off x="3059113" y="1412875"/>
            <a:ext cx="24225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ahoma" panose="020B0604030504040204" pitchFamily="34" charset="0"/>
              </a:rPr>
              <a:t>My opinion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4"/>
          <p:cNvSpPr txBox="1">
            <a:spLocks noChangeArrowheads="1"/>
          </p:cNvSpPr>
          <p:nvPr/>
        </p:nvSpPr>
        <p:spPr bwMode="auto">
          <a:xfrm>
            <a:off x="539552" y="2349500"/>
            <a:ext cx="777716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b="1" dirty="0"/>
              <a:t>   Parents should let their kids be kids. Much pressure is not good for children. It’s even more important for children to be happy and relaxed.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2736850" cy="792162"/>
          </a:xfrm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chemeClr val="folHlink"/>
                </a:solidFill>
              </a:rPr>
              <a:t>Writing </a:t>
            </a:r>
          </a:p>
        </p:txBody>
      </p:sp>
      <p:sp>
        <p:nvSpPr>
          <p:cNvPr id="224259" name="Text Box 49"/>
          <p:cNvSpPr txBox="1">
            <a:spLocks noChangeArrowheads="1"/>
          </p:cNvSpPr>
          <p:nvPr/>
        </p:nvSpPr>
        <p:spPr bwMode="auto">
          <a:xfrm>
            <a:off x="900113" y="2997200"/>
            <a:ext cx="6408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</a:rPr>
              <a:t>First, say if you agree or disagree.</a:t>
            </a:r>
          </a:p>
        </p:txBody>
      </p:sp>
      <p:sp>
        <p:nvSpPr>
          <p:cNvPr id="224260" name="Text Box 56"/>
          <p:cNvSpPr txBox="1">
            <a:spLocks noChangeArrowheads="1"/>
          </p:cNvSpPr>
          <p:nvPr/>
        </p:nvSpPr>
        <p:spPr bwMode="auto">
          <a:xfrm>
            <a:off x="827088" y="3933825"/>
            <a:ext cx="68405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Dear … 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I don’t really agree with … because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Although some parents are right about … , I think children should 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100"/>
          <p:cNvSpPr txBox="1">
            <a:spLocks noChangeArrowheads="1"/>
          </p:cNvSpPr>
          <p:nvPr/>
        </p:nvSpPr>
        <p:spPr bwMode="auto">
          <a:xfrm>
            <a:off x="684213" y="1773238"/>
            <a:ext cx="3600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</a:rPr>
              <a:t>Then, explain why. </a:t>
            </a:r>
            <a:endParaRPr lang="en-US" altLang="zh-CN" sz="2800" b="1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225283" name="Rectangle 102"/>
          <p:cNvSpPr>
            <a:spLocks noChangeArrowheads="1"/>
          </p:cNvSpPr>
          <p:nvPr/>
        </p:nvSpPr>
        <p:spPr bwMode="auto">
          <a:xfrm>
            <a:off x="3059113" y="816769"/>
            <a:ext cx="27368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chemeClr val="folHlink"/>
                </a:solidFill>
              </a:rPr>
              <a:t>Writing </a:t>
            </a:r>
          </a:p>
        </p:txBody>
      </p:sp>
      <p:sp>
        <p:nvSpPr>
          <p:cNvPr id="225284" name="Text Box 103"/>
          <p:cNvSpPr txBox="1">
            <a:spLocks noChangeArrowheads="1"/>
          </p:cNvSpPr>
          <p:nvPr/>
        </p:nvSpPr>
        <p:spPr bwMode="auto">
          <a:xfrm>
            <a:off x="611188" y="2708275"/>
            <a:ext cx="763270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In my opinion, it is important for children / parents to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I believe it is better if children / parents … so that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Perhaps children / parents should / could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If children … , they will …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5"/>
          <p:cNvSpPr txBox="1">
            <a:spLocks noChangeArrowheads="1"/>
          </p:cNvSpPr>
          <p:nvPr/>
        </p:nvSpPr>
        <p:spPr bwMode="auto">
          <a:xfrm>
            <a:off x="827088" y="2989734"/>
            <a:ext cx="172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ahoma" panose="020B0604030504040204" pitchFamily="34" charset="0"/>
              </a:rPr>
              <a:t>to call</a:t>
            </a:r>
          </a:p>
        </p:txBody>
      </p:sp>
      <p:sp>
        <p:nvSpPr>
          <p:cNvPr id="22630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6271"/>
            <a:ext cx="6192838" cy="72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用所给动词的正确形式完成短文。 </a:t>
            </a:r>
          </a:p>
        </p:txBody>
      </p:sp>
      <p:sp>
        <p:nvSpPr>
          <p:cNvPr id="226308" name="Text Box 7"/>
          <p:cNvSpPr txBox="1">
            <a:spLocks noChangeArrowheads="1"/>
          </p:cNvSpPr>
          <p:nvPr/>
        </p:nvSpPr>
        <p:spPr bwMode="auto">
          <a:xfrm>
            <a:off x="468313" y="1260946"/>
            <a:ext cx="84248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b="1" dirty="0"/>
              <a:t>Dear Livy,</a:t>
            </a:r>
          </a:p>
          <a:p>
            <a:pPr eaLnBrk="1" hangingPunct="1"/>
            <a:r>
              <a:rPr lang="en-US" altLang="zh-CN" sz="2800" b="1" dirty="0"/>
              <a:t>   I have some problems, I need your help.</a:t>
            </a:r>
          </a:p>
          <a:p>
            <a:pPr eaLnBrk="1" hangingPunct="1"/>
            <a:r>
              <a:rPr lang="en-US" altLang="zh-CN" sz="2800" b="1" dirty="0"/>
              <a:t>   My friends planned a party last Sunday. But they 1 _____________ ( not invite ) me. I want </a:t>
            </a:r>
          </a:p>
          <a:p>
            <a:pPr eaLnBrk="1" hangingPunct="1"/>
            <a:r>
              <a:rPr lang="en-US" altLang="zh-CN" sz="2800" b="1" dirty="0"/>
              <a:t>2 ________ ( call ) up John, but I know I shouldn’t 3 ________ ( argue ) with him. My friend Sandy always 4 ________ ( wear ) the same clothes as I do. I don’t know what to do. Could you 5 ________ ( help ) me? Thanks a lot. </a:t>
            </a:r>
          </a:p>
          <a:p>
            <a:pPr eaLnBrk="1" hangingPunct="1"/>
            <a:r>
              <a:rPr lang="en-US" altLang="zh-CN" sz="2800" b="1" dirty="0"/>
              <a:t>                                              Yours, </a:t>
            </a:r>
          </a:p>
          <a:p>
            <a:pPr eaLnBrk="1" hangingPunct="1"/>
            <a:r>
              <a:rPr lang="en-US" altLang="zh-CN" sz="2800" b="1" dirty="0"/>
              <a:t>                                              Jenny </a:t>
            </a:r>
          </a:p>
        </p:txBody>
      </p:sp>
      <p:sp>
        <p:nvSpPr>
          <p:cNvPr id="226309" name="Text Box 9"/>
          <p:cNvSpPr txBox="1">
            <a:spLocks noChangeArrowheads="1"/>
          </p:cNvSpPr>
          <p:nvPr/>
        </p:nvSpPr>
        <p:spPr bwMode="auto">
          <a:xfrm>
            <a:off x="1619250" y="2486496"/>
            <a:ext cx="2736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Tahoma" panose="020B0604030504040204" pitchFamily="34" charset="0"/>
              </a:rPr>
              <a:t>didn</a:t>
            </a:r>
            <a:r>
              <a:rPr lang="en-US" altLang="zh-CN" sz="2800" b="1" dirty="0">
                <a:solidFill>
                  <a:schemeClr val="hlink"/>
                </a:solidFill>
              </a:rPr>
              <a:t>’</a:t>
            </a:r>
            <a:r>
              <a:rPr lang="en-US" altLang="zh-CN" sz="2800" b="1" dirty="0">
                <a:solidFill>
                  <a:schemeClr val="hlink"/>
                </a:solidFill>
                <a:latin typeface="Tahoma" panose="020B0604030504040204" pitchFamily="34" charset="0"/>
              </a:rPr>
              <a:t>t invite</a:t>
            </a:r>
          </a:p>
        </p:txBody>
      </p:sp>
      <p:sp>
        <p:nvSpPr>
          <p:cNvPr id="226310" name="Text Box 10"/>
          <p:cNvSpPr txBox="1">
            <a:spLocks noChangeArrowheads="1"/>
          </p:cNvSpPr>
          <p:nvPr/>
        </p:nvSpPr>
        <p:spPr bwMode="auto">
          <a:xfrm>
            <a:off x="2627313" y="3421534"/>
            <a:ext cx="1585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Tahoma" panose="020B0604030504040204" pitchFamily="34" charset="0"/>
              </a:rPr>
              <a:t>argue</a:t>
            </a:r>
          </a:p>
        </p:txBody>
      </p:sp>
      <p:sp>
        <p:nvSpPr>
          <p:cNvPr id="226311" name="Text Box 11"/>
          <p:cNvSpPr txBox="1">
            <a:spLocks noChangeArrowheads="1"/>
          </p:cNvSpPr>
          <p:nvPr/>
        </p:nvSpPr>
        <p:spPr bwMode="auto">
          <a:xfrm>
            <a:off x="4356100" y="3781896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ahoma" panose="020B0604030504040204" pitchFamily="34" charset="0"/>
              </a:rPr>
              <a:t>wears</a:t>
            </a:r>
          </a:p>
        </p:txBody>
      </p:sp>
      <p:sp>
        <p:nvSpPr>
          <p:cNvPr id="226312" name="Text Box 12"/>
          <p:cNvSpPr txBox="1">
            <a:spLocks noChangeArrowheads="1"/>
          </p:cNvSpPr>
          <p:nvPr/>
        </p:nvSpPr>
        <p:spPr bwMode="auto">
          <a:xfrm>
            <a:off x="2627313" y="4718521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ahoma" panose="020B0604030504040204" pitchFamily="34" charset="0"/>
              </a:rPr>
              <a:t>help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9" grpId="0"/>
      <p:bldP spid="226310" grpId="0"/>
      <p:bldP spid="226311" grpId="0"/>
      <p:bldP spid="2263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348880"/>
            <a:ext cx="7696200" cy="26622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Write a letter to reply to Jenny. Talk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about your opinions and give her some advice about her problems.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(at least 60 words</a:t>
            </a:r>
            <a:r>
              <a:rPr lang="en-US" altLang="zh-CN" b="1" dirty="0" smtClean="0"/>
              <a:t>) </a:t>
            </a:r>
            <a:endParaRPr lang="en-US" altLang="zh-CN" b="1" dirty="0"/>
          </a:p>
        </p:txBody>
      </p:sp>
      <p:sp>
        <p:nvSpPr>
          <p:cNvPr id="227331" name="Text Box 4"/>
          <p:cNvSpPr txBox="1">
            <a:spLocks noChangeArrowheads="1"/>
          </p:cNvSpPr>
          <p:nvPr/>
        </p:nvSpPr>
        <p:spPr bwMode="auto">
          <a:xfrm>
            <a:off x="971550" y="1484313"/>
            <a:ext cx="2233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4C9855"/>
                </a:solidFill>
                <a:latin typeface="Tahoma" panose="020B0604030504040204" pitchFamily="34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366</Words>
  <Application>Microsoft Office PowerPoint</Application>
  <PresentationFormat>全屏显示(4:3)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方正姚体</vt:lpstr>
      <vt:lpstr>楷体</vt:lpstr>
      <vt:lpstr>宋体</vt:lpstr>
      <vt:lpstr>微软雅黑</vt:lpstr>
      <vt:lpstr>Arial</vt:lpstr>
      <vt:lpstr>Calibri</vt:lpstr>
      <vt:lpstr>Georgia</vt:lpstr>
      <vt:lpstr>Tahoma</vt:lpstr>
      <vt:lpstr>Times New Roman</vt:lpstr>
      <vt:lpstr>Trebuchet MS</vt:lpstr>
      <vt:lpstr>Wingdings</vt:lpstr>
      <vt:lpstr>Wingdings 2</vt:lpstr>
      <vt:lpstr>WWW.2PPT.COM
</vt:lpstr>
      <vt:lpstr>Unit 4 Why don’t you talk to your parents?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2022-01-20T09:07:14Z</dcterms:created>
  <dcterms:modified xsi:type="dcterms:W3CDTF">2023-01-16T23:28:08Z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E1461192B0EC4155B6AEEBF58423FE19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