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269" r:id="rId3"/>
    <p:sldId id="292" r:id="rId4"/>
    <p:sldId id="296" r:id="rId5"/>
    <p:sldId id="336" r:id="rId6"/>
    <p:sldId id="337" r:id="rId7"/>
    <p:sldId id="271" r:id="rId8"/>
    <p:sldId id="338" r:id="rId9"/>
    <p:sldId id="335" r:id="rId10"/>
    <p:sldId id="277" r:id="rId11"/>
    <p:sldId id="339" r:id="rId12"/>
    <p:sldId id="315" r:id="rId13"/>
    <p:sldId id="340" r:id="rId14"/>
    <p:sldId id="316" r:id="rId15"/>
    <p:sldId id="341" r:id="rId16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F9D34-D494-4A24-AF83-EFD779EA260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81761-621D-4512-BDBB-02D1A9D850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197399" y="1906180"/>
            <a:ext cx="7164949" cy="1871136"/>
            <a:chOff x="3963" y="1354"/>
            <a:chExt cx="11117" cy="2722"/>
          </a:xfrm>
        </p:grpSpPr>
        <p:sp>
          <p:nvSpPr>
            <p:cNvPr id="3" name="Rectangle 5"/>
            <p:cNvSpPr/>
            <p:nvPr/>
          </p:nvSpPr>
          <p:spPr>
            <a:xfrm>
              <a:off x="3963" y="2957"/>
              <a:ext cx="11117" cy="11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4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The U.K. and Australia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354"/>
              <a:ext cx="11101" cy="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 smtClean="0">
                  <a:latin typeface="微软雅黑" panose="020B0503020204020204" charset="-122"/>
                  <a:ea typeface="微软雅黑" panose="020B0503020204020204" charset="-122"/>
                </a:rPr>
                <a:t>Unit 8</a:t>
              </a:r>
              <a:r>
                <a:rPr lang="zh-CN" altLang="en-US" sz="2800" b="1" dirty="0">
                  <a:latin typeface="微软雅黑" panose="020B0503020204020204" charset="-122"/>
                  <a:ea typeface="微软雅黑" panose="020B0503020204020204" charset="-122"/>
                </a:rPr>
                <a:t> </a:t>
              </a:r>
              <a:r>
                <a:rPr lang="en-US" altLang="zh-CN" sz="2800" b="1" dirty="0" smtClean="0">
                  <a:latin typeface="微软雅黑" panose="020B0503020204020204" charset="-122"/>
                  <a:ea typeface="微软雅黑" panose="020B0503020204020204" charset="-122"/>
                </a:rPr>
                <a:t>Countries around the World</a:t>
              </a:r>
              <a:endParaRPr lang="zh-CN" altLang="en-US" sz="2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01735" y="2278186"/>
            <a:ext cx="284559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2997627" y="5449545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71075" y="152544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64670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1" y="2256047"/>
            <a:ext cx="8485583" cy="1687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根据汉语意思完成句子，每空一词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鲍勃的衬衣颜色和我的一样。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Bob's shirt has ________ ________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 mine.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2520744" y="3360953"/>
            <a:ext cx="282278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            same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6145543" y="3360953"/>
            <a:ext cx="45878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as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06395" y="61555"/>
            <a:ext cx="566853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The U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．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K. and Australia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2" y="2256046"/>
            <a:ext cx="8066630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单项填空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schoolbag is the same as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him  	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he's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4433649" y="2893176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06395" y="61555"/>
            <a:ext cx="5668539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The U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．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K. and Australia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15118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8580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57373" y="1702387"/>
            <a:ext cx="8138359" cy="19495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kangaroo is one of the national animals of Australia.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袋鼠是澳大利亚的国宝级动物之一。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86477" y="4373468"/>
            <a:ext cx="8567382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“one of(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＋形容词最高级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＋可数名词复数”意为“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之一”，该结构作主语时，谓语动词用单数形式。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706395" y="61555"/>
            <a:ext cx="566853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The U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．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K. and Australia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69190" y="2337512"/>
            <a:ext cx="8567382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“some of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＋可数名词复数”表示“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中的一些”，该结构作主语时，谓语动词用复数形式。例如：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of the countries are close to China.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这些国家中的一些靠近中国。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706395" y="61555"/>
            <a:ext cx="566853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The U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．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K. and Australia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24360" y="1056992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31159" y="1160160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01677" y="1748909"/>
            <a:ext cx="8436361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哈佛大学是美国最著名的大学之一。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Harvard University ________ ______ _______ the most famous universities in the U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杰夫正在和他的一位朋友说话。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Jeff is talking to ________ ________ his ________.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我的一些朋友喜欢唱歌和跳舞。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 ________ my friends ________ singing and dancing.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079218" y="2331903"/>
            <a:ext cx="37906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is            one             of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2622017" y="3990501"/>
            <a:ext cx="26486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one                 of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451602" y="3990501"/>
            <a:ext cx="15206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friends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146503" y="5101324"/>
            <a:ext cx="28348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Some                   of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782570" y="5101323"/>
            <a:ext cx="6690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like</a:t>
            </a:r>
          </a:p>
        </p:txBody>
      </p:sp>
      <p:sp>
        <p:nvSpPr>
          <p:cNvPr id="15" name="Rectangle 5"/>
          <p:cNvSpPr/>
          <p:nvPr/>
        </p:nvSpPr>
        <p:spPr>
          <a:xfrm>
            <a:off x="706395" y="61555"/>
            <a:ext cx="566853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The U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．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K. and Australia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3" grpId="0"/>
      <p:bldP spid="10" grpId="0"/>
      <p:bldP spid="11" grpId="0"/>
      <p:bldP spid="12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977764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课文回顾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080853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1206063" y="1748264"/>
          <a:ext cx="6905297" cy="4157746"/>
        </p:xfrm>
        <a:graphic>
          <a:graphicData uri="http://schemas.openxmlformats.org/drawingml/2006/table">
            <a:tbl>
              <a:tblPr/>
              <a:tblGrid>
                <a:gridCol w="1607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8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8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26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00" dirty="0">
                        <a:latin typeface="Times New Roman" panose="02020603050405020304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U</a:t>
                      </a:r>
                      <a:r>
                        <a:rPr lang="zh-CN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K.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Australia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9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Direction of China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1._______________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2.__________________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9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National flag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3.___________________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4._______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9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National animal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5.________________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6._______________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89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Famous building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7._______________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8.___________________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89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Capital city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9._______________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10.______________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55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Language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11.______________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12.______________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3343541" y="2145493"/>
            <a:ext cx="168026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west of China</a:t>
            </a:r>
            <a:endParaRPr lang="en-US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6530480" y="2788309"/>
            <a:ext cx="654346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blue</a:t>
            </a:r>
            <a:endParaRPr lang="en-US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5807194" y="2145165"/>
            <a:ext cx="222048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southeast of China</a:t>
            </a:r>
            <a:endParaRPr lang="en-US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3143347" y="2617449"/>
            <a:ext cx="2287999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red, white and blue</a:t>
            </a:r>
            <a:endParaRPr lang="en-US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3" name="矩形 28"/>
          <p:cNvSpPr>
            <a:spLocks noChangeArrowheads="1"/>
          </p:cNvSpPr>
          <p:nvPr/>
        </p:nvSpPr>
        <p:spPr bwMode="auto">
          <a:xfrm>
            <a:off x="3540664" y="3318711"/>
            <a:ext cx="1002197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lion</a:t>
            </a:r>
            <a:endParaRPr lang="en-US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" name="矩形 28"/>
          <p:cNvSpPr>
            <a:spLocks noChangeArrowheads="1"/>
          </p:cNvSpPr>
          <p:nvPr/>
        </p:nvSpPr>
        <p:spPr bwMode="auto">
          <a:xfrm>
            <a:off x="6104455" y="3322722"/>
            <a:ext cx="162595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kangaroo</a:t>
            </a:r>
            <a:endParaRPr lang="en-US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9" name="矩形 28"/>
          <p:cNvSpPr>
            <a:spLocks noChangeArrowheads="1"/>
          </p:cNvSpPr>
          <p:nvPr/>
        </p:nvSpPr>
        <p:spPr bwMode="auto">
          <a:xfrm>
            <a:off x="3495779" y="3910216"/>
            <a:ext cx="1047082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Big Ben</a:t>
            </a:r>
            <a:endParaRPr lang="en-US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8"/>
          <p:cNvSpPr>
            <a:spLocks noChangeArrowheads="1"/>
          </p:cNvSpPr>
          <p:nvPr/>
        </p:nvSpPr>
        <p:spPr bwMode="auto">
          <a:xfrm>
            <a:off x="5763820" y="3805411"/>
            <a:ext cx="24913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Sydney Opera House</a:t>
            </a:r>
            <a:endParaRPr lang="en-US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" name="矩形 28"/>
          <p:cNvSpPr>
            <a:spLocks noChangeArrowheads="1"/>
          </p:cNvSpPr>
          <p:nvPr/>
        </p:nvSpPr>
        <p:spPr bwMode="auto">
          <a:xfrm>
            <a:off x="3569009" y="4518830"/>
            <a:ext cx="104067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London</a:t>
            </a:r>
            <a:endParaRPr lang="en-US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230718" y="4522840"/>
            <a:ext cx="1253869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Canberra</a:t>
            </a:r>
            <a:endParaRPr lang="en-US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矩形 28"/>
          <p:cNvSpPr>
            <a:spLocks noChangeArrowheads="1"/>
          </p:cNvSpPr>
          <p:nvPr/>
        </p:nvSpPr>
        <p:spPr bwMode="auto">
          <a:xfrm>
            <a:off x="6345829" y="5150735"/>
            <a:ext cx="101021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English</a:t>
            </a:r>
            <a:endParaRPr lang="en-US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28"/>
          <p:cNvSpPr>
            <a:spLocks noChangeArrowheads="1"/>
          </p:cNvSpPr>
          <p:nvPr/>
        </p:nvSpPr>
        <p:spPr bwMode="auto">
          <a:xfrm>
            <a:off x="3645111" y="5150735"/>
            <a:ext cx="1010213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English</a:t>
            </a:r>
          </a:p>
        </p:txBody>
      </p:sp>
      <p:sp>
        <p:nvSpPr>
          <p:cNvPr id="24" name="Rectangle 5"/>
          <p:cNvSpPr/>
          <p:nvPr/>
        </p:nvSpPr>
        <p:spPr>
          <a:xfrm>
            <a:off x="706395" y="61555"/>
            <a:ext cx="566853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The U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．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K. and Australia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6" grpId="0"/>
      <p:bldP spid="14" grpId="0"/>
      <p:bldP spid="10" grpId="0"/>
      <p:bldP spid="23" grpId="0"/>
      <p:bldP spid="20" grpId="0"/>
      <p:bldP spid="19" grpId="0"/>
      <p:bldP spid="18" grpId="0"/>
      <p:bldP spid="22" grpId="0"/>
      <p:bldP spid="13" grpId="0"/>
      <p:bldP spid="21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57092" y="1857978"/>
          <a:ext cx="7471754" cy="473119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31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一样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的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；相同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的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seɪm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．和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……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一样；作为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æz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．塔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taʊə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4.Canberra['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kænbərə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kangaroo[ˌ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kæŋɡə'ru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ː]________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opera['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ɒpərə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758311" y="2047045"/>
            <a:ext cx="8515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same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5738168" y="2790798"/>
            <a:ext cx="45878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as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3881780" y="3620622"/>
            <a:ext cx="9364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tower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706395" y="61555"/>
            <a:ext cx="566853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The U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．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K. and Australia</a:t>
            </a: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5068860" y="4432714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堪培拉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423259" y="5128912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袋鼠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7"/>
          <p:cNvSpPr>
            <a:spLocks noChangeArrowheads="1"/>
          </p:cNvSpPr>
          <p:nvPr/>
        </p:nvSpPr>
        <p:spPr bwMode="auto">
          <a:xfrm>
            <a:off x="4271835" y="5963290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歌剧院；歌剧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8" grpId="0"/>
      <p:bldP spid="11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562160"/>
          <a:ext cx="7471754" cy="374967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在角落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Big Ben 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3.Sydney Opera House 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．一座著名的钟塔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__________________</a:t>
                      </a:r>
                      <a:endParaRPr kumimoji="0" lang="zh-CN" alt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468536" y="2067581"/>
            <a:ext cx="18758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 the corner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4325213" y="2845966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大本钟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38"/>
          <p:cNvSpPr>
            <a:spLocks noChangeArrowheads="1"/>
          </p:cNvSpPr>
          <p:nvPr/>
        </p:nvSpPr>
        <p:spPr bwMode="auto">
          <a:xfrm>
            <a:off x="5363927" y="3594871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悉尼歌剧院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4727752" y="4421654"/>
            <a:ext cx="29626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famous clock tower</a:t>
            </a:r>
          </a:p>
        </p:txBody>
      </p:sp>
      <p:sp>
        <p:nvSpPr>
          <p:cNvPr id="12" name="Rectangle 5"/>
          <p:cNvSpPr/>
          <p:nvPr/>
        </p:nvSpPr>
        <p:spPr>
          <a:xfrm>
            <a:off x="706395" y="61555"/>
            <a:ext cx="566853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The U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．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K. and Australia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757846" y="1484025"/>
          <a:ext cx="8386154" cy="3507699"/>
        </p:xfrm>
        <a:graphic>
          <a:graphicData uri="http://schemas.openxmlformats.org/drawingml/2006/table">
            <a:tbl>
              <a:tblPr/>
              <a:tblGrid>
                <a:gridCol w="990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5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76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它在中国的西部。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It ________ ________ ________ China.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．它和美国国旗有相同的颜色。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It has ________ ________ </a:t>
                      </a:r>
                      <a:r>
                        <a:rPr kumimoji="0" lang="en-US" altLang="zh-CN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colours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________ the flag of the U.S.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250651" y="2448977"/>
            <a:ext cx="38622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              west             of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2772656" y="3566832"/>
            <a:ext cx="23898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             same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6538469" y="3594829"/>
            <a:ext cx="5668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as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706395" y="61555"/>
            <a:ext cx="566853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The U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．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K. and Australia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237584" y="1152949"/>
          <a:ext cx="8713289" cy="3541840"/>
        </p:xfrm>
        <a:graphic>
          <a:graphicData uri="http://schemas.openxmlformats.org/drawingml/2006/table">
            <a:tbl>
              <a:tblPr/>
              <a:tblGrid>
                <a:gridCol w="1029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3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76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．它是伦敦著名的钟塔！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It is a ________ ________ ________ in London!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．澳大利亚人说英语。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People ________ ________ in Australia.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．袋鼠是澳大利亚的国宝级动物之一。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The kangaroo is ________ ________ the ________ ________ of Australia.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1992350" y="1664566"/>
            <a:ext cx="38835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famous  clock       tower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2061713" y="2678177"/>
            <a:ext cx="25198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speak     English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3351482" y="3784922"/>
            <a:ext cx="246008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one         of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5681546" y="3784921"/>
            <a:ext cx="27385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national   animals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706395" y="61555"/>
            <a:ext cx="566853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The U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．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K. and Australia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357468" y="1152726"/>
          <a:ext cx="8576982" cy="4824993"/>
        </p:xfrm>
        <a:graphic>
          <a:graphicData uri="http://schemas.openxmlformats.org/drawingml/2006/table">
            <a:tbl>
              <a:tblPr/>
              <a:tblGrid>
                <a:gridCol w="1013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3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499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课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文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初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探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根据课文内容填空，每空一词。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The U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K. is ________ of China.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The U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K.'s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national animal is ________ ________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Australia's capital is ________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The stars are ________ on Australia's national flag.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The Sydney Opera House is a ________ in Sydney.</a:t>
                      </a:r>
                      <a:endParaRPr kumimoji="0" lang="zh-CN" alt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593159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874376" y="2242235"/>
            <a:ext cx="7665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west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5944742" y="2961288"/>
            <a:ext cx="27420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            lion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4477674" y="3556922"/>
            <a:ext cx="14670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Canberra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3726497" y="4311391"/>
            <a:ext cx="9028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white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819504" y="4839784"/>
            <a:ext cx="12795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building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706395" y="61555"/>
            <a:ext cx="566853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The U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．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K. and Australia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7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6" y="2365759"/>
            <a:ext cx="7374513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same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一样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；相同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5483" y="3606224"/>
            <a:ext cx="7167347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has the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colours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the flag of the U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它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英国国旗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和美国国旗的颜色是相同的。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movie is the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my brother's.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我最喜欢的电影和我哥哥最喜欢的一样。</a:t>
            </a:r>
          </a:p>
        </p:txBody>
      </p:sp>
      <p:sp>
        <p:nvSpPr>
          <p:cNvPr id="12" name="Rectangle 5"/>
          <p:cNvSpPr/>
          <p:nvPr/>
        </p:nvSpPr>
        <p:spPr>
          <a:xfrm>
            <a:off x="706395" y="61555"/>
            <a:ext cx="566853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The U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．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K. and Australia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366551" y="1638705"/>
            <a:ext cx="8410753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same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作形容词，意为“一样的，相同的”，常构成短语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the same…as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方面一样”。该短语中间可加入名词，也可连用。其反义短语为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16323" y="4526443"/>
            <a:ext cx="8410753" cy="5762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the same as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前后作对比的二者要保持一致。</a:t>
            </a: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366551" y="3283941"/>
            <a:ext cx="24289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 different from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706395" y="61555"/>
            <a:ext cx="566853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The U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．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K. and Australia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366551" y="1699563"/>
            <a:ext cx="8410753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相关的常用短语：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(1)all the same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尽管如此；仍然　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all the same.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仍然谢谢你。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(2)the same to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一样　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same to you.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你也是。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706395" y="61555"/>
            <a:ext cx="5668538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The U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．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K. and Australia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780</Words>
  <Application>Microsoft Office PowerPoint</Application>
  <PresentationFormat>全屏显示(4:3)</PresentationFormat>
  <Paragraphs>170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华文新魏</vt:lpstr>
      <vt:lpstr>宋体</vt:lpstr>
      <vt:lpstr>微软雅黑</vt:lpstr>
      <vt:lpstr>Arial</vt:lpstr>
      <vt:lpstr>Calibri</vt:lpstr>
      <vt:lpstr>Calibri Light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243</cp:revision>
  <dcterms:created xsi:type="dcterms:W3CDTF">2018-02-07T00:47:00Z</dcterms:created>
  <dcterms:modified xsi:type="dcterms:W3CDTF">2023-01-16T23:28:19Z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B49D6DFF4D08483AA11284989DD7CC36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