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6" r:id="rId3"/>
    <p:sldId id="259" r:id="rId4"/>
    <p:sldId id="268" r:id="rId5"/>
    <p:sldId id="265" r:id="rId6"/>
    <p:sldId id="266" r:id="rId7"/>
    <p:sldId id="278" r:id="rId8"/>
    <p:sldId id="275" r:id="rId9"/>
    <p:sldId id="282" r:id="rId10"/>
    <p:sldId id="279" r:id="rId11"/>
    <p:sldId id="298" r:id="rId12"/>
    <p:sldId id="281" r:id="rId13"/>
    <p:sldId id="261" r:id="rId14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944" y="-9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10E9-70EA-4AA6-AA8D-6A2EB626AE1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7504B-B852-43B6-B885-0F960C7080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6C55-6C14-4F0D-928C-D7F1BE70B2F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6C55-6C14-4F0D-928C-D7F1BE70B2F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6C55-6C14-4F0D-928C-D7F1BE70B2F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6C55-6C14-4F0D-928C-D7F1BE70B2F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02E0-43B7-404E-ACFB-BD6CE9F00D7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3641" y="1476852"/>
            <a:ext cx="2880360" cy="36952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49" y="1770966"/>
            <a:ext cx="1650415" cy="34101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9" y="3778092"/>
            <a:ext cx="1409700" cy="1669733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4778145" y="3272076"/>
            <a:ext cx="343376" cy="10295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422333" y="251151"/>
            <a:ext cx="2345237" cy="4108919"/>
            <a:chOff x="4563110" y="334866"/>
            <a:chExt cx="3126983" cy="5478559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6347142" y="334866"/>
              <a:ext cx="1282065" cy="2221230"/>
            </a:xfrm>
            <a:prstGeom prst="line">
              <a:avLst/>
            </a:prstGeom>
            <a:ln w="31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4724302" y="4874260"/>
              <a:ext cx="875030" cy="939165"/>
            </a:xfrm>
            <a:prstGeom prst="line">
              <a:avLst/>
            </a:prstGeom>
            <a:ln w="31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6919238" y="1482725"/>
              <a:ext cx="561975" cy="972820"/>
            </a:xfrm>
            <a:prstGeom prst="line">
              <a:avLst/>
            </a:prstGeom>
            <a:ln w="31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7537693" y="1094839"/>
              <a:ext cx="152400" cy="152400"/>
            </a:xfrm>
            <a:prstGeom prst="ellipse">
              <a:avLst/>
            </a:prstGeom>
            <a:noFill/>
            <a:ln w="3175">
              <a:solidFill>
                <a:schemeClr val="accent2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F8A6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4563110" y="4810760"/>
              <a:ext cx="152400" cy="152400"/>
            </a:xfrm>
            <a:prstGeom prst="ellipse">
              <a:avLst/>
            </a:prstGeom>
            <a:noFill/>
            <a:ln w="3175">
              <a:solidFill>
                <a:schemeClr val="accent2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F8A6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997318" y="4243815"/>
              <a:ext cx="141605" cy="141605"/>
            </a:xfrm>
            <a:prstGeom prst="ellipse">
              <a:avLst/>
            </a:prstGeom>
            <a:noFill/>
            <a:ln w="3175">
              <a:solidFill>
                <a:schemeClr val="accent2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F8A6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6216990" y="2670079"/>
              <a:ext cx="118110" cy="118110"/>
            </a:xfrm>
            <a:prstGeom prst="ellipse">
              <a:avLst/>
            </a:prstGeom>
            <a:noFill/>
            <a:ln w="3175">
              <a:solidFill>
                <a:schemeClr val="accent2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F8A6A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699457" y="1216840"/>
            <a:ext cx="1059948" cy="2416933"/>
          </a:xfrm>
        </p:spPr>
        <p:txBody>
          <a:bodyPr vert="eaVert" anchor="ctr">
            <a:normAutofit/>
          </a:bodyPr>
          <a:lstStyle>
            <a:lvl1pPr algn="ctr">
              <a:defRPr sz="4500" b="1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777193" y="3272076"/>
            <a:ext cx="339804" cy="1029533"/>
          </a:xfrm>
        </p:spPr>
        <p:txBody>
          <a:bodyPr vert="eaVer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3677344" y="1932680"/>
            <a:ext cx="114300" cy="114300"/>
          </a:xfrm>
          <a:prstGeom prst="ellipse">
            <a:avLst/>
          </a:prstGeom>
          <a:noFill/>
          <a:ln w="3175">
            <a:solidFill>
              <a:schemeClr val="accent2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3F8A6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4185" y="1437380"/>
            <a:ext cx="68580" cy="68580"/>
          </a:xfrm>
          <a:prstGeom prst="ellipse">
            <a:avLst/>
          </a:prstGeom>
          <a:noFill/>
          <a:ln w="3175">
            <a:solidFill>
              <a:schemeClr val="accent2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3F8A6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237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8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237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08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9" y="3778092"/>
            <a:ext cx="1409700" cy="16697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3641" y="1476852"/>
            <a:ext cx="2880360" cy="36952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49" y="1770966"/>
            <a:ext cx="1650415" cy="341015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4560313" y="1065905"/>
            <a:ext cx="500539" cy="866775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3730623" y="3186498"/>
            <a:ext cx="283369" cy="490061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3677344" y="1932680"/>
            <a:ext cx="114300" cy="114300"/>
          </a:xfrm>
          <a:prstGeom prst="ellipse">
            <a:avLst/>
          </a:prstGeom>
          <a:noFill/>
          <a:ln w="3175">
            <a:solidFill>
              <a:schemeClr val="accent2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3F8A6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873031" y="3494303"/>
            <a:ext cx="114300" cy="114300"/>
          </a:xfrm>
          <a:prstGeom prst="ellipse">
            <a:avLst/>
          </a:prstGeom>
          <a:noFill/>
          <a:ln w="3175">
            <a:solidFill>
              <a:schemeClr val="accent2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3F8A6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074185" y="1437380"/>
            <a:ext cx="68580" cy="68580"/>
          </a:xfrm>
          <a:prstGeom prst="ellipse">
            <a:avLst/>
          </a:prstGeom>
          <a:noFill/>
          <a:ln w="3175">
            <a:solidFill>
              <a:schemeClr val="accent2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3F8A6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4650075" y="2046980"/>
            <a:ext cx="434816" cy="2514132"/>
          </a:xfrm>
        </p:spPr>
        <p:txBody>
          <a:bodyPr vert="eaVert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39300" y="737955"/>
            <a:ext cx="675000" cy="3823200"/>
          </a:xfrm>
        </p:spPr>
        <p:txBody>
          <a:bodyPr vert="eaVert">
            <a:norm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571499"/>
            <a:ext cx="3123900" cy="1200150"/>
          </a:xfrm>
        </p:spPr>
        <p:txBody>
          <a:bodyPr anchor="t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571499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1822712"/>
            <a:ext cx="3123900" cy="28014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368365" y="273845"/>
            <a:ext cx="1146987" cy="4358879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024" y="3225642"/>
            <a:ext cx="377666" cy="10739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64141" y="2171609"/>
            <a:ext cx="5899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London Eye is on your right</a:t>
            </a:r>
          </a:p>
        </p:txBody>
      </p:sp>
      <p:sp>
        <p:nvSpPr>
          <p:cNvPr id="10" name="矩形 9"/>
          <p:cNvSpPr/>
          <p:nvPr/>
        </p:nvSpPr>
        <p:spPr>
          <a:xfrm>
            <a:off x="2590540" y="4430371"/>
            <a:ext cx="2759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07284" y="1374935"/>
            <a:ext cx="1357789" cy="6415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Task 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96051" y="1374934"/>
            <a:ext cx="603789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/>
              <a:t>Write an email to your friend </a:t>
            </a:r>
            <a:endParaRPr lang="en-US" altLang="zh-CN" sz="2100" i="1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40000" flipH="1">
            <a:off x="16671" y="2588419"/>
            <a:ext cx="2314575" cy="25184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5496" y="134135"/>
            <a:ext cx="8864364" cy="477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100" dirty="0">
                <a:solidFill>
                  <a:srgbClr val="FF0000"/>
                </a:solidFill>
              </a:rPr>
              <a:t>Part 1: </a:t>
            </a:r>
            <a:r>
              <a:rPr lang="zh-CN" altLang="en-US" sz="2100" dirty="0">
                <a:solidFill>
                  <a:srgbClr val="FF0000"/>
                </a:solidFill>
              </a:rPr>
              <a:t>寒暄语</a:t>
            </a:r>
            <a:r>
              <a:rPr lang="en-US" altLang="zh-CN" sz="2100" dirty="0">
                <a:solidFill>
                  <a:srgbClr val="FF0000"/>
                </a:solidFill>
              </a:rPr>
              <a:t> </a:t>
            </a:r>
            <a:r>
              <a:rPr lang="en-US" altLang="zh-CN" sz="2100" dirty="0"/>
              <a:t> </a:t>
            </a:r>
          </a:p>
          <a:p>
            <a:pPr marL="0" indent="0">
              <a:buNone/>
            </a:pPr>
            <a:r>
              <a:rPr lang="en-US" altLang="zh-CN" sz="2100" dirty="0"/>
              <a:t>           I am so glad to hear that ...... </a:t>
            </a:r>
            <a:r>
              <a:rPr lang="zh-CN" altLang="en-US" sz="2100" dirty="0"/>
              <a:t>（听到你</a:t>
            </a:r>
            <a:r>
              <a:rPr lang="en-US" altLang="zh-CN" sz="2100" dirty="0"/>
              <a:t>....</a:t>
            </a:r>
            <a:r>
              <a:rPr lang="zh-CN" altLang="en-US" sz="2100" dirty="0"/>
              <a:t>，我很开心</a:t>
            </a:r>
            <a:r>
              <a:rPr lang="en-US" altLang="zh-CN" sz="2100" dirty="0"/>
              <a:t>)</a:t>
            </a:r>
          </a:p>
          <a:p>
            <a:pPr marL="0" indent="0">
              <a:buNone/>
            </a:pPr>
            <a:r>
              <a:rPr lang="en-US" altLang="zh-CN" sz="2100" dirty="0"/>
              <a:t>           There are many places of interests in my hometown, such as...  </a:t>
            </a:r>
          </a:p>
          <a:p>
            <a:pPr marL="0" indent="0">
              <a:buNone/>
            </a:pPr>
            <a:r>
              <a:rPr lang="en-US" altLang="zh-CN" sz="2100" dirty="0"/>
              <a:t>           (</a:t>
            </a:r>
            <a:r>
              <a:rPr lang="zh-CN" altLang="en-US" sz="2100" dirty="0"/>
              <a:t>在我的家乡有很多景点，例如</a:t>
            </a:r>
            <a:r>
              <a:rPr lang="en-US" altLang="zh-CN" sz="2100" dirty="0"/>
              <a:t>.....) </a:t>
            </a:r>
          </a:p>
          <a:p>
            <a:pPr marL="0" indent="0">
              <a:buNone/>
            </a:pPr>
            <a:r>
              <a:rPr lang="en-US" altLang="zh-CN" sz="2100" dirty="0"/>
              <a:t>           I think the most important place is.....</a:t>
            </a:r>
          </a:p>
          <a:p>
            <a:pPr marL="0" indent="0">
              <a:buNone/>
            </a:pPr>
            <a:r>
              <a:rPr lang="en-US" altLang="zh-CN" sz="2100" dirty="0"/>
              <a:t>           </a:t>
            </a:r>
            <a:r>
              <a:rPr lang="zh-CN" altLang="en-US" sz="2100" dirty="0"/>
              <a:t>我认为你最应该去的地方是</a:t>
            </a:r>
            <a:r>
              <a:rPr lang="en-US" altLang="zh-CN" sz="2100" dirty="0"/>
              <a:t>....</a:t>
            </a:r>
          </a:p>
          <a:p>
            <a:pPr marL="0" indent="0">
              <a:buNone/>
            </a:pPr>
            <a:r>
              <a:rPr lang="en-US" altLang="zh-CN" sz="2100" dirty="0">
                <a:solidFill>
                  <a:srgbClr val="FF0000"/>
                </a:solidFill>
              </a:rPr>
              <a:t>Part 2: </a:t>
            </a:r>
            <a:r>
              <a:rPr lang="zh-CN" altLang="en-US" sz="2100" dirty="0">
                <a:solidFill>
                  <a:srgbClr val="FF0000"/>
                </a:solidFill>
              </a:rPr>
              <a:t>介绍景点</a:t>
            </a:r>
          </a:p>
          <a:p>
            <a:pPr marL="0" indent="0">
              <a:buNone/>
            </a:pPr>
            <a:r>
              <a:rPr lang="zh-CN" altLang="en-US" sz="2100" dirty="0"/>
              <a:t>           </a:t>
            </a:r>
            <a:r>
              <a:rPr lang="en-US" altLang="zh-CN" sz="2100" dirty="0"/>
              <a:t>Why I think you should go there? </a:t>
            </a:r>
            <a:r>
              <a:rPr lang="zh-CN" altLang="en-US" sz="2100" dirty="0"/>
              <a:t>（我为什么认为你应该去那儿呢</a:t>
            </a:r>
            <a:r>
              <a:rPr lang="en-US" altLang="zh-CN" sz="2100" dirty="0"/>
              <a:t>?</a:t>
            </a:r>
          </a:p>
          <a:p>
            <a:pPr marL="0" indent="0">
              <a:buNone/>
            </a:pPr>
            <a:r>
              <a:rPr lang="en-US" altLang="zh-CN" sz="2100" dirty="0"/>
              <a:t>           First......;  Second.....;</a:t>
            </a:r>
          </a:p>
          <a:p>
            <a:pPr marL="0" indent="0">
              <a:buNone/>
            </a:pPr>
            <a:r>
              <a:rPr lang="en-US" altLang="zh-CN" sz="2100" dirty="0"/>
              <a:t>           That's why you should go there. (</a:t>
            </a:r>
            <a:r>
              <a:rPr lang="zh-CN" altLang="en-US" sz="2100" dirty="0"/>
              <a:t>这就是你应该去那儿的原因</a:t>
            </a:r>
            <a:r>
              <a:rPr lang="en-US" altLang="zh-CN" sz="2100" dirty="0"/>
              <a:t>)</a:t>
            </a:r>
          </a:p>
          <a:p>
            <a:pPr marL="0" indent="0">
              <a:buNone/>
            </a:pPr>
            <a:r>
              <a:rPr lang="en-US" altLang="zh-CN" sz="2100" dirty="0">
                <a:solidFill>
                  <a:srgbClr val="FF0000"/>
                </a:solidFill>
              </a:rPr>
              <a:t>Part 3: </a:t>
            </a:r>
            <a:r>
              <a:rPr lang="zh-CN" altLang="en-US" sz="2100" dirty="0">
                <a:solidFill>
                  <a:srgbClr val="FF0000"/>
                </a:solidFill>
              </a:rPr>
              <a:t>去景点的方式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4335" y="438152"/>
            <a:ext cx="8699659" cy="37625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山  </a:t>
            </a:r>
            <a:r>
              <a:rPr lang="en-US" altLang="zh-CN" sz="2000" dirty="0"/>
              <a:t>mountain                   </a:t>
            </a:r>
            <a:r>
              <a:rPr lang="zh-CN" altLang="en-US" sz="2000" dirty="0"/>
              <a:t>位于</a:t>
            </a:r>
            <a:r>
              <a:rPr lang="en-US" altLang="zh-CN" sz="2000" dirty="0"/>
              <a:t>.... be on/ next to/ near... ***Road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湖  </a:t>
            </a:r>
            <a:r>
              <a:rPr lang="en-US" altLang="zh-CN" sz="2000" dirty="0"/>
              <a:t>lake                            </a:t>
            </a:r>
            <a:r>
              <a:rPr lang="zh-CN" altLang="en-US" sz="2000" dirty="0"/>
              <a:t>步行 </a:t>
            </a:r>
            <a:r>
              <a:rPr lang="en-US" altLang="zh-CN" sz="2000" dirty="0"/>
              <a:t>walk; on foot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船  </a:t>
            </a:r>
            <a:r>
              <a:rPr lang="en-US" altLang="zh-CN" sz="2000" dirty="0"/>
              <a:t>boat                            </a:t>
            </a:r>
            <a:r>
              <a:rPr lang="zh-CN" altLang="en-US" sz="2000" dirty="0"/>
              <a:t>选择 </a:t>
            </a:r>
            <a:r>
              <a:rPr lang="en-US" altLang="zh-CN" sz="2000" dirty="0"/>
              <a:t>choose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森林 </a:t>
            </a:r>
            <a:r>
              <a:rPr lang="en-US" altLang="zh-CN" sz="2000" dirty="0"/>
              <a:t>forest                        </a:t>
            </a:r>
            <a:r>
              <a:rPr lang="zh-CN" altLang="en-US" sz="2000" dirty="0">
                <a:sym typeface="+mn-ea"/>
              </a:rPr>
              <a:t>观光  </a:t>
            </a:r>
            <a:r>
              <a:rPr lang="en-US" altLang="zh-CN" sz="2000" dirty="0">
                <a:sym typeface="+mn-ea"/>
              </a:rPr>
              <a:t>go sightseeing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游乐场 </a:t>
            </a:r>
            <a:r>
              <a:rPr lang="en-US" altLang="zh-CN" sz="2000" dirty="0"/>
              <a:t>amusement park   </a:t>
            </a:r>
            <a:r>
              <a:rPr lang="zh-CN" altLang="en-US" sz="2000" dirty="0"/>
              <a:t>竹竿巷 </a:t>
            </a:r>
            <a:r>
              <a:rPr lang="en-US" altLang="zh-CN" sz="2000" dirty="0" err="1"/>
              <a:t>Zhugan</a:t>
            </a:r>
            <a:r>
              <a:rPr lang="en-US" altLang="zh-CN" sz="2000" dirty="0"/>
              <a:t> Lane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小吃  </a:t>
            </a:r>
            <a:r>
              <a:rPr lang="en-US" altLang="zh-CN" sz="2000" dirty="0"/>
              <a:t>delicious food           </a:t>
            </a:r>
            <a:r>
              <a:rPr lang="zh-CN" altLang="en-US" sz="2000" dirty="0"/>
              <a:t>太白楼 </a:t>
            </a:r>
            <a:r>
              <a:rPr lang="en-US" altLang="zh-CN" sz="2000" dirty="0" err="1"/>
              <a:t>Taibailou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孔庙 </a:t>
            </a:r>
            <a:r>
              <a:rPr lang="en-US" altLang="zh-CN" sz="2000" dirty="0"/>
              <a:t>Confucius Temple      </a:t>
            </a:r>
            <a:r>
              <a:rPr lang="zh-CN" altLang="en-US" sz="2000" dirty="0"/>
              <a:t>运河 </a:t>
            </a:r>
            <a:r>
              <a:rPr lang="en-US" altLang="zh-CN" sz="2000" dirty="0"/>
              <a:t>Canal 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共享单车 </a:t>
            </a:r>
            <a:r>
              <a:rPr lang="en-US" altLang="zh-CN" sz="2000" dirty="0"/>
              <a:t>Shared </a:t>
            </a:r>
            <a:r>
              <a:rPr lang="en-US" altLang="zh-CN" sz="2000" dirty="0" smtClean="0"/>
              <a:t>bike</a:t>
            </a:r>
            <a:endParaRPr lang="en-US" altLang="zh-CN" sz="2000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a-DK" altLang="zh-CN" dirty="0"/>
              <a:t>Lorem ipsum dolor sit amet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感谢您的观看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Learning aims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969" y="1268254"/>
            <a:ext cx="7886700" cy="32635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/>
              <a:t>1. Comprehend the passage by reading and discussing.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/>
              <a:t>2. Write a passage to share your one-day travel route.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9446" y="3528061"/>
            <a:ext cx="2142649" cy="15978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868931" y="151448"/>
            <a:ext cx="3158966" cy="622935"/>
          </a:xfrm>
          <a:prstGeom prst="rect">
            <a:avLst/>
          </a:prstGeom>
          <a:noFill/>
        </p:spPr>
        <p:txBody>
          <a:bodyPr wrap="square" lIns="68580" tIns="34290" rIns="68580" bIns="34290" rtlCol="0" anchor="b" anchorCtr="0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Around the world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32011" y="1172528"/>
            <a:ext cx="1357789" cy="6415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Task 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06491" y="1274445"/>
            <a:ext cx="603789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/>
              <a:t>fast reading: skim     main idea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4882039" y="1493520"/>
            <a:ext cx="3495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832011" y="2450306"/>
            <a:ext cx="1357789" cy="6415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Task 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06491" y="2552224"/>
            <a:ext cx="603789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/>
              <a:t>careful reading: </a:t>
            </a:r>
            <a:r>
              <a:rPr lang="en-US" altLang="zh-CN" sz="2400" i="1" dirty="0"/>
              <a:t>comprehending</a:t>
            </a:r>
            <a:endParaRPr lang="en-US" altLang="zh-CN" sz="2100" i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3217" y="2811305"/>
            <a:ext cx="2312194" cy="23293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2269807" y="288132"/>
            <a:ext cx="5569268" cy="42433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825820" y="179547"/>
            <a:ext cx="1357789" cy="6415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Task 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69809" y="281464"/>
            <a:ext cx="532733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7030A0"/>
                </a:solidFill>
              </a:rPr>
              <a:t>fast reading: skim       main idea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4851561" y="496730"/>
            <a:ext cx="405765" cy="7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255" y="1590676"/>
            <a:ext cx="1777841" cy="152114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26402" y="2005490"/>
            <a:ext cx="1537922" cy="7001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4100" b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Linda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451" y="1701166"/>
            <a:ext cx="1800701" cy="144875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030897" y="2079785"/>
            <a:ext cx="1159612" cy="7001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4100" b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</a:t>
            </a:r>
          </a:p>
        </p:txBody>
      </p:sp>
      <p:sp>
        <p:nvSpPr>
          <p:cNvPr id="252" name=" 252"/>
          <p:cNvSpPr/>
          <p:nvPr/>
        </p:nvSpPr>
        <p:spPr>
          <a:xfrm>
            <a:off x="1750221" y="2181701"/>
            <a:ext cx="519589" cy="487680"/>
          </a:xfrm>
          <a:prstGeom prst="mathPlus">
            <a:avLst>
              <a:gd name="adj1" fmla="val 92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 252"/>
          <p:cNvSpPr/>
          <p:nvPr/>
        </p:nvSpPr>
        <p:spPr>
          <a:xfrm>
            <a:off x="4385312" y="2209324"/>
            <a:ext cx="519589" cy="487680"/>
          </a:xfrm>
          <a:prstGeom prst="mathPlus">
            <a:avLst>
              <a:gd name="adj1" fmla="val 92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 252"/>
          <p:cNvSpPr/>
          <p:nvPr/>
        </p:nvSpPr>
        <p:spPr>
          <a:xfrm>
            <a:off x="6179346" y="2209324"/>
            <a:ext cx="519589" cy="487680"/>
          </a:xfrm>
          <a:prstGeom prst="mathPlus">
            <a:avLst>
              <a:gd name="adj1" fmla="val 92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2454594" y="377666"/>
            <a:ext cx="5293519" cy="4667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256" y="54294"/>
            <a:ext cx="8893969" cy="487537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zh-CN" altLang="en-US" sz="2400" dirty="0"/>
          </a:p>
          <a:p>
            <a:pPr marL="0" indent="0">
              <a:lnSpc>
                <a:spcPct val="150000"/>
              </a:lnSpc>
              <a:buNone/>
            </a:pPr>
            <a:endParaRPr lang="zh-CN" alt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/>
              <a:t>Date: 10th October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/>
              <a:t>Place: _____</a:t>
            </a:r>
            <a:r>
              <a:rPr lang="en-US" altLang="zh-CN" sz="2400" dirty="0"/>
              <a:t>_______</a:t>
            </a:r>
            <a:r>
              <a:rPr lang="zh-CN" altLang="en-US" sz="2400" dirty="0"/>
              <a:t>_____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/>
              <a:t>Weather: _____________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/>
              <a:t>How to go: by_______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/>
              <a:t>About the park: models of more than _______</a:t>
            </a:r>
            <a:r>
              <a:rPr lang="en-US" altLang="zh-CN" sz="2400" dirty="0"/>
              <a:t>_____</a:t>
            </a:r>
            <a:r>
              <a:rPr lang="zh-CN" altLang="en-US" sz="2400" dirty="0"/>
              <a:t>__places of interest from all over the world. 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30156" y="2157413"/>
            <a:ext cx="273653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the World Park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00678" y="2734628"/>
            <a:ext cx="273653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sunny day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95038" y="3419475"/>
            <a:ext cx="273653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bus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81614" y="4035267"/>
            <a:ext cx="273653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one hundred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837250" y="290038"/>
            <a:ext cx="1357789" cy="6415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Task 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54592" y="377667"/>
            <a:ext cx="603789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</a:rPr>
              <a:t>careful reading: </a:t>
            </a:r>
            <a:r>
              <a:rPr lang="en-US" altLang="zh-CN" sz="2400" i="1" dirty="0">
                <a:solidFill>
                  <a:srgbClr val="7030A0"/>
                </a:solidFill>
              </a:rPr>
              <a:t>comprehending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404337"/>
            <a:ext cx="8300085" cy="4228624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sym typeface="+mn-ea"/>
              </a:rPr>
              <a:t>2.Find three adjectives to show that Linda enjoyed herself.</a:t>
            </a:r>
            <a:endParaRPr lang="zh-CN" altLang="en-US" sz="2400" dirty="0"/>
          </a:p>
          <a:p>
            <a:pPr marL="0" indent="0">
              <a:buNone/>
            </a:pPr>
            <a:endParaRPr lang="zh-CN" altLang="en-US" sz="2400" dirty="0"/>
          </a:p>
          <a:p>
            <a:pPr marL="0" indent="0">
              <a:buNone/>
            </a:pPr>
            <a:endParaRPr lang="zh-CN" altLang="en-US" sz="2400" dirty="0"/>
          </a:p>
          <a:p>
            <a:pPr marL="0" indent="0">
              <a:buNone/>
            </a:pP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>
                <a:sym typeface="+mn-ea"/>
              </a:rPr>
              <a:t>3.Why did Linda think it was an amazing day? Do you have an amazing day?</a:t>
            </a:r>
            <a:endParaRPr lang="zh-CN" altLang="en-US" sz="2400" dirty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1095377" y="1287304"/>
            <a:ext cx="273653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wonderful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29943" y="1287304"/>
            <a:ext cx="164449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excited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84520" y="1287304"/>
            <a:ext cx="147447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amazing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95378" y="2974182"/>
            <a:ext cx="594979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Because she saw the main sights of the world in just one day.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8080" y="3311843"/>
            <a:ext cx="1538288" cy="18297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868931" y="151448"/>
            <a:ext cx="3158966" cy="622935"/>
          </a:xfrm>
          <a:prstGeom prst="rect">
            <a:avLst/>
          </a:prstGeom>
          <a:noFill/>
        </p:spPr>
        <p:txBody>
          <a:bodyPr wrap="square" lIns="68580" tIns="34290" rIns="68580" bIns="34290" rtlCol="0" anchor="b" anchorCtr="0">
            <a:normAutofit/>
          </a:bodyPr>
          <a:lstStyle/>
          <a:p>
            <a:pPr algn="ctr"/>
            <a:r>
              <a:rPr lang="en-US" altLang="zh-CN" sz="2400" b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Writing task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32011" y="1172528"/>
            <a:ext cx="1357789" cy="6415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Task 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06491" y="1274445"/>
            <a:ext cx="603789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/>
              <a:t>Make a travel route around your hometown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832011" y="2450306"/>
            <a:ext cx="1357789" cy="6415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Task 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06491" y="2552224"/>
            <a:ext cx="603789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/>
              <a:t>Write an email to your friend </a:t>
            </a:r>
            <a:endParaRPr lang="en-US" altLang="zh-CN" sz="2100" i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D5E4E9">
                  <a:alpha val="100000"/>
                </a:srgbClr>
              </a:clrFrom>
              <a:clrTo>
                <a:srgbClr val="D5E4E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621" y="3107533"/>
            <a:ext cx="1318736" cy="20483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755811" y="392908"/>
            <a:ext cx="1357789" cy="6415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>
                <a:solidFill>
                  <a:srgbClr val="FF0000"/>
                </a:solidFill>
              </a:rPr>
              <a:t>Task 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23636" y="494824"/>
            <a:ext cx="603789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/>
              <a:t>Make a travel route around your hometown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47251" y="1346835"/>
            <a:ext cx="666940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/>
              <a:t>1.The most important places to see?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8687" y="2009775"/>
            <a:ext cx="666940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/>
              <a:t>2. Where are they?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08687" y="2705100"/>
            <a:ext cx="666940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/>
              <a:t>3. How do you get there?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8080" y="3311843"/>
            <a:ext cx="1538288" cy="18297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978" y="1769269"/>
            <a:ext cx="911147" cy="530915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zh-C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菏泽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74771" y="1574959"/>
            <a:ext cx="1031558" cy="8267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86497" y="378143"/>
            <a:ext cx="2669642" cy="43858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places of interest</a:t>
            </a:r>
          </a:p>
        </p:txBody>
      </p:sp>
      <p:sp>
        <p:nvSpPr>
          <p:cNvPr id="15" name="矩形 14"/>
          <p:cNvSpPr/>
          <p:nvPr/>
        </p:nvSpPr>
        <p:spPr>
          <a:xfrm>
            <a:off x="5226487" y="314802"/>
            <a:ext cx="3028713" cy="43858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Heze Peony Garden</a:t>
            </a:r>
          </a:p>
        </p:txBody>
      </p:sp>
      <p:sp>
        <p:nvSpPr>
          <p:cNvPr id="20" name="矩形 19"/>
          <p:cNvSpPr/>
          <p:nvPr/>
        </p:nvSpPr>
        <p:spPr>
          <a:xfrm>
            <a:off x="1690358" y="1218724"/>
            <a:ext cx="2563842" cy="43858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kinds of peonies</a:t>
            </a:r>
          </a:p>
        </p:txBody>
      </p:sp>
      <p:sp>
        <p:nvSpPr>
          <p:cNvPr id="22" name="矩形 21"/>
          <p:cNvSpPr/>
          <p:nvPr/>
        </p:nvSpPr>
        <p:spPr>
          <a:xfrm>
            <a:off x="1708001" y="1769269"/>
            <a:ext cx="2427588" cy="43858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colorful flowers</a:t>
            </a:r>
          </a:p>
        </p:txBody>
      </p:sp>
      <p:sp>
        <p:nvSpPr>
          <p:cNvPr id="21" name="矩形 20"/>
          <p:cNvSpPr/>
          <p:nvPr/>
        </p:nvSpPr>
        <p:spPr>
          <a:xfrm>
            <a:off x="1709547" y="2206943"/>
            <a:ext cx="2272097" cy="43858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lake  buildings</a:t>
            </a:r>
          </a:p>
        </p:txBody>
      </p:sp>
      <p:sp>
        <p:nvSpPr>
          <p:cNvPr id="16" name="矩形 15"/>
          <p:cNvSpPr/>
          <p:nvPr/>
        </p:nvSpPr>
        <p:spPr>
          <a:xfrm>
            <a:off x="1586079" y="3103245"/>
            <a:ext cx="2821926" cy="43858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Peony North Road</a:t>
            </a:r>
          </a:p>
        </p:txBody>
      </p:sp>
      <p:sp>
        <p:nvSpPr>
          <p:cNvPr id="17" name="矩形 16"/>
          <p:cNvSpPr/>
          <p:nvPr/>
        </p:nvSpPr>
        <p:spPr>
          <a:xfrm>
            <a:off x="5240419" y="2918460"/>
            <a:ext cx="3179397" cy="807913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l"/>
            <a:r>
              <a:rPr lang="en-US" altLang="zh-CN" sz="24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from  the bus station</a:t>
            </a:r>
          </a:p>
          <a:p>
            <a:pPr algn="l"/>
            <a:r>
              <a:rPr lang="en-US" altLang="zh-CN" sz="24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 bus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468755" y="314801"/>
            <a:ext cx="2907030" cy="539115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468755" y="1218724"/>
            <a:ext cx="2907030" cy="1519238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1488281" y="3103246"/>
            <a:ext cx="2907030" cy="539115"/>
          </a:xfrm>
          <a:prstGeom prst="round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5287328" y="263843"/>
            <a:ext cx="2907030" cy="539115"/>
          </a:xfrm>
          <a:prstGeom prst="roundRect">
            <a:avLst/>
          </a:prstGeom>
          <a:noFill/>
          <a:ln>
            <a:solidFill>
              <a:schemeClr val="tx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5240657" y="2965133"/>
            <a:ext cx="3151823" cy="714375"/>
          </a:xfrm>
          <a:prstGeom prst="roundRect">
            <a:avLst/>
          </a:prstGeom>
          <a:noFill/>
          <a:ln>
            <a:solidFill>
              <a:schemeClr val="tx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5" name=" 135"/>
          <p:cNvSpPr/>
          <p:nvPr/>
        </p:nvSpPr>
        <p:spPr>
          <a:xfrm rot="18120000">
            <a:off x="589123" y="937261"/>
            <a:ext cx="1018223" cy="26860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 135"/>
          <p:cNvSpPr/>
          <p:nvPr/>
        </p:nvSpPr>
        <p:spPr>
          <a:xfrm rot="4020000">
            <a:off x="487681" y="2848929"/>
            <a:ext cx="1149668" cy="26860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 135"/>
          <p:cNvSpPr/>
          <p:nvPr/>
        </p:nvSpPr>
        <p:spPr>
          <a:xfrm rot="21420000">
            <a:off x="1026321" y="1884998"/>
            <a:ext cx="451009" cy="18669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 28"/>
          <p:cNvSpPr/>
          <p:nvPr/>
        </p:nvSpPr>
        <p:spPr>
          <a:xfrm>
            <a:off x="4428651" y="483871"/>
            <a:ext cx="771525" cy="179546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28"/>
          <p:cNvSpPr/>
          <p:nvPr/>
        </p:nvSpPr>
        <p:spPr>
          <a:xfrm>
            <a:off x="4469132" y="3282793"/>
            <a:ext cx="771525" cy="179546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22" grpId="0"/>
      <p:bldP spid="21" grpId="0"/>
      <p:bldP spid="16" grpId="0"/>
      <p:bldP spid="17" grpId="0"/>
      <p:bldP spid="18" grpId="0" animBg="1"/>
      <p:bldP spid="19" grpId="0" animBg="1"/>
      <p:bldP spid="23" grpId="0" animBg="1"/>
      <p:bldP spid="24" grpId="0" animBg="1"/>
      <p:bldP spid="25" grpId="0" animBg="1"/>
      <p:bldP spid="135" grpId="0" animBg="1"/>
      <p:bldP spid="26" grpId="0" animBg="1"/>
      <p:bldP spid="27" grpId="0" animBg="1"/>
      <p:bldP spid="28" grpId="0" animBg="1"/>
      <p:bldP spid="4" grpId="0" bldLvl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29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29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contents"/>
  <p:tag name="KSO_WM_BEAUTIFY_FLAG" val="#wm#"/>
  <p:tag name="KSO_WM_COMBINE_RELATE_SLIDE_ID" val="diagram20170855_1"/>
  <p:tag name="KSO_WM_TEMPLATE_CATEGORY" val="custom"/>
  <p:tag name="KSO_WM_TEMPLATE_INDEX" val="20177429"/>
  <p:tag name="KSO_WM_SLIDE_ID" val="custom20177429_6"/>
  <p:tag name="KSO_WM_SLIDE_INDEX" val="6"/>
  <p:tag name="KSO_WM_DIAGRAM_GROUP_CODE" val="l1-1"/>
  <p:tag name="KSO_WM_TEMPLATE_SUBCATEGORY" val="combine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CLEAR" val="0"/>
  <p:tag name="KSO_WM_UNIT_PRESET_TEXT" val="目 录"/>
  <p:tag name="KSO_WM_TEMPLATE_CATEGORY" val="custom"/>
  <p:tag name="KSO_WM_TEMPLATE_INDEX" val="20177429"/>
  <p:tag name="KSO_WM_DIAGRAM_GROUP_CODE" val="l1_1"/>
  <p:tag name="KSO_WM_UNIT_ID" val="custom20177429_6*a*1"/>
  <p:tag name="KSO_WM_UNIT_TEXT_FILL_FORE_SCHEMECOLOR_INDEX" val="6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contents"/>
  <p:tag name="KSO_WM_BEAUTIFY_FLAG" val="#wm#"/>
  <p:tag name="KSO_WM_COMBINE_RELATE_SLIDE_ID" val="diagram20170855_1"/>
  <p:tag name="KSO_WM_TEMPLATE_CATEGORY" val="custom"/>
  <p:tag name="KSO_WM_TEMPLATE_INDEX" val="20177429"/>
  <p:tag name="KSO_WM_SLIDE_ID" val="custom20177429_6"/>
  <p:tag name="KSO_WM_SLIDE_INDEX" val="6"/>
  <p:tag name="KSO_WM_DIAGRAM_GROUP_CODE" val="l1-1"/>
  <p:tag name="KSO_WM_TEMPLATE_SUBCATEGORY" val="combine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29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contents"/>
  <p:tag name="KSO_WM_BEAUTIFY_FLAG" val="#wm#"/>
  <p:tag name="KSO_WM_COMBINE_RELATE_SLIDE_ID" val="diagram20170855_1"/>
  <p:tag name="KSO_WM_TEMPLATE_CATEGORY" val="custom"/>
  <p:tag name="KSO_WM_TEMPLATE_INDEX" val="20177429"/>
  <p:tag name="KSO_WM_SLIDE_ID" val="custom20177429_6"/>
  <p:tag name="KSO_WM_SLIDE_INDEX" val="6"/>
  <p:tag name="KSO_WM_DIAGRAM_GROUP_CODE" val="l1-1"/>
  <p:tag name="KSO_WM_TEMPLATE_SUBCATEGORY" val="combine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29"/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29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endPage"/>
  <p:tag name="KSO_WM_BEAUTIFY_FLAG" val="#wm#"/>
  <p:tag name="KSO_WM_COMBINE_RELATE_SLIDE_ID" val="background20176875_12"/>
  <p:tag name="KSO_WM_TEMPLATE_CATEGORY" val="custom"/>
  <p:tag name="KSO_WM_TEMPLATE_INDEX" val="20177429"/>
  <p:tag name="KSO_WM_SLIDE_ID" val="custom20177429_31"/>
  <p:tag name="KSO_WM_SLIDE_INDEX" val="31"/>
  <p:tag name="KSO_WM_TEMPLATE_SUBCATEGORY" val="combine"/>
  <p:tag name="KSO_WM_DIAGRAM_GROUP_CODE" val="-1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7742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b"/>
  <p:tag name="KSO_WM_UNIT_INDEX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26"/>
  <p:tag name="KSO_WM_TEMPLATE_CATEGORY" val="custom"/>
  <p:tag name="KSO_WM_TEMPLATE_INDEX" val="20177429"/>
  <p:tag name="KSO_WM_UNIT_ID" val="custom20177429_31*b*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7"/>
  <p:tag name="KSO_WM_UNIT_ISCONTENTSTITLE" val="0"/>
  <p:tag name="KSO_WM_UNIT_HIGHLIGHT" val="0"/>
  <p:tag name="KSO_WM_UNIT_COMPATIBLE" val="0"/>
  <p:tag name="KSO_WM_UNIT_CLEAR" val="0"/>
  <p:tag name="KSO_WM_UNIT_PRESET_TEXT" val="感谢您的观看"/>
  <p:tag name="KSO_WM_TEMPLATE_CATEGORY" val="custom"/>
  <p:tag name="KSO_WM_TEMPLATE_INDEX" val="20177429"/>
  <p:tag name="KSO_WM_UNIT_ID" val="custom20177429_31*a*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774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76875_1"/>
  <p:tag name="KSO_WM_TEMPLATE_CATEGORY" val="custom"/>
  <p:tag name="KSO_WM_TEMPLATE_INDEX" val="20177429"/>
  <p:tag name="KSO_WM_TEMPLATE_SUBCATEGORY" val="combine"/>
  <p:tag name="KSO_WM_TEMPLATE_THUMBS_INDEX" val="1、4、6、11、12、19、26、28、29、30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76875_1"/>
  <p:tag name="KSO_WM_TEMPLATE_CATEGORY" val="custom"/>
  <p:tag name="KSO_WM_TEMPLATE_INDEX" val="20177429"/>
  <p:tag name="KSO_WM_SLIDE_ID" val="custom20177429_1"/>
  <p:tag name="KSO_WM_SLIDE_INDEX" val="1"/>
  <p:tag name="KSO_WM_TEMPLATE_SUBCATEGORY" val="combine"/>
  <p:tag name="KSO_WM_TEMPLATE_THUMBS_INDEX" val="1、4、6、11、12、19、26、28、29、30、31、"/>
  <p:tag name="KSO_WM_DIAGRAM_GROUP_CODE" val="-1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29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contents"/>
  <p:tag name="KSO_WM_BEAUTIFY_FLAG" val="#wm#"/>
  <p:tag name="KSO_WM_COMBINE_RELATE_SLIDE_ID" val="diagram20170855_1"/>
  <p:tag name="KSO_WM_TEMPLATE_CATEGORY" val="custom"/>
  <p:tag name="KSO_WM_TEMPLATE_INDEX" val="20177429"/>
  <p:tag name="KSO_WM_SLIDE_ID" val="custom20177429_6"/>
  <p:tag name="KSO_WM_SLIDE_INDEX" val="6"/>
  <p:tag name="KSO_WM_DIAGRAM_GROUP_CODE" val="l1-1"/>
  <p:tag name="KSO_WM_TEMPLATE_SUBCATEGORY" val="combine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CLEAR" val="0"/>
  <p:tag name="KSO_WM_UNIT_PRESET_TEXT" val="目 录"/>
  <p:tag name="KSO_WM_TEMPLATE_CATEGORY" val="custom"/>
  <p:tag name="KSO_WM_TEMPLATE_INDEX" val="20177429"/>
  <p:tag name="KSO_WM_DIAGRAM_GROUP_CODE" val="l1_1"/>
  <p:tag name="KSO_WM_UNIT_ID" val="custom20177429_6*a*1"/>
  <p:tag name="KSO_WM_UNIT_TEXT_FILL_FORE_SCHEMECOLOR_INDEX" val="6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29"/>
  <p:tag name="KSO_WM_SPECIAL_SOURCE" val="bdnull"/>
</p:tagLst>
</file>

<file path=ppt/theme/theme1.xml><?xml version="1.0" encoding="utf-8"?>
<a:theme xmlns:a="http://schemas.openxmlformats.org/drawingml/2006/main" name="WWW.2PPT.COM">
  <a:themeElements>
    <a:clrScheme name="自定义 33">
      <a:dk1>
        <a:srgbClr val="000000"/>
      </a:dk1>
      <a:lt1>
        <a:srgbClr val="FFFFFF"/>
      </a:lt1>
      <a:dk2>
        <a:srgbClr val="D5E4E9"/>
      </a:dk2>
      <a:lt2>
        <a:srgbClr val="3F8A6A"/>
      </a:lt2>
      <a:accent1>
        <a:srgbClr val="3F8A6A"/>
      </a:accent1>
      <a:accent2>
        <a:srgbClr val="225E41"/>
      </a:accent2>
      <a:accent3>
        <a:srgbClr val="B9CBC5"/>
      </a:accent3>
      <a:accent4>
        <a:srgbClr val="D5E4E9"/>
      </a:accent4>
      <a:accent5>
        <a:srgbClr val="FFFFFF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全屏显示(16:9)</PresentationFormat>
  <Paragraphs>83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黑体</vt:lpstr>
      <vt:lpstr>宋体</vt:lpstr>
      <vt:lpstr>微软雅黑</vt:lpstr>
      <vt:lpstr>Arial</vt:lpstr>
      <vt:lpstr>Calibri</vt:lpstr>
      <vt:lpstr>Times New Roman</vt:lpstr>
      <vt:lpstr>WWW.2PPT.COM</vt:lpstr>
      <vt:lpstr>PowerPoint 演示文稿</vt:lpstr>
      <vt:lpstr>Learning aims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感谢您的观看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18</cp:revision>
  <dcterms:created xsi:type="dcterms:W3CDTF">2015-05-05T08:02:00Z</dcterms:created>
  <dcterms:modified xsi:type="dcterms:W3CDTF">2023-01-16T23:28:31Z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42C9B37394C944B9A69545520E301E25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