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442E8-ADEF-43BF-8DEE-32925CB8020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BA615-5283-4474-B636-0C06A7D21D6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7730B-3946-4966-8C49-2A50224AA66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7D0F8-893C-4877-AE98-D22F80FD6AB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4A195-F919-4BD2-8166-1EA71EB6FC0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3EF622-E904-4607-BBD0-CCCF177A98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519A8B-C379-4713-BA0E-70BB570797B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C9CA-D483-41D4-AEEA-98558F899BD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4E57F-43BA-42BE-8CE2-D356DA64397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04E29-A76C-4317-BD15-F01FDF981D9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2FCA8-4B9C-4854-B66F-BFBD679B205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61397-BE13-41B6-BEC1-DAACFAE0FE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52EB2-CF5D-4C52-AD18-F4F949D318A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0C075-E8B4-4EA6-91D4-1CF67782883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2C4BD-9B55-4F1B-8E31-2518B8A92F8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74864A-580D-46CB-9A8B-90C2471E562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audio" Target="../media/audio1.wav"/><Relationship Id="rId7" Type="http://schemas.openxmlformats.org/officeDocument/2006/relationships/image" Target="../media/image37.wmf"/><Relationship Id="rId12" Type="http://schemas.openxmlformats.org/officeDocument/2006/relationships/image" Target="../media/image4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2.GIF"/><Relationship Id="rId4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4" name="WordArt 8" descr="220"/>
          <p:cNvSpPr>
            <a:spLocks noChangeArrowheads="1" noChangeShapeType="1" noTextEdit="1"/>
          </p:cNvSpPr>
          <p:nvPr/>
        </p:nvSpPr>
        <p:spPr bwMode="auto">
          <a:xfrm>
            <a:off x="1343901" y="1817305"/>
            <a:ext cx="6480720" cy="151219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6350" cap="rnd">
                  <a:solidFill>
                    <a:srgbClr val="EAEAEA"/>
                  </a:solidFill>
                  <a:prstDash val="sysDot"/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合并同类项</a:t>
            </a:r>
          </a:p>
        </p:txBody>
      </p:sp>
      <p:sp>
        <p:nvSpPr>
          <p:cNvPr id="8" name="矩形 7"/>
          <p:cNvSpPr/>
          <p:nvPr/>
        </p:nvSpPr>
        <p:spPr>
          <a:xfrm>
            <a:off x="2678131" y="4941168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blipFill>
                <a:blip r:embed="rId2"/>
                <a:tile tx="0" ty="0" sx="100000" sy="100000" flip="none" algn="tl"/>
              </a:blip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627063" y="14747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395288" y="1325563"/>
            <a:ext cx="7200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如图是彩砖广场和篮球场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grpSp>
        <p:nvGrpSpPr>
          <p:cNvPr id="157759" name="Group 63"/>
          <p:cNvGrpSpPr/>
          <p:nvPr/>
        </p:nvGrpSpPr>
        <p:grpSpPr bwMode="auto">
          <a:xfrm>
            <a:off x="1763713" y="4292600"/>
            <a:ext cx="2230437" cy="579438"/>
            <a:chOff x="1111" y="2704"/>
            <a:chExt cx="1405" cy="365"/>
          </a:xfrm>
        </p:grpSpPr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1927" y="2704"/>
              <a:ext cx="5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0000"/>
                  </a:solidFill>
                </a:rPr>
                <a:t>70</a:t>
              </a:r>
              <a:r>
                <a:rPr lang="en-US" altLang="zh-CN" sz="3200" b="1" i="1">
                  <a:solidFill>
                    <a:srgbClr val="000000"/>
                  </a:solidFill>
                  <a:latin typeface="Bodoni MT" panose="02070603080606020203" pitchFamily="18" charset="0"/>
                </a:rPr>
                <a:t>a</a:t>
              </a: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1111" y="2704"/>
              <a:ext cx="68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>
                  <a:solidFill>
                    <a:srgbClr val="FF0000"/>
                  </a:solidFill>
                </a:rPr>
                <a:t>80</a:t>
              </a:r>
              <a:r>
                <a:rPr lang="en-US" altLang="zh-CN" sz="3200" b="1" i="1">
                  <a:solidFill>
                    <a:srgbClr val="000000"/>
                  </a:solidFill>
                  <a:latin typeface="Bodoni MT" panose="02070603080606020203" pitchFamily="18" charset="0"/>
                </a:rPr>
                <a:t>a</a:t>
              </a:r>
            </a:p>
          </p:txBody>
        </p:sp>
        <p:sp>
          <p:nvSpPr>
            <p:cNvPr id="157709" name="Text Box 13"/>
            <p:cNvSpPr txBox="1">
              <a:spLocks noChangeArrowheads="1"/>
            </p:cNvSpPr>
            <p:nvPr/>
          </p:nvSpPr>
          <p:spPr bwMode="auto">
            <a:xfrm>
              <a:off x="1655" y="2704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3333FF"/>
                  </a:solidFill>
                </a:rPr>
                <a:t>＋</a:t>
              </a:r>
            </a:p>
          </p:txBody>
        </p:sp>
      </p:grp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7164388" y="4292600"/>
            <a:ext cx="649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>
                <a:solidFill>
                  <a:srgbClr val="000000"/>
                </a:solidFill>
                <a:latin typeface="Bodoni MT" panose="02070603080606020203" pitchFamily="18" charset="0"/>
              </a:rPr>
              <a:t>a</a:t>
            </a:r>
          </a:p>
        </p:txBody>
      </p:sp>
      <p:grpSp>
        <p:nvGrpSpPr>
          <p:cNvPr id="157716" name="Group 20"/>
          <p:cNvGrpSpPr/>
          <p:nvPr/>
        </p:nvGrpSpPr>
        <p:grpSpPr bwMode="auto">
          <a:xfrm>
            <a:off x="4932363" y="1844675"/>
            <a:ext cx="3397250" cy="2374900"/>
            <a:chOff x="3061" y="1434"/>
            <a:chExt cx="2140" cy="1496"/>
          </a:xfrm>
        </p:grpSpPr>
        <p:grpSp>
          <p:nvGrpSpPr>
            <p:cNvPr id="157717" name="Group 21"/>
            <p:cNvGrpSpPr/>
            <p:nvPr/>
          </p:nvGrpSpPr>
          <p:grpSpPr bwMode="auto">
            <a:xfrm>
              <a:off x="3061" y="1434"/>
              <a:ext cx="2140" cy="1496"/>
              <a:chOff x="3424" y="1207"/>
              <a:chExt cx="2140" cy="1496"/>
            </a:xfrm>
          </p:grpSpPr>
          <p:sp>
            <p:nvSpPr>
              <p:cNvPr id="157718" name="Rectangle 22" descr="5%"/>
              <p:cNvSpPr>
                <a:spLocks noChangeArrowheads="1"/>
              </p:cNvSpPr>
              <p:nvPr/>
            </p:nvSpPr>
            <p:spPr bwMode="auto">
              <a:xfrm>
                <a:off x="3443" y="1479"/>
                <a:ext cx="1841" cy="1224"/>
              </a:xfrm>
              <a:prstGeom prst="rect">
                <a:avLst/>
              </a:prstGeom>
              <a:pattFill prst="pct5">
                <a:fgClr>
                  <a:srgbClr val="000000"/>
                </a:fgClr>
                <a:bgClr>
                  <a:schemeClr val="bg1"/>
                </a:bgClr>
              </a:pattFill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19" name="Oval 23"/>
              <p:cNvSpPr>
                <a:spLocks noChangeArrowheads="1"/>
              </p:cNvSpPr>
              <p:nvPr/>
            </p:nvSpPr>
            <p:spPr bwMode="auto">
              <a:xfrm>
                <a:off x="4865" y="1932"/>
                <a:ext cx="279" cy="272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20" name="Line 24"/>
              <p:cNvSpPr>
                <a:spLocks noChangeShapeType="1"/>
              </p:cNvSpPr>
              <p:nvPr/>
            </p:nvSpPr>
            <p:spPr bwMode="auto">
              <a:xfrm>
                <a:off x="4029" y="1479"/>
                <a:ext cx="0" cy="1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21" name="Line 25"/>
              <p:cNvSpPr>
                <a:spLocks noChangeShapeType="1"/>
              </p:cNvSpPr>
              <p:nvPr/>
            </p:nvSpPr>
            <p:spPr bwMode="auto">
              <a:xfrm>
                <a:off x="4679" y="1479"/>
                <a:ext cx="0" cy="12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pic>
            <p:nvPicPr>
              <p:cNvPr id="157722" name="Picture 2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00" y="1479"/>
                <a:ext cx="393" cy="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723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68" y="1479"/>
                <a:ext cx="394" cy="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724" name="Picture 28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68" y="2341"/>
                <a:ext cx="394" cy="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725" name="Picture 29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19" y="2341"/>
                <a:ext cx="393" cy="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726" name="Picture 30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517" y="2341"/>
                <a:ext cx="394" cy="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7727" name="Oval 31"/>
              <p:cNvSpPr>
                <a:spLocks noChangeArrowheads="1"/>
              </p:cNvSpPr>
              <p:nvPr/>
            </p:nvSpPr>
            <p:spPr bwMode="auto">
              <a:xfrm>
                <a:off x="4214" y="1932"/>
                <a:ext cx="279" cy="272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28" name="Oval 32"/>
              <p:cNvSpPr>
                <a:spLocks noChangeArrowheads="1"/>
              </p:cNvSpPr>
              <p:nvPr/>
            </p:nvSpPr>
            <p:spPr bwMode="auto">
              <a:xfrm>
                <a:off x="3563" y="1932"/>
                <a:ext cx="279" cy="272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29" name="Line 33"/>
              <p:cNvSpPr>
                <a:spLocks noChangeShapeType="1"/>
              </p:cNvSpPr>
              <p:nvPr/>
            </p:nvSpPr>
            <p:spPr bwMode="auto">
              <a:xfrm>
                <a:off x="3424" y="1297"/>
                <a:ext cx="0" cy="182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0" name="Line 34"/>
              <p:cNvSpPr>
                <a:spLocks noChangeShapeType="1"/>
              </p:cNvSpPr>
              <p:nvPr/>
            </p:nvSpPr>
            <p:spPr bwMode="auto">
              <a:xfrm>
                <a:off x="5284" y="1297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1" name="Line 35"/>
              <p:cNvSpPr>
                <a:spLocks noChangeShapeType="1"/>
              </p:cNvSpPr>
              <p:nvPr/>
            </p:nvSpPr>
            <p:spPr bwMode="auto">
              <a:xfrm>
                <a:off x="4513" y="1388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2" name="Line 36"/>
              <p:cNvSpPr>
                <a:spLocks noChangeShapeType="1"/>
              </p:cNvSpPr>
              <p:nvPr/>
            </p:nvSpPr>
            <p:spPr bwMode="auto">
              <a:xfrm>
                <a:off x="3424" y="1388"/>
                <a:ext cx="726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3" name="Line 37"/>
              <p:cNvSpPr>
                <a:spLocks noChangeShapeType="1"/>
              </p:cNvSpPr>
              <p:nvPr/>
            </p:nvSpPr>
            <p:spPr bwMode="auto">
              <a:xfrm>
                <a:off x="5284" y="1479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4" name="Line 38"/>
              <p:cNvSpPr>
                <a:spLocks noChangeShapeType="1"/>
              </p:cNvSpPr>
              <p:nvPr/>
            </p:nvSpPr>
            <p:spPr bwMode="auto">
              <a:xfrm>
                <a:off x="5284" y="2703"/>
                <a:ext cx="181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5" name="Line 39"/>
              <p:cNvSpPr>
                <a:spLocks noChangeShapeType="1"/>
              </p:cNvSpPr>
              <p:nvPr/>
            </p:nvSpPr>
            <p:spPr bwMode="auto">
              <a:xfrm>
                <a:off x="5375" y="2250"/>
                <a:ext cx="0" cy="453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6" name="Line 40"/>
              <p:cNvSpPr>
                <a:spLocks noChangeShapeType="1"/>
              </p:cNvSpPr>
              <p:nvPr/>
            </p:nvSpPr>
            <p:spPr bwMode="auto">
              <a:xfrm>
                <a:off x="5375" y="1479"/>
                <a:ext cx="0" cy="453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737" name="Text Box 41"/>
              <p:cNvSpPr txBox="1">
                <a:spLocks noChangeArrowheads="1"/>
              </p:cNvSpPr>
              <p:nvPr/>
            </p:nvSpPr>
            <p:spPr bwMode="auto">
              <a:xfrm>
                <a:off x="4059" y="1207"/>
                <a:ext cx="534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 b="1">
                    <a:solidFill>
                      <a:srgbClr val="FF0000"/>
                    </a:solidFill>
                  </a:rPr>
                  <a:t>７０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57738" name="Text Box 42"/>
              <p:cNvSpPr txBox="1">
                <a:spLocks noChangeArrowheads="1"/>
              </p:cNvSpPr>
              <p:nvPr/>
            </p:nvSpPr>
            <p:spPr bwMode="auto">
              <a:xfrm>
                <a:off x="5284" y="1979"/>
                <a:ext cx="2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200" b="1" i="1">
                    <a:solidFill>
                      <a:srgbClr val="FF0000"/>
                    </a:solidFill>
                    <a:latin typeface="Bodoni MT" panose="02070603080606020203" pitchFamily="18" charset="0"/>
                  </a:rPr>
                  <a:t>a</a:t>
                </a:r>
              </a:p>
            </p:txBody>
          </p:sp>
        </p:grpSp>
        <p:pic>
          <p:nvPicPr>
            <p:cNvPr id="157739" name="Picture 4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98" y="1706"/>
              <a:ext cx="394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7740" name="Group 44"/>
          <p:cNvGrpSpPr/>
          <p:nvPr/>
        </p:nvGrpSpPr>
        <p:grpSpPr bwMode="auto">
          <a:xfrm>
            <a:off x="611188" y="1844675"/>
            <a:ext cx="3902075" cy="2376488"/>
            <a:chOff x="521" y="1253"/>
            <a:chExt cx="2458" cy="1497"/>
          </a:xfrm>
        </p:grpSpPr>
        <p:grpSp>
          <p:nvGrpSpPr>
            <p:cNvPr id="157741" name="Group 45"/>
            <p:cNvGrpSpPr/>
            <p:nvPr/>
          </p:nvGrpSpPr>
          <p:grpSpPr bwMode="auto">
            <a:xfrm>
              <a:off x="521" y="1253"/>
              <a:ext cx="2113" cy="1497"/>
              <a:chOff x="521" y="1253"/>
              <a:chExt cx="2113" cy="1497"/>
            </a:xfrm>
          </p:grpSpPr>
          <p:sp>
            <p:nvSpPr>
              <p:cNvPr id="157742" name="Text Box 46"/>
              <p:cNvSpPr txBox="1">
                <a:spLocks noChangeArrowheads="1"/>
              </p:cNvSpPr>
              <p:nvPr/>
            </p:nvSpPr>
            <p:spPr bwMode="auto">
              <a:xfrm>
                <a:off x="1338" y="1253"/>
                <a:ext cx="53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sz="3200" b="1">
                    <a:solidFill>
                      <a:srgbClr val="FF0000"/>
                    </a:solidFill>
                  </a:rPr>
                  <a:t>8</a:t>
                </a:r>
                <a:r>
                  <a:rPr lang="zh-CN" altLang="en-US" sz="3200" b="1">
                    <a:solidFill>
                      <a:srgbClr val="FF0000"/>
                    </a:solidFill>
                  </a:rPr>
                  <a:t>０</a:t>
                </a:r>
              </a:p>
            </p:txBody>
          </p:sp>
          <p:sp>
            <p:nvSpPr>
              <p:cNvPr id="157743" name="Rectangle 47" descr="实心菱形"/>
              <p:cNvSpPr>
                <a:spLocks noChangeArrowheads="1"/>
              </p:cNvSpPr>
              <p:nvPr/>
            </p:nvSpPr>
            <p:spPr bwMode="auto">
              <a:xfrm>
                <a:off x="521" y="1526"/>
                <a:ext cx="2113" cy="1224"/>
              </a:xfrm>
              <a:prstGeom prst="rect">
                <a:avLst/>
              </a:prstGeom>
              <a:pattFill prst="solidDmnd">
                <a:fgClr>
                  <a:srgbClr val="FF3300"/>
                </a:fgClr>
                <a:bgClr>
                  <a:srgbClr val="00FFCC"/>
                </a:bgClr>
              </a:pattFill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7744" name="Line 48"/>
            <p:cNvSpPr>
              <a:spLocks noChangeShapeType="1"/>
            </p:cNvSpPr>
            <p:nvPr/>
          </p:nvSpPr>
          <p:spPr bwMode="auto">
            <a:xfrm>
              <a:off x="521" y="1344"/>
              <a:ext cx="0" cy="182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45" name="Line 49"/>
            <p:cNvSpPr>
              <a:spLocks noChangeShapeType="1"/>
            </p:cNvSpPr>
            <p:nvPr/>
          </p:nvSpPr>
          <p:spPr bwMode="auto">
            <a:xfrm>
              <a:off x="2607" y="1345"/>
              <a:ext cx="0" cy="181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46" name="Line 50"/>
            <p:cNvSpPr>
              <a:spLocks noChangeShapeType="1"/>
            </p:cNvSpPr>
            <p:nvPr/>
          </p:nvSpPr>
          <p:spPr bwMode="auto">
            <a:xfrm>
              <a:off x="1700" y="1436"/>
              <a:ext cx="908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47" name="Line 51"/>
            <p:cNvSpPr>
              <a:spLocks noChangeShapeType="1"/>
            </p:cNvSpPr>
            <p:nvPr/>
          </p:nvSpPr>
          <p:spPr bwMode="auto">
            <a:xfrm>
              <a:off x="521" y="1435"/>
              <a:ext cx="862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48" name="Line 52"/>
            <p:cNvSpPr>
              <a:spLocks noChangeShapeType="1"/>
            </p:cNvSpPr>
            <p:nvPr/>
          </p:nvSpPr>
          <p:spPr bwMode="auto">
            <a:xfrm>
              <a:off x="2653" y="1526"/>
              <a:ext cx="18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49" name="Line 53"/>
            <p:cNvSpPr>
              <a:spLocks noChangeShapeType="1"/>
            </p:cNvSpPr>
            <p:nvPr/>
          </p:nvSpPr>
          <p:spPr bwMode="auto">
            <a:xfrm>
              <a:off x="2653" y="2750"/>
              <a:ext cx="181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50" name="Line 54"/>
            <p:cNvSpPr>
              <a:spLocks noChangeShapeType="1"/>
            </p:cNvSpPr>
            <p:nvPr/>
          </p:nvSpPr>
          <p:spPr bwMode="auto">
            <a:xfrm>
              <a:off x="2744" y="2297"/>
              <a:ext cx="0" cy="45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51" name="Line 55"/>
            <p:cNvSpPr>
              <a:spLocks noChangeShapeType="1"/>
            </p:cNvSpPr>
            <p:nvPr/>
          </p:nvSpPr>
          <p:spPr bwMode="auto">
            <a:xfrm>
              <a:off x="2744" y="1526"/>
              <a:ext cx="0" cy="453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7752" name="Text Box 56"/>
            <p:cNvSpPr txBox="1">
              <a:spLocks noChangeArrowheads="1"/>
            </p:cNvSpPr>
            <p:nvPr/>
          </p:nvSpPr>
          <p:spPr bwMode="auto">
            <a:xfrm>
              <a:off x="2653" y="2025"/>
              <a:ext cx="32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200" b="1" i="1">
                  <a:solidFill>
                    <a:srgbClr val="FF0000"/>
                  </a:solidFill>
                  <a:latin typeface="Bodoni MT" panose="02070603080606020203" pitchFamily="18" charset="0"/>
                </a:rPr>
                <a:t>a</a:t>
              </a:r>
            </a:p>
          </p:txBody>
        </p:sp>
      </p:grpSp>
      <p:sp>
        <p:nvSpPr>
          <p:cNvPr id="157753" name="Text Box 57"/>
          <p:cNvSpPr txBox="1">
            <a:spLocks noChangeArrowheads="1"/>
          </p:cNvSpPr>
          <p:nvPr/>
        </p:nvSpPr>
        <p:spPr bwMode="auto">
          <a:xfrm>
            <a:off x="4500563" y="4941888"/>
            <a:ext cx="21605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3333FF"/>
                </a:solidFill>
              </a:rPr>
              <a:t>＝</a:t>
            </a:r>
            <a:r>
              <a:rPr lang="en-US" altLang="zh-CN" sz="3200" b="1">
                <a:solidFill>
                  <a:srgbClr val="3333FF"/>
                </a:solidFill>
              </a:rPr>
              <a:t>150a</a:t>
            </a:r>
          </a:p>
        </p:txBody>
      </p:sp>
      <p:sp>
        <p:nvSpPr>
          <p:cNvPr id="157754" name="Text Box 58"/>
          <p:cNvSpPr txBox="1">
            <a:spLocks noChangeArrowheads="1"/>
          </p:cNvSpPr>
          <p:nvPr/>
        </p:nvSpPr>
        <p:spPr bwMode="auto">
          <a:xfrm>
            <a:off x="2339975" y="0"/>
            <a:ext cx="73453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把多项式中的同类项合并成一项，叫做</a:t>
            </a: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合并同类项</a:t>
            </a:r>
          </a:p>
        </p:txBody>
      </p:sp>
      <p:pic>
        <p:nvPicPr>
          <p:cNvPr id="157755" name="Picture 59" descr="arro2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661025"/>
            <a:ext cx="792162" cy="60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56" name="Text Box 60"/>
          <p:cNvSpPr txBox="1">
            <a:spLocks noChangeArrowheads="1"/>
          </p:cNvSpPr>
          <p:nvPr/>
        </p:nvSpPr>
        <p:spPr bwMode="auto">
          <a:xfrm>
            <a:off x="1116013" y="5516563"/>
            <a:ext cx="8137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ea typeface="隶书" panose="02010509060101010101" pitchFamily="49" charset="-122"/>
              </a:rPr>
              <a:t>　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通过观察你发现８０</a:t>
            </a:r>
            <a:r>
              <a:rPr lang="en-US" altLang="zh-CN" sz="3600" b="1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和７０</a:t>
            </a:r>
            <a:r>
              <a:rPr lang="en-US" altLang="zh-CN" sz="3600" b="1" i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在合并时实际是什么在合并？什么没有改变</a:t>
            </a:r>
            <a:r>
              <a:rPr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157757" name="Text Box 61"/>
          <p:cNvSpPr txBox="1">
            <a:spLocks noChangeArrowheads="1"/>
          </p:cNvSpPr>
          <p:nvPr/>
        </p:nvSpPr>
        <p:spPr bwMode="auto">
          <a:xfrm>
            <a:off x="5076825" y="4365625"/>
            <a:ext cx="226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333399"/>
                </a:solidFill>
                <a:latin typeface="Verdana" panose="020B0604030504040204" pitchFamily="34" charset="0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80</a:t>
            </a:r>
            <a:r>
              <a:rPr lang="zh-CN" altLang="en-US" sz="2800" b="1">
                <a:solidFill>
                  <a:srgbClr val="FF0000"/>
                </a:solidFill>
                <a:latin typeface="Verdana" panose="020B0604030504040204" pitchFamily="34" charset="0"/>
              </a:rPr>
              <a:t>＋</a:t>
            </a:r>
            <a:r>
              <a:rPr lang="en-US" altLang="zh-CN" sz="2800" b="1">
                <a:solidFill>
                  <a:srgbClr val="FF0000"/>
                </a:solidFill>
                <a:latin typeface="Verdana" panose="020B0604030504040204" pitchFamily="34" charset="0"/>
              </a:rPr>
              <a:t>70</a:t>
            </a:r>
            <a:r>
              <a:rPr lang="zh-CN" altLang="en-US" sz="2800" b="1">
                <a:solidFill>
                  <a:srgbClr val="333399"/>
                </a:solidFill>
                <a:latin typeface="Verdana" panose="020B0604030504040204" pitchFamily="34" charset="0"/>
              </a:rPr>
              <a:t>）</a:t>
            </a:r>
          </a:p>
        </p:txBody>
      </p:sp>
      <p:sp>
        <p:nvSpPr>
          <p:cNvPr id="157758" name="Rectangle 62"/>
          <p:cNvSpPr>
            <a:spLocks noChangeArrowheads="1"/>
          </p:cNvSpPr>
          <p:nvPr/>
        </p:nvSpPr>
        <p:spPr bwMode="auto">
          <a:xfrm>
            <a:off x="4500563" y="4365625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3333FF"/>
                </a:solidFill>
                <a:latin typeface="Verdana" panose="020B0604030504040204" pitchFamily="34" charset="0"/>
              </a:rPr>
              <a:t>＝</a:t>
            </a:r>
          </a:p>
        </p:txBody>
      </p:sp>
      <p:sp>
        <p:nvSpPr>
          <p:cNvPr id="157760" name="Text Box 64"/>
          <p:cNvSpPr txBox="1">
            <a:spLocks noChangeArrowheads="1"/>
          </p:cNvSpPr>
          <p:nvPr/>
        </p:nvSpPr>
        <p:spPr bwMode="auto">
          <a:xfrm>
            <a:off x="-36513" y="41275"/>
            <a:ext cx="2881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33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合并同类项</a:t>
            </a:r>
            <a:r>
              <a:rPr kumimoji="1" lang="zh-CN" altLang="en-US" sz="2400" b="1">
                <a:solidFill>
                  <a:srgbClr val="000000"/>
                </a:solidFill>
                <a:latin typeface="Verdana" panose="020B0604030504040204" pitchFamily="34" charset="0"/>
              </a:rPr>
              <a:t>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5665E-6 L -0.11024 7.45665E-6 " pathEditMode="relative" ptsTypes="AA">
                                      <p:cBhvr>
                                        <p:cTn id="25" dur="2000" fill="hold"/>
                                        <p:tgtEl>
                                          <p:spTgt spid="157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53" grpId="0"/>
      <p:bldP spid="157754" grpId="0"/>
      <p:bldP spid="157756" grpId="0"/>
      <p:bldP spid="157757" grpId="0"/>
      <p:bldP spid="1577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026"/>
          <p:cNvSpPr>
            <a:spLocks noChangeArrowheads="1"/>
          </p:cNvSpPr>
          <p:nvPr/>
        </p:nvSpPr>
        <p:spPr bwMode="auto">
          <a:xfrm>
            <a:off x="381000" y="1752600"/>
            <a:ext cx="6623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合并同类项的法则：                                                </a:t>
            </a:r>
          </a:p>
        </p:txBody>
      </p:sp>
      <p:sp>
        <p:nvSpPr>
          <p:cNvPr id="161795" name="Rectangle 1027"/>
          <p:cNvSpPr>
            <a:spLocks noChangeArrowheads="1"/>
          </p:cNvSpPr>
          <p:nvPr/>
        </p:nvSpPr>
        <p:spPr bwMode="auto">
          <a:xfrm>
            <a:off x="0" y="2743200"/>
            <a:ext cx="7924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9933FF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把同类项的</a:t>
            </a:r>
            <a:r>
              <a:rPr kumimoji="1"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</a:t>
            </a:r>
            <a:r>
              <a:rPr kumimoji="1" lang="en-US" altLang="zh-CN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kumimoji="1"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 , </a:t>
            </a:r>
            <a:r>
              <a:rPr kumimoji="1" lang="zh-CN" altLang="en-US" sz="3600" b="1" u="sng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字母</a:t>
            </a:r>
            <a:r>
              <a:rPr kumimoji="1" lang="zh-CN" altLang="en-US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kumimoji="1" lang="zh-CN" altLang="en-US" sz="3600" b="1" u="sng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字母</a:t>
            </a:r>
            <a:r>
              <a:rPr kumimoji="1" lang="zh-CN" altLang="en-US" sz="3600" b="1">
                <a:solidFill>
                  <a:srgbClr val="33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的指数</a:t>
            </a:r>
            <a:r>
              <a:rPr kumimoji="1" lang="en-US" altLang="zh-CN" sz="36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  <a:endParaRPr kumimoji="1" lang="en-US" altLang="zh-CN" sz="3600" b="1" u="sng">
              <a:solidFill>
                <a:srgbClr val="0099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1799" name="Text Box 1031"/>
          <p:cNvSpPr txBox="1">
            <a:spLocks noChangeArrowheads="1"/>
          </p:cNvSpPr>
          <p:nvPr/>
        </p:nvSpPr>
        <p:spPr bwMode="auto">
          <a:xfrm>
            <a:off x="681038" y="4216400"/>
            <a:ext cx="727551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简记为：（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一加，两不变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61801" name="Text Box 1033"/>
          <p:cNvSpPr txBox="1">
            <a:spLocks noChangeArrowheads="1"/>
          </p:cNvSpPr>
          <p:nvPr/>
        </p:nvSpPr>
        <p:spPr bwMode="auto">
          <a:xfrm>
            <a:off x="3924300" y="2708275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相加</a:t>
            </a:r>
          </a:p>
        </p:txBody>
      </p:sp>
      <p:sp>
        <p:nvSpPr>
          <p:cNvPr id="161802" name="Text Box 1034"/>
          <p:cNvSpPr txBox="1">
            <a:spLocks noChangeArrowheads="1"/>
          </p:cNvSpPr>
          <p:nvPr/>
        </p:nvSpPr>
        <p:spPr bwMode="auto">
          <a:xfrm>
            <a:off x="1930400" y="321945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不变</a:t>
            </a:r>
          </a:p>
        </p:txBody>
      </p:sp>
      <p:sp>
        <p:nvSpPr>
          <p:cNvPr id="161803" name="WordArt 1035" descr="字母"/>
          <p:cNvSpPr>
            <a:spLocks noChangeArrowheads="1" noChangeShapeType="1" noTextEdit="1"/>
          </p:cNvSpPr>
          <p:nvPr/>
        </p:nvSpPr>
        <p:spPr bwMode="auto">
          <a:xfrm>
            <a:off x="250825" y="476250"/>
            <a:ext cx="3382963" cy="908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我的规律我总结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  <p:bldP spid="161795" grpId="0" autoUpdateAnimBg="0"/>
      <p:bldP spid="161799" grpId="0" autoUpdateAnimBg="0"/>
      <p:bldP spid="161801" grpId="0" autoUpdateAnimBg="0"/>
      <p:bldP spid="1618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250825" y="2205038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合并下列各式的同类项：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468313" y="3068638"/>
            <a:ext cx="79248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5x+3x= _____          -3x-8x= _____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ab+ba= _____          6xy-7xy= _____</a:t>
            </a:r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/>
        </p:nvGraphicFramePr>
        <p:xfrm>
          <a:off x="539750" y="5013325"/>
          <a:ext cx="64182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公式" r:id="rId3" imgW="1752600" imgH="203200" progId="Equation.3">
                  <p:embed/>
                </p:oleObj>
              </mc:Choice>
              <mc:Fallback>
                <p:oleObj name="公式" r:id="rId3" imgW="1752600" imgH="2032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013325"/>
                        <a:ext cx="641826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3635375" y="1700213"/>
            <a:ext cx="576263" cy="503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5219700" y="1700213"/>
            <a:ext cx="576263" cy="50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6588125" y="1628775"/>
            <a:ext cx="647700" cy="649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755650" y="530225"/>
            <a:ext cx="67294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合并同类项与单位量的加减法类似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</a:pP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     如：    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克 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+ 7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克 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= 13</a:t>
            </a:r>
            <a:r>
              <a:rPr kumimoji="1" lang="zh-CN" altLang="en-US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</a:pPr>
            <a:endParaRPr kumimoji="1" lang="zh-CN" altLang="en-US" sz="32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1885950" y="1697038"/>
            <a:ext cx="5494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57225" algn="l"/>
              </a:tabLst>
            </a:pPr>
            <a:r>
              <a:rPr kumimoji="1" lang="zh-CN" altLang="en-US" sz="1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 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  + 5a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  =8 a</a:t>
            </a:r>
            <a:r>
              <a:rPr kumimoji="1" lang="en-US" altLang="zh-CN" sz="3200" b="1" baseline="30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endParaRPr kumimoji="1" lang="en-US" altLang="zh-CN" sz="3200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555875" y="3136900"/>
            <a:ext cx="744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8x</a:t>
            </a:r>
            <a:endParaRPr kumimoji="1"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6139" name="Rectangle 11"/>
          <p:cNvSpPr>
            <a:spLocks noChangeArrowheads="1"/>
          </p:cNvSpPr>
          <p:nvPr/>
        </p:nvSpPr>
        <p:spPr bwMode="auto">
          <a:xfrm>
            <a:off x="6588125" y="3141663"/>
            <a:ext cx="1228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-11x</a:t>
            </a:r>
            <a:endParaRPr kumimoji="1"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2339975" y="4073525"/>
            <a:ext cx="102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2ab</a:t>
            </a:r>
            <a:endParaRPr kumimoji="1"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76141" name="Rectangle 13"/>
          <p:cNvSpPr>
            <a:spLocks noChangeArrowheads="1"/>
          </p:cNvSpPr>
          <p:nvPr/>
        </p:nvSpPr>
        <p:spPr bwMode="auto">
          <a:xfrm>
            <a:off x="6948488" y="4005263"/>
            <a:ext cx="915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Verdana" panose="020B0604030504040204" pitchFamily="34" charset="0"/>
              </a:rPr>
              <a:t>-xy</a:t>
            </a:r>
            <a:endParaRPr kumimoji="1" lang="zh-CN" altLang="en-US" sz="32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76142" name="Object 14"/>
          <p:cNvGraphicFramePr>
            <a:graphicFrameLocks noChangeAspect="1"/>
          </p:cNvGraphicFramePr>
          <p:nvPr/>
        </p:nvGraphicFramePr>
        <p:xfrm>
          <a:off x="4932363" y="5070475"/>
          <a:ext cx="1511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公式" r:id="rId5" imgW="520700" imgH="203200" progId="Equation.3">
                  <p:embed/>
                </p:oleObj>
              </mc:Choice>
              <mc:Fallback>
                <p:oleObj name="公式" r:id="rId5" imgW="520700" imgH="203200" progId="Equation.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5070475"/>
                        <a:ext cx="1511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6732588" y="5084763"/>
            <a:ext cx="1809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FF0000"/>
                </a:solidFill>
                <a:latin typeface="Verdana" panose="020B0604030504040204" pitchFamily="34" charset="0"/>
              </a:rPr>
              <a:t>整体思想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6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8" grpId="0"/>
      <p:bldP spid="176139" grpId="0"/>
      <p:bldP spid="176140" grpId="0"/>
      <p:bldP spid="1761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2" name="Group 4"/>
          <p:cNvGrpSpPr/>
          <p:nvPr/>
        </p:nvGrpSpPr>
        <p:grpSpPr bwMode="auto">
          <a:xfrm>
            <a:off x="107950" y="836613"/>
            <a:ext cx="8208963" cy="5310187"/>
            <a:chOff x="0" y="1253"/>
            <a:chExt cx="4830" cy="3214"/>
          </a:xfrm>
        </p:grpSpPr>
        <p:sp>
          <p:nvSpPr>
            <p:cNvPr id="130053" name="Text Box 5"/>
            <p:cNvSpPr txBox="1">
              <a:spLocks noChangeArrowheads="1"/>
            </p:cNvSpPr>
            <p:nvPr/>
          </p:nvSpPr>
          <p:spPr bwMode="auto">
            <a:xfrm>
              <a:off x="0" y="1253"/>
              <a:ext cx="4830" cy="3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1">
                  <a:solidFill>
                    <a:srgbClr val="000000"/>
                  </a:solidFill>
                </a:rPr>
                <a:t>     </a:t>
              </a:r>
              <a:r>
                <a:rPr lang="zh-CN" altLang="en-US" sz="3600" b="1">
                  <a:solidFill>
                    <a:srgbClr val="000000"/>
                  </a:solidFill>
                  <a:ea typeface="黑体" panose="02010609060101010101" pitchFamily="49" charset="-122"/>
                </a:rPr>
                <a:t>下列各题合并同类项的结果对不对？若不对，请改正。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(1)</a:t>
              </a:r>
              <a:r>
                <a:rPr lang="zh-CN" altLang="en-US" sz="3600" b="1">
                  <a:solidFill>
                    <a:srgbClr val="000000"/>
                  </a:solidFill>
                </a:rPr>
                <a:t>、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(2)</a:t>
              </a:r>
              <a:r>
                <a:rPr lang="zh-CN" altLang="en-US" sz="3600" b="1">
                  <a:solidFill>
                    <a:srgbClr val="000000"/>
                  </a:solidFill>
                </a:rPr>
                <a:t>、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(3)</a:t>
              </a:r>
              <a:r>
                <a:rPr lang="zh-CN" altLang="en-US" sz="3600" b="1">
                  <a:solidFill>
                    <a:srgbClr val="000000"/>
                  </a:solidFill>
                </a:rPr>
                <a:t>、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(4)</a:t>
              </a:r>
              <a:r>
                <a:rPr lang="zh-CN" altLang="en-US" sz="3600" b="1">
                  <a:solidFill>
                    <a:srgbClr val="000000"/>
                  </a:solidFill>
                </a:rPr>
                <a:t>、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altLang="zh-CN" sz="3600">
                <a:solidFill>
                  <a:srgbClr val="000000"/>
                </a:solidFill>
              </a:endParaRPr>
            </a:p>
          </p:txBody>
        </p:sp>
        <p:graphicFrame>
          <p:nvGraphicFramePr>
            <p:cNvPr id="130054" name="Object 6"/>
            <p:cNvGraphicFramePr>
              <a:graphicFrameLocks noChangeAspect="1"/>
            </p:cNvGraphicFramePr>
            <p:nvPr/>
          </p:nvGraphicFramePr>
          <p:xfrm>
            <a:off x="648" y="2115"/>
            <a:ext cx="1878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8" name="公式" r:id="rId4" imgW="977265" imgH="203200" progId="Equation.3">
                    <p:embed/>
                  </p:oleObj>
                </mc:Choice>
                <mc:Fallback>
                  <p:oleObj name="公式" r:id="rId4" imgW="977265" imgH="203200" progId="Equation.3">
                    <p:embed/>
                    <p:pic>
                      <p:nvPicPr>
                        <p:cNvPr id="0" name="图片 8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2115"/>
                          <a:ext cx="1878" cy="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0055" name="Object 7"/>
            <p:cNvGraphicFramePr>
              <a:graphicFrameLocks noChangeAspect="1"/>
            </p:cNvGraphicFramePr>
            <p:nvPr/>
          </p:nvGraphicFramePr>
          <p:xfrm>
            <a:off x="657" y="2659"/>
            <a:ext cx="1769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Equation" r:id="rId6" imgW="888365" imgH="203200" progId="Equation.DSMT4">
                    <p:embed/>
                  </p:oleObj>
                </mc:Choice>
                <mc:Fallback>
                  <p:oleObj name="Equation" r:id="rId6" imgW="888365" imgH="203200" progId="Equation.DSMT4">
                    <p:embed/>
                    <p:pic>
                      <p:nvPicPr>
                        <p:cNvPr id="0" name="图片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2659"/>
                          <a:ext cx="1769" cy="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0056" name="Object 8"/>
            <p:cNvGraphicFramePr>
              <a:graphicFrameLocks noChangeAspect="1"/>
            </p:cNvGraphicFramePr>
            <p:nvPr/>
          </p:nvGraphicFramePr>
          <p:xfrm>
            <a:off x="567" y="3158"/>
            <a:ext cx="2087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0" name="公式" r:id="rId8" imgW="888365" imgH="203200" progId="Equation.3">
                    <p:embed/>
                  </p:oleObj>
                </mc:Choice>
                <mc:Fallback>
                  <p:oleObj name="公式" r:id="rId8" imgW="888365" imgH="203200" progId="Equation.3">
                    <p:embed/>
                    <p:pic>
                      <p:nvPicPr>
                        <p:cNvPr id="0" name="图片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3158"/>
                          <a:ext cx="2087" cy="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0057" name="Object 9"/>
            <p:cNvGraphicFramePr>
              <a:graphicFrameLocks noChangeAspect="1"/>
            </p:cNvGraphicFramePr>
            <p:nvPr/>
          </p:nvGraphicFramePr>
          <p:xfrm>
            <a:off x="612" y="3657"/>
            <a:ext cx="2359" cy="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公式" r:id="rId10" imgW="1028065" imgH="203200" progId="Equation.3">
                    <p:embed/>
                  </p:oleObj>
                </mc:Choice>
                <mc:Fallback>
                  <p:oleObj name="公式" r:id="rId10" imgW="1028065" imgH="203200" progId="Equation.3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657"/>
                          <a:ext cx="2359" cy="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427538" y="23495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Webdings" panose="05030102010509060703" pitchFamily="18" charset="2"/>
              </a:rPr>
              <a:t>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5110163" y="4843463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</a:t>
            </a:r>
            <a:endParaRPr kumimoji="1" lang="zh-CN" altLang="en-US" sz="40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4140200" y="3141663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Webdings" panose="05030102010509060703" pitchFamily="18" charset="2"/>
              </a:rPr>
              <a:t>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4606925" y="4005263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Webdings" panose="05030102010509060703" pitchFamily="18" charset="2"/>
              </a:rPr>
              <a:t>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5219700" y="23495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5x</a:t>
            </a:r>
            <a:r>
              <a:rPr kumimoji="1"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5470525" y="404495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4x</a:t>
            </a:r>
            <a:r>
              <a:rPr kumimoji="1" lang="en-US" altLang="zh-CN" sz="3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4894263" y="2924175"/>
            <a:ext cx="3494087" cy="11906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3x</a:t>
            </a:r>
            <a:r>
              <a:rPr kumimoji="1" lang="zh-CN" altLang="en-US" sz="36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36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2y</a:t>
            </a:r>
            <a:r>
              <a:rPr kumimoji="1" lang="zh-CN" altLang="en-US" sz="36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不是同类项，不能合并。</a:t>
            </a:r>
          </a:p>
        </p:txBody>
      </p:sp>
      <p:sp>
        <p:nvSpPr>
          <p:cNvPr id="130070" name="WordArt 22"/>
          <p:cNvSpPr>
            <a:spLocks noChangeArrowheads="1" noChangeShapeType="1" noTextEdit="1"/>
          </p:cNvSpPr>
          <p:nvPr/>
        </p:nvSpPr>
        <p:spPr bwMode="auto">
          <a:xfrm>
            <a:off x="179388" y="0"/>
            <a:ext cx="3816350" cy="836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blipFill dpi="0" rotWithShape="0">
                  <a:blip r:embed="rId12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“我”的错误我纠正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130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8" grpId="0" autoUpdateAnimBg="0"/>
      <p:bldP spid="130060" grpId="0" autoUpdateAnimBg="0"/>
      <p:bldP spid="130062" grpId="0" autoUpdateAnimBg="0"/>
      <p:bldP spid="130064" grpId="0" autoUpdateAnimBg="0"/>
      <p:bldP spid="130066" grpId="0" autoUpdateAnimBg="0"/>
      <p:bldP spid="130067" grpId="0" autoUpdateAnimBg="0"/>
      <p:bldP spid="13006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1145287" y="427038"/>
            <a:ext cx="88392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例</a:t>
            </a:r>
            <a:r>
              <a:rPr lang="en-US" altLang="zh-CN" sz="36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、合并同类项：</a:t>
            </a:r>
            <a:r>
              <a:rPr lang="zh-CN" altLang="en-US" sz="40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/>
            </a:r>
            <a:br>
              <a:rPr lang="zh-CN" altLang="en-US" sz="40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</a:br>
            <a:r>
              <a:rPr lang="zh-CN" altLang="en-US" sz="4000" b="1" dirty="0"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   </a:t>
            </a:r>
            <a:r>
              <a:rPr lang="en-US" altLang="zh-CN" sz="4000" b="1" dirty="0">
                <a:solidFill>
                  <a:srgbClr val="000000"/>
                </a:solidFill>
              </a:rPr>
              <a:t>7a-3a</a:t>
            </a:r>
            <a:r>
              <a:rPr lang="en-US" altLang="zh-CN" sz="40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4000" b="1" dirty="0">
                <a:solidFill>
                  <a:srgbClr val="000000"/>
                </a:solidFill>
              </a:rPr>
              <a:t>+2a+a</a:t>
            </a:r>
            <a:r>
              <a:rPr lang="en-US" altLang="zh-CN" sz="40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4000" b="1" dirty="0">
                <a:solidFill>
                  <a:srgbClr val="000000"/>
                </a:solidFill>
              </a:rPr>
              <a:t>+3</a:t>
            </a:r>
            <a:r>
              <a:rPr lang="en-US" altLang="zh-CN" sz="4000" b="1" dirty="0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-152400" y="2362200"/>
            <a:ext cx="632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800" b="1">
              <a:solidFill>
                <a:srgbClr val="0000FF"/>
              </a:solidFill>
            </a:endParaRPr>
          </a:p>
        </p:txBody>
      </p:sp>
      <p:graphicFrame>
        <p:nvGraphicFramePr>
          <p:cNvPr id="174094" name="Object 14"/>
          <p:cNvGraphicFramePr>
            <a:graphicFrameLocks noChangeAspect="1"/>
          </p:cNvGraphicFramePr>
          <p:nvPr/>
        </p:nvGraphicFramePr>
        <p:xfrm>
          <a:off x="1691680" y="1609271"/>
          <a:ext cx="59039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1511300" imgH="203200" progId="Equation.DSMT4">
                  <p:embed/>
                </p:oleObj>
              </mc:Choice>
              <mc:Fallback>
                <p:oleObj name="Equation" r:id="rId3" imgW="1511300" imgH="203200" progId="Equation.DSMT4">
                  <p:embed/>
                  <p:pic>
                    <p:nvPicPr>
                      <p:cNvPr id="0" name="图片 9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609271"/>
                        <a:ext cx="59039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468313" y="1052513"/>
            <a:ext cx="167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539750" y="1773238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4876800" y="41148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68036" y="3501008"/>
            <a:ext cx="9901238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步骤：</a:t>
            </a:r>
            <a:endParaRPr kumimoji="1" lang="en-US" altLang="zh-CN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）找出</a:t>
            </a:r>
            <a:r>
              <a:rPr kumimoji="1"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同类项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（用线画出来）；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确定各同类项系数；</a:t>
            </a:r>
            <a:endParaRPr kumimoji="1" lang="en-US" altLang="zh-CN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合并同类项</a:t>
            </a:r>
            <a:r>
              <a:rPr kumimoji="1"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;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4</a:t>
            </a:r>
            <a:r>
              <a:rPr kumimoji="1"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）单独的项写在后面。（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不是同类项不能合并。）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486400" y="39624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4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539750" y="2699770"/>
            <a:ext cx="7127875" cy="64135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两组同类项之间用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</a:p>
        </p:txBody>
      </p:sp>
      <p:sp>
        <p:nvSpPr>
          <p:cNvPr id="174102" name="WordArt 22" descr="yell_anm"/>
          <p:cNvSpPr>
            <a:spLocks noChangeArrowheads="1" noChangeShapeType="1" noTextEdit="1"/>
          </p:cNvSpPr>
          <p:nvPr/>
        </p:nvSpPr>
        <p:spPr bwMode="auto">
          <a:xfrm rot="-367148">
            <a:off x="5038725" y="0"/>
            <a:ext cx="4105275" cy="835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oubleWave1">
              <a:avLst>
                <a:gd name="adj1" fmla="val 10319"/>
                <a:gd name="adj2" fmla="val -15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normalizeH="1">
                <a:ln w="19050">
                  <a:solidFill>
                    <a:srgbClr val="FFFF99"/>
                  </a:solidFill>
                  <a:miter lim="800000"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latin typeface="华文行楷" panose="02010800040101010101" charset="-122"/>
                <a:ea typeface="华文行楷" panose="02010800040101010101" charset="-122"/>
              </a:rPr>
              <a:t>我的知识我巩固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utoUpdateAnimBg="0"/>
      <p:bldP spid="174097" grpId="0" autoUpdateAnimBg="0"/>
      <p:bldP spid="174098" grpId="0" autoUpdateAnimBg="0"/>
      <p:bldP spid="1741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026"/>
          <p:cNvSpPr>
            <a:spLocks noChangeArrowheads="1"/>
          </p:cNvSpPr>
          <p:nvPr/>
        </p:nvSpPr>
        <p:spPr bwMode="auto">
          <a:xfrm>
            <a:off x="468313" y="1681163"/>
            <a:ext cx="784860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609600"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indent="6096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求代数式  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4x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+7 x+3 x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x+ x</a:t>
            </a:r>
            <a:r>
              <a:rPr kumimoji="1" lang="en-US" altLang="zh-CN" sz="2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的值，任意给Ｘ取一个小于１００的正整数 值，比一比，谁最快得到答案．</a:t>
            </a:r>
          </a:p>
        </p:txBody>
      </p:sp>
      <p:sp>
        <p:nvSpPr>
          <p:cNvPr id="173059" name="Rectangle 1027"/>
          <p:cNvSpPr>
            <a:spLocks noChangeArrowheads="1"/>
          </p:cNvSpPr>
          <p:nvPr/>
        </p:nvSpPr>
        <p:spPr bwMode="auto">
          <a:xfrm>
            <a:off x="395288" y="765175"/>
            <a:ext cx="36004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FF0000"/>
                </a:solidFill>
                <a:latin typeface="Verdana" panose="020B0604030504040204" pitchFamily="34" charset="0"/>
              </a:rPr>
              <a:t>刚才的比赛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5" name="Picture 9" descr="图片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9688"/>
            <a:ext cx="529272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1042988" y="44450"/>
            <a:ext cx="332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9900"/>
                </a:solidFill>
                <a:latin typeface="Times New Roman" panose="02020603050405020304" pitchFamily="18" charset="0"/>
                <a:ea typeface="华文楷体" panose="02010600040101010101" pitchFamily="2" charset="-122"/>
              </a:rPr>
              <a:t>我的知识我应用</a:t>
            </a:r>
            <a:endParaRPr kumimoji="1" lang="en-US" altLang="zh-CN" sz="3200" b="1">
              <a:solidFill>
                <a:srgbClr val="009900"/>
              </a:solidFill>
              <a:latin typeface="Times New Roman" panose="02020603050405020304" pitchFamily="18" charset="0"/>
              <a:ea typeface="华文楷体" panose="02010600040101010101" pitchFamily="2" charset="-122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114425"/>
            <a:ext cx="76327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</a:rPr>
              <a:t>     </a:t>
            </a:r>
            <a:r>
              <a:rPr lang="zh-CN" altLang="en-US" sz="3600" b="1" dirty="0">
                <a:solidFill>
                  <a:srgbClr val="000000"/>
                </a:solidFill>
              </a:rPr>
              <a:t>例２</a:t>
            </a:r>
            <a:r>
              <a:rPr lang="en-US" altLang="zh-CN" sz="3600" b="1" dirty="0">
                <a:solidFill>
                  <a:srgbClr val="000000"/>
                </a:solidFill>
              </a:rPr>
              <a:t>. </a:t>
            </a:r>
            <a:r>
              <a:rPr lang="zh-CN" altLang="en-US" sz="3600" b="1" dirty="0">
                <a:solidFill>
                  <a:srgbClr val="000000"/>
                </a:solidFill>
              </a:rPr>
              <a:t>已知</a:t>
            </a:r>
            <a:r>
              <a:rPr lang="en-US" altLang="zh-CN" sz="3600" b="1" dirty="0">
                <a:solidFill>
                  <a:srgbClr val="000000"/>
                </a:solidFill>
              </a:rPr>
              <a:t>a=           , b=4,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3600" b="1" dirty="0">
                <a:solidFill>
                  <a:srgbClr val="000000"/>
                </a:solidFill>
              </a:rPr>
              <a:t>求多项式 2</a:t>
            </a:r>
            <a:r>
              <a:rPr lang="en-US" altLang="zh-CN" sz="3600" b="1" dirty="0">
                <a:solidFill>
                  <a:srgbClr val="000000"/>
                </a:solidFill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</a:rPr>
              <a:t>b-3a-3a</a:t>
            </a:r>
            <a:r>
              <a:rPr lang="en-US" altLang="zh-CN" sz="3600" b="1" baseline="30000" dirty="0">
                <a:solidFill>
                  <a:srgbClr val="000000"/>
                </a:solidFill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</a:rPr>
              <a:t>b+2a </a:t>
            </a:r>
            <a:r>
              <a:rPr lang="zh-CN" altLang="en-US" sz="3600" b="1" dirty="0">
                <a:solidFill>
                  <a:srgbClr val="000000"/>
                </a:solidFill>
              </a:rPr>
              <a:t>的值.</a:t>
            </a:r>
          </a:p>
        </p:txBody>
      </p:sp>
      <p:graphicFrame>
        <p:nvGraphicFramePr>
          <p:cNvPr id="1423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79838" y="765175"/>
          <a:ext cx="74295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254000" imgH="393700" progId="Equation.DSMT4">
                  <p:embed/>
                </p:oleObj>
              </mc:Choice>
              <mc:Fallback>
                <p:oleObj name="Equation" r:id="rId4" imgW="254000" imgH="393700" progId="Equation.DSMT4">
                  <p:embed/>
                  <p:pic>
                    <p:nvPicPr>
                      <p:cNvPr id="0" name="图片 10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765175"/>
                        <a:ext cx="74295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64" name="Text Box 28"/>
          <p:cNvSpPr txBox="1">
            <a:spLocks noChangeArrowheads="1"/>
          </p:cNvSpPr>
          <p:nvPr/>
        </p:nvSpPr>
        <p:spPr bwMode="auto">
          <a:xfrm>
            <a:off x="684213" y="2276475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0066"/>
                </a:solidFill>
                <a:latin typeface="Times New Roman" panose="02020603050405020304" pitchFamily="18" charset="0"/>
              </a:rPr>
              <a:t>步骤：化简、代值、计算。</a:t>
            </a:r>
          </a:p>
        </p:txBody>
      </p:sp>
      <p:sp>
        <p:nvSpPr>
          <p:cNvPr id="142365" name="Rectangle 29"/>
          <p:cNvSpPr>
            <a:spLocks noChangeArrowheads="1"/>
          </p:cNvSpPr>
          <p:nvPr/>
        </p:nvSpPr>
        <p:spPr bwMode="auto">
          <a:xfrm>
            <a:off x="-114300" y="3159125"/>
            <a:ext cx="8343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tabLst>
                <a:tab pos="657225" algn="l"/>
              </a:tabLst>
            </a:pPr>
            <a:r>
              <a:rPr kumimoji="1" lang="zh-CN" altLang="en-US" sz="3200" b="1">
                <a:solidFill>
                  <a:srgbClr val="00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１．练一练：先合并同类项，再求代数式的值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tabLst>
                <a:tab pos="657225" algn="l"/>
              </a:tabLst>
            </a:pPr>
            <a:r>
              <a:rPr kumimoji="1" lang="zh-CN" altLang="en-US" sz="3200" b="1">
                <a:solidFill>
                  <a:srgbClr val="00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　</a:t>
            </a:r>
            <a:endParaRPr kumimoji="1" lang="en-US" altLang="zh-CN" sz="3200" b="1">
              <a:solidFill>
                <a:srgbClr val="000000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graphicFrame>
        <p:nvGraphicFramePr>
          <p:cNvPr id="142366" name="Object 3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50" y="3886200"/>
          <a:ext cx="90297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公式" r:id="rId6" imgW="2832100" imgH="393700" progId="Equation.3">
                  <p:embed/>
                </p:oleObj>
              </mc:Choice>
              <mc:Fallback>
                <p:oleObj name="公式" r:id="rId6" imgW="2832100" imgH="393700" progId="Equation.3">
                  <p:embed/>
                  <p:pic>
                    <p:nvPicPr>
                      <p:cNvPr id="0" name="图片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23"/>
                      <a:stretch>
                        <a:fillRect/>
                      </a:stretch>
                    </p:blipFill>
                    <p:spPr bwMode="auto">
                      <a:xfrm>
                        <a:off x="6350" y="3886200"/>
                        <a:ext cx="9029700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1066800" y="2362200"/>
            <a:ext cx="2281238" cy="685800"/>
          </a:xfrm>
          <a:prstGeom prst="rect">
            <a:avLst/>
          </a:prstGeom>
          <a:solidFill>
            <a:schemeClr val="accent1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同 类 项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066800" y="4191000"/>
            <a:ext cx="2133600" cy="762000"/>
          </a:xfrm>
          <a:prstGeom prst="rect">
            <a:avLst/>
          </a:prstGeom>
          <a:solidFill>
            <a:schemeClr val="accent1"/>
          </a:solidFill>
          <a:ln w="38100" cap="sq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合并同类项</a:t>
            </a:r>
          </a:p>
        </p:txBody>
      </p:sp>
      <p:sp>
        <p:nvSpPr>
          <p:cNvPr id="141319" name="AutoShape 7"/>
          <p:cNvSpPr>
            <a:spLocks noChangeArrowheads="1"/>
          </p:cNvSpPr>
          <p:nvPr/>
        </p:nvSpPr>
        <p:spPr bwMode="auto">
          <a:xfrm>
            <a:off x="1981200" y="3124200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solidFill>
            <a:srgbClr val="66FF33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41320" name="Group 8"/>
          <p:cNvGrpSpPr/>
          <p:nvPr/>
        </p:nvGrpSpPr>
        <p:grpSpPr bwMode="auto">
          <a:xfrm>
            <a:off x="3276600" y="2133600"/>
            <a:ext cx="1905000" cy="533400"/>
            <a:chOff x="2352" y="1344"/>
            <a:chExt cx="1200" cy="336"/>
          </a:xfrm>
        </p:grpSpPr>
        <p:sp>
          <p:nvSpPr>
            <p:cNvPr id="141321" name="Line 9"/>
            <p:cNvSpPr>
              <a:spLocks noChangeShapeType="1"/>
            </p:cNvSpPr>
            <p:nvPr/>
          </p:nvSpPr>
          <p:spPr bwMode="auto">
            <a:xfrm>
              <a:off x="2352" y="1680"/>
              <a:ext cx="1008" cy="0"/>
            </a:xfrm>
            <a:prstGeom prst="line">
              <a:avLst/>
            </a:prstGeom>
            <a:noFill/>
            <a:ln w="57150" cap="sq">
              <a:solidFill>
                <a:srgbClr val="CC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22" name="Text Box 10"/>
            <p:cNvSpPr txBox="1">
              <a:spLocks noChangeArrowheads="1"/>
            </p:cNvSpPr>
            <p:nvPr/>
          </p:nvSpPr>
          <p:spPr bwMode="auto">
            <a:xfrm>
              <a:off x="2352" y="1344"/>
              <a:ext cx="12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两个条件</a:t>
              </a:r>
            </a:p>
          </p:txBody>
        </p:sp>
      </p:grpSp>
      <p:grpSp>
        <p:nvGrpSpPr>
          <p:cNvPr id="141323" name="Group 11"/>
          <p:cNvGrpSpPr/>
          <p:nvPr/>
        </p:nvGrpSpPr>
        <p:grpSpPr bwMode="auto">
          <a:xfrm>
            <a:off x="3352800" y="3962400"/>
            <a:ext cx="1600200" cy="609600"/>
            <a:chOff x="2400" y="2496"/>
            <a:chExt cx="1008" cy="384"/>
          </a:xfrm>
        </p:grpSpPr>
        <p:sp>
          <p:nvSpPr>
            <p:cNvPr id="141324" name="Line 12"/>
            <p:cNvSpPr>
              <a:spLocks noChangeShapeType="1"/>
            </p:cNvSpPr>
            <p:nvPr/>
          </p:nvSpPr>
          <p:spPr bwMode="auto">
            <a:xfrm>
              <a:off x="2400" y="2880"/>
              <a:ext cx="1008" cy="0"/>
            </a:xfrm>
            <a:prstGeom prst="line">
              <a:avLst/>
            </a:prstGeom>
            <a:noFill/>
            <a:ln w="57150" cap="sq">
              <a:solidFill>
                <a:srgbClr val="CC00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25" name="Text Box 13"/>
            <p:cNvSpPr txBox="1">
              <a:spLocks noChangeArrowheads="1"/>
            </p:cNvSpPr>
            <p:nvPr/>
          </p:nvSpPr>
          <p:spPr bwMode="auto">
            <a:xfrm>
              <a:off x="2592" y="249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法则</a:t>
              </a:r>
            </a:p>
          </p:txBody>
        </p:sp>
      </p:grpSp>
      <p:grpSp>
        <p:nvGrpSpPr>
          <p:cNvPr id="141326" name="Group 14"/>
          <p:cNvGrpSpPr/>
          <p:nvPr/>
        </p:nvGrpSpPr>
        <p:grpSpPr bwMode="auto">
          <a:xfrm>
            <a:off x="5105400" y="1916113"/>
            <a:ext cx="3859213" cy="1709737"/>
            <a:chOff x="3216" y="1248"/>
            <a:chExt cx="2112" cy="1037"/>
          </a:xfrm>
        </p:grpSpPr>
        <p:sp>
          <p:nvSpPr>
            <p:cNvPr id="141327" name="AutoShape 15"/>
            <p:cNvSpPr/>
            <p:nvPr/>
          </p:nvSpPr>
          <p:spPr bwMode="auto">
            <a:xfrm>
              <a:off x="3216" y="1344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38100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1328" name="Text Box 16"/>
            <p:cNvSpPr txBox="1">
              <a:spLocks noChangeArrowheads="1"/>
            </p:cNvSpPr>
            <p:nvPr/>
          </p:nvSpPr>
          <p:spPr bwMode="auto">
            <a:xfrm>
              <a:off x="3264" y="1248"/>
              <a:ext cx="1872" cy="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）所含字母相同；</a:t>
              </a:r>
            </a:p>
          </p:txBody>
        </p:sp>
        <p:sp>
          <p:nvSpPr>
            <p:cNvPr id="141329" name="Text Box 17"/>
            <p:cNvSpPr txBox="1">
              <a:spLocks noChangeArrowheads="1"/>
            </p:cNvSpPr>
            <p:nvPr/>
          </p:nvSpPr>
          <p:spPr bwMode="auto">
            <a:xfrm>
              <a:off x="3216" y="1786"/>
              <a:ext cx="2112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）相同字母的指数分别相同；</a:t>
              </a:r>
            </a:p>
          </p:txBody>
        </p:sp>
      </p:grpSp>
      <p:grpSp>
        <p:nvGrpSpPr>
          <p:cNvPr id="141330" name="Group 18"/>
          <p:cNvGrpSpPr/>
          <p:nvPr/>
        </p:nvGrpSpPr>
        <p:grpSpPr bwMode="auto">
          <a:xfrm>
            <a:off x="5029200" y="3810000"/>
            <a:ext cx="3352800" cy="2100263"/>
            <a:chOff x="3456" y="2400"/>
            <a:chExt cx="2112" cy="1323"/>
          </a:xfrm>
        </p:grpSpPr>
        <p:sp>
          <p:nvSpPr>
            <p:cNvPr id="141331" name="Text Box 19"/>
            <p:cNvSpPr txBox="1">
              <a:spLocks noChangeArrowheads="1"/>
            </p:cNvSpPr>
            <p:nvPr/>
          </p:nvSpPr>
          <p:spPr bwMode="auto">
            <a:xfrm>
              <a:off x="3552" y="2400"/>
              <a:ext cx="2016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）系数相加作为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    结果的系数。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）字母与字母的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     指数不变。</a:t>
              </a:r>
            </a:p>
          </p:txBody>
        </p:sp>
        <p:sp>
          <p:nvSpPr>
            <p:cNvPr id="141332" name="AutoShape 20"/>
            <p:cNvSpPr/>
            <p:nvPr/>
          </p:nvSpPr>
          <p:spPr bwMode="auto">
            <a:xfrm>
              <a:off x="3456" y="2496"/>
              <a:ext cx="192" cy="768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 cap="sq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1334" name="WordArt 22"/>
          <p:cNvSpPr>
            <a:spLocks noChangeArrowheads="1" noChangeShapeType="1" noTextEdit="1"/>
          </p:cNvSpPr>
          <p:nvPr/>
        </p:nvSpPr>
        <p:spPr bwMode="auto">
          <a:xfrm>
            <a:off x="755650" y="836613"/>
            <a:ext cx="4176713" cy="708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kern="10">
                <a:ln w="9525">
                  <a:round/>
                </a:ln>
                <a:solidFill>
                  <a:srgbClr val="FF00FF">
                    <a:alpha val="50000"/>
                  </a:srgbClr>
                </a:solidFill>
                <a:latin typeface="华文新魏" panose="02010800040101010101" charset="-122"/>
                <a:ea typeface="华文新魏" panose="02010800040101010101" charset="-122"/>
              </a:rPr>
              <a:t>我的收获我来讲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nimBg="1" autoUpdateAnimBg="0"/>
      <p:bldP spid="141318" grpId="0" animBg="1" autoUpdateAnimBg="0"/>
      <p:bldP spid="1413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323975" y="1515194"/>
            <a:ext cx="8534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如果关于字母</a:t>
            </a:r>
            <a:r>
              <a:rPr lang="en-US" altLang="zh-CN" sz="2800" b="1" dirty="0">
                <a:solidFill>
                  <a:srgbClr val="FF0066"/>
                </a:solidFill>
                <a:latin typeface="Verdana" panose="020B0604030504040204" pitchFamily="34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的代数式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-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kumimoji="0"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</a:t>
            </a:r>
            <a:r>
              <a:rPr kumimoji="0" lang="en-US" altLang="zh-CN" sz="2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+a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x+b</a:t>
            </a:r>
            <a:r>
              <a:rPr kumimoji="0"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</a:t>
            </a:r>
            <a:r>
              <a:rPr kumimoji="0" lang="en-US" altLang="zh-CN" sz="28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+2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x+3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合并后不含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x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的一次项</a:t>
            </a:r>
            <a:r>
              <a:rPr lang="zh-CN" altLang="en-US" sz="2800" b="1" dirty="0">
                <a:solidFill>
                  <a:srgbClr val="000000"/>
                </a:solidFill>
              </a:rPr>
              <a:t>，则下列说法正确的是（　）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309687" y="3437656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A. </a:t>
            </a:r>
            <a:r>
              <a:rPr kumimoji="1" lang="en-US" altLang="zh-CN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a+b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=0                  B. a=0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766887" y="4183781"/>
            <a:ext cx="800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C. b=3                      D. a=-2</a:t>
            </a:r>
          </a:p>
        </p:txBody>
      </p:sp>
      <p:sp>
        <p:nvSpPr>
          <p:cNvPr id="163849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80450" y="6096000"/>
            <a:ext cx="457200" cy="762000"/>
          </a:xfrm>
          <a:prstGeom prst="actionButtonHome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63850" name="Group 10"/>
          <p:cNvGrpSpPr/>
          <p:nvPr/>
        </p:nvGrpSpPr>
        <p:grpSpPr bwMode="auto">
          <a:xfrm>
            <a:off x="179512" y="4971181"/>
            <a:ext cx="8066088" cy="1077913"/>
            <a:chOff x="113" y="1842"/>
            <a:chExt cx="5081" cy="679"/>
          </a:xfrm>
        </p:grpSpPr>
        <p:sp>
          <p:nvSpPr>
            <p:cNvPr id="163851" name="Text Box 11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13" y="1842"/>
              <a:ext cx="5081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(2)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已知单项式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2x</a:t>
              </a:r>
              <a:r>
                <a:rPr kumimoji="1" lang="en-US" altLang="zh-CN" sz="32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kumimoji="1" lang="en-US" altLang="zh-CN" sz="32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2m+1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与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-3x</a:t>
              </a:r>
              <a:r>
                <a:rPr kumimoji="1" lang="en-US" altLang="zh-CN" sz="32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3n</a:t>
              </a:r>
              <a:r>
                <a:rPr kumimoji="1" lang="en-US" altLang="zh-CN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r>
                <a:rPr kumimoji="1" lang="en-US" altLang="zh-CN" sz="3200" b="1" baseline="300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的差仍是   单项式，则</a:t>
              </a:r>
              <a:r>
                <a:rPr kumimoji="1" lang="en-US" altLang="zh-CN" sz="32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</a:t>
              </a:r>
              <a:r>
                <a:rPr kumimoji="1" lang="en-US" altLang="zh-CN" sz="2400" b="1" baseline="30000" dirty="0" err="1">
                  <a:solidFill>
                    <a:srgbClr val="FF0000"/>
                  </a:solidFill>
                  <a:latin typeface="Verdana" panose="020B0604030504040204" pitchFamily="34" charset="0"/>
                </a:rPr>
                <a:t>n</a:t>
              </a:r>
              <a:r>
                <a:rPr kumimoji="1" lang="zh-CN" altLang="en-US" sz="3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的值为</a:t>
              </a:r>
            </a:p>
          </p:txBody>
        </p:sp>
        <p:sp>
          <p:nvSpPr>
            <p:cNvPr id="163852" name="Line 12"/>
            <p:cNvSpPr>
              <a:spLocks noChangeShapeType="1"/>
            </p:cNvSpPr>
            <p:nvPr/>
          </p:nvSpPr>
          <p:spPr bwMode="auto">
            <a:xfrm>
              <a:off x="2562" y="2478"/>
              <a:ext cx="11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4576887" y="5474419"/>
            <a:ext cx="473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FF0000"/>
                </a:solidFill>
                <a:latin typeface="Verdana" panose="020B0604030504040204" pitchFamily="34" charset="0"/>
              </a:rPr>
              <a:t>4</a:t>
            </a:r>
            <a:endParaRPr lang="zh-CN" altLang="en-US" sz="3200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4347923" y="2523256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kumimoji="1"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55" name="WordArt 15" descr="36_4_10"/>
          <p:cNvSpPr>
            <a:spLocks noChangeArrowheads="1" noChangeShapeType="1" noTextEdit="1"/>
          </p:cNvSpPr>
          <p:nvPr/>
        </p:nvSpPr>
        <p:spPr bwMode="auto">
          <a:xfrm rot="287775">
            <a:off x="5445852" y="451119"/>
            <a:ext cx="2881313" cy="113949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FFFF00"/>
                  </a:solidFill>
                  <a:miter lim="800000"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我的思维我拓展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3" grpId="0" autoUpdateAnimBg="0"/>
      <p:bldP spid="1638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316" name="Group 20"/>
          <p:cNvGrpSpPr/>
          <p:nvPr/>
        </p:nvGrpSpPr>
        <p:grpSpPr bwMode="auto">
          <a:xfrm>
            <a:off x="179388" y="115888"/>
            <a:ext cx="3009900" cy="1524000"/>
            <a:chOff x="816" y="2880"/>
            <a:chExt cx="1896" cy="960"/>
          </a:xfrm>
        </p:grpSpPr>
        <p:pic>
          <p:nvPicPr>
            <p:cNvPr id="183317" name="Picture 21" descr="AG00029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3318" name="Group 22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83319" name="AutoShape 2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83320" name="Text Box 24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83321" name="Text Box 25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183323" name="Rectangle 27"/>
          <p:cNvSpPr>
            <a:spLocks noChangeArrowheads="1"/>
          </p:cNvSpPr>
          <p:nvPr/>
        </p:nvSpPr>
        <p:spPr bwMode="auto">
          <a:xfrm>
            <a:off x="768794" y="5924216"/>
            <a:ext cx="27703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２</a:t>
            </a:r>
            <a:r>
              <a:rPr lang="en-US" altLang="zh-CN" sz="3200" b="1" dirty="0">
                <a:solidFill>
                  <a:srgbClr val="000000"/>
                </a:solidFill>
              </a:rPr>
              <a:t>.</a:t>
            </a:r>
            <a:r>
              <a:rPr lang="zh-CN" altLang="en-US" sz="3200" b="1" dirty="0">
                <a:solidFill>
                  <a:srgbClr val="000000"/>
                </a:solidFill>
              </a:rPr>
              <a:t>完成作业本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539750" y="1700213"/>
            <a:ext cx="9001125" cy="405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ahoma" panose="020B0604030504040204" pitchFamily="34" charset="0"/>
              </a:rPr>
              <a:t>１</a:t>
            </a:r>
            <a:r>
              <a:rPr kumimoji="1" lang="en-US" altLang="zh-CN" sz="3600" b="1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有这样一道题：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当</a:t>
            </a:r>
            <a:r>
              <a:rPr kumimoji="1" lang="en-US" altLang="zh-CN" sz="3200" dirty="0">
                <a:solidFill>
                  <a:srgbClr val="000000"/>
                </a:solidFill>
                <a:latin typeface="Tahoma" panose="020B0604030504040204" pitchFamily="34" charset="0"/>
              </a:rPr>
              <a:t>a=0.35</a:t>
            </a:r>
            <a:r>
              <a:rPr kumimoji="1"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，</a:t>
            </a:r>
            <a:r>
              <a:rPr kumimoji="1" lang="en-US" altLang="zh-CN" sz="3200" dirty="0">
                <a:solidFill>
                  <a:srgbClr val="000000"/>
                </a:solidFill>
                <a:latin typeface="Tahoma" panose="020B0604030504040204" pitchFamily="34" charset="0"/>
              </a:rPr>
              <a:t>b=-0.28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时，求多项式的值：</a:t>
            </a:r>
            <a:r>
              <a:rPr kumimoji="1"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zh-CN" altLang="en-US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b+2a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zh-CN" altLang="en-US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－</a:t>
            </a:r>
            <a:r>
              <a:rPr kumimoji="1" lang="en-US" altLang="zh-CN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b+3a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b+2a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</a:t>
            </a:r>
            <a:r>
              <a:rPr kumimoji="1" lang="zh-CN" altLang="en-US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－</a:t>
            </a:r>
            <a:r>
              <a:rPr kumimoji="1" lang="en-US" altLang="zh-CN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3200" b="1" dirty="0">
                <a:solidFill>
                  <a:srgbClr val="FF00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－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4a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有一位同学指出：题目中给出的条件</a:t>
            </a:r>
            <a:r>
              <a:rPr kumimoji="1"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a=0.35,b=-0.28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是</a:t>
            </a:r>
            <a:r>
              <a:rPr kumimoji="1"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华文新魏" panose="02010800040101010101" charset="-122"/>
              </a:rPr>
              <a:t>多余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的．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他的说法有没有道理？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0" y="1628800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生活中处处有数学的存在</a:t>
            </a:r>
            <a:r>
              <a:rPr kumimoji="1" lang="en-US" altLang="zh-CN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r>
              <a:rPr kumimoji="1" lang="zh-CN" altLang="en-US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可以把</a:t>
            </a:r>
            <a:r>
              <a:rPr kumimoji="1" lang="zh-CN" altLang="en-US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具有相同特征</a:t>
            </a:r>
            <a:r>
              <a:rPr kumimoji="1" lang="zh-CN" altLang="en-US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的事物归为一类</a:t>
            </a:r>
            <a:r>
              <a:rPr kumimoji="1" lang="en-US" altLang="zh-CN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</a:t>
            </a:r>
            <a:r>
              <a:rPr kumimoji="1" lang="zh-CN" altLang="en-US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多项式</a:t>
            </a:r>
            <a:r>
              <a:rPr kumimoji="1" lang="zh-CN" altLang="en-US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中也可以把</a:t>
            </a:r>
            <a:r>
              <a:rPr kumimoji="1" lang="zh-CN" altLang="en-US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具有相同特征</a:t>
            </a:r>
            <a:r>
              <a:rPr kumimoji="1" lang="zh-CN" altLang="en-US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的项</a:t>
            </a:r>
            <a:r>
              <a:rPr kumimoji="1" lang="zh-CN" altLang="en-US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归为一类</a:t>
            </a:r>
            <a:r>
              <a:rPr kumimoji="1" lang="en-US" altLang="zh-CN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再合并起来</a:t>
            </a:r>
            <a:r>
              <a:rPr kumimoji="1" lang="en-US" altLang="zh-CN" sz="48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142875" y="1196975"/>
            <a:ext cx="9001125" cy="405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ahoma" panose="020B0604030504040204" pitchFamily="34" charset="0"/>
              </a:rPr>
              <a:t>   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有这样一道题：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   当</a:t>
            </a:r>
            <a:r>
              <a:rPr kumimoji="1" lang="en-US" altLang="zh-CN" sz="3200" dirty="0">
                <a:solidFill>
                  <a:srgbClr val="000000"/>
                </a:solidFill>
                <a:latin typeface="Tahoma" panose="020B0604030504040204" pitchFamily="34" charset="0"/>
              </a:rPr>
              <a:t>a=0.35</a:t>
            </a:r>
            <a:r>
              <a:rPr kumimoji="1" lang="zh-CN" altLang="en-US" sz="3200" dirty="0">
                <a:solidFill>
                  <a:srgbClr val="000000"/>
                </a:solidFill>
                <a:latin typeface="Tahoma" panose="020B0604030504040204" pitchFamily="34" charset="0"/>
              </a:rPr>
              <a:t>，</a:t>
            </a:r>
            <a:r>
              <a:rPr kumimoji="1" lang="en-US" altLang="zh-CN" sz="3200" dirty="0">
                <a:solidFill>
                  <a:srgbClr val="000000"/>
                </a:solidFill>
                <a:latin typeface="Tahoma" panose="020B0604030504040204" pitchFamily="34" charset="0"/>
              </a:rPr>
              <a:t>b=-0.28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时，求多项式的值：</a:t>
            </a:r>
            <a:r>
              <a:rPr kumimoji="1"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zh-CN" altLang="en-US" sz="3200" b="1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   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b+2a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zh-CN" altLang="en-US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－</a:t>
            </a:r>
            <a:r>
              <a:rPr kumimoji="1" lang="en-US" altLang="zh-CN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b+3a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b+2a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</a:t>
            </a:r>
            <a:r>
              <a:rPr kumimoji="1" lang="zh-CN" altLang="en-US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－</a:t>
            </a:r>
            <a:r>
              <a:rPr kumimoji="1" lang="en-US" altLang="zh-CN" sz="3200" b="1" dirty="0">
                <a:solidFill>
                  <a:srgbClr val="FF00FF"/>
                </a:solidFill>
                <a:latin typeface="Verdana" panose="020B0604030504040204" pitchFamily="34" charset="0"/>
              </a:rPr>
              <a:t>2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3200" b="1" dirty="0">
                <a:solidFill>
                  <a:srgbClr val="FF00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－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4a</a:t>
            </a:r>
            <a:r>
              <a:rPr kumimoji="1" lang="en-US" altLang="zh-CN" sz="3200" baseline="30000" dirty="0">
                <a:solidFill>
                  <a:srgbClr val="FF00FF"/>
                </a:solidFill>
                <a:latin typeface="Tahoma" panose="020B0604030504040204" pitchFamily="34" charset="0"/>
              </a:rPr>
              <a:t>3</a:t>
            </a:r>
            <a:r>
              <a:rPr kumimoji="1" lang="en-US" altLang="zh-CN" sz="3200" dirty="0">
                <a:solidFill>
                  <a:srgbClr val="FF00FF"/>
                </a:solidFill>
                <a:latin typeface="Tahoma" panose="020B0604030504040204" pitchFamily="34" charset="0"/>
              </a:rPr>
              <a:t>b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　　有一位同学指出：题目中给出的条件</a:t>
            </a:r>
            <a:r>
              <a:rPr kumimoji="1" lang="en-US" altLang="zh-CN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a=0.35,b=-0.28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是</a:t>
            </a:r>
            <a:r>
              <a:rPr kumimoji="1"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华文新魏" panose="02010800040101010101" charset="-122"/>
              </a:rPr>
              <a:t>多余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的．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　　他的说法有没有道理？</a:t>
            </a:r>
          </a:p>
        </p:txBody>
      </p:sp>
      <p:sp>
        <p:nvSpPr>
          <p:cNvPr id="138252" name="WordArt 12" descr="36_4_10"/>
          <p:cNvSpPr>
            <a:spLocks noChangeArrowheads="1" noChangeShapeType="1" noTextEdit="1"/>
          </p:cNvSpPr>
          <p:nvPr/>
        </p:nvSpPr>
        <p:spPr bwMode="auto">
          <a:xfrm rot="1649596">
            <a:off x="5076825" y="0"/>
            <a:ext cx="2881313" cy="1844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FFFF00"/>
                  </a:solidFill>
                  <a:miter lim="800000"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我的思维我拓展</a:t>
            </a:r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539750" y="5445125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解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: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化简后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原多项式为零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.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因而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,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不论式中的字母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a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、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b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取什么值时，多项式的值都是</a:t>
            </a: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488461" y="2111370"/>
            <a:ext cx="813613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609600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求代数式  －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4x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+7 x+3 x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x+ x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的值，任意给Ｘ取一个小于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100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的正整数 值，比一比，谁最快得到答案． 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395288" y="765175"/>
            <a:ext cx="2622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>
                <a:solidFill>
                  <a:srgbClr val="FF0000"/>
                </a:solidFill>
                <a:latin typeface="Verdana" panose="020B0604030504040204" pitchFamily="34" charset="0"/>
              </a:rPr>
              <a:t>一场比赛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107950" y="273050"/>
          <a:ext cx="88201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968500" imgH="228600" progId="Equation.DSMT4">
                  <p:embed/>
                </p:oleObj>
              </mc:Choice>
              <mc:Fallback>
                <p:oleObj name="Equation" r:id="rId3" imgW="1968500" imgH="2286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73050"/>
                        <a:ext cx="88201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-684213" y="2781300"/>
            <a:ext cx="9685338" cy="13112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方正舒体" panose="02010601030101010101" pitchFamily="2" charset="-122"/>
              </a:rPr>
              <a:t>   </a:t>
            </a:r>
            <a:r>
              <a:rPr kumimoji="1"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kumimoji="1" lang="en-US" altLang="zh-CN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kumimoji="1" lang="zh-CN" alt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你认为在上面这个多项式中，          哪些项可以归为一类？</a:t>
            </a:r>
          </a:p>
        </p:txBody>
      </p:sp>
      <p:sp>
        <p:nvSpPr>
          <p:cNvPr id="58447" name="Text Box 79"/>
          <p:cNvSpPr txBox="1">
            <a:spLocks noChangeArrowheads="1"/>
          </p:cNvSpPr>
          <p:nvPr/>
        </p:nvSpPr>
        <p:spPr bwMode="auto">
          <a:xfrm>
            <a:off x="-107950" y="1131888"/>
            <a:ext cx="8748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kumimoji="1" lang="en-US" altLang="zh-CN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kumimoji="1" lang="zh-CN" alt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上面的多项式都有哪些项？</a:t>
            </a:r>
            <a:endParaRPr kumimoji="1" lang="en-US" altLang="zh-CN" sz="40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450" name="Text Box 82"/>
          <p:cNvSpPr txBox="1">
            <a:spLocks noChangeArrowheads="1"/>
          </p:cNvSpPr>
          <p:nvPr/>
        </p:nvSpPr>
        <p:spPr bwMode="auto">
          <a:xfrm>
            <a:off x="4643438" y="4437063"/>
            <a:ext cx="4500562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-4xy</a:t>
            </a:r>
            <a:r>
              <a:rPr lang="en-US" altLang="zh-CN" sz="40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和  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2xy</a:t>
            </a:r>
            <a:r>
              <a:rPr lang="en-US" altLang="zh-CN" sz="40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endParaRPr lang="en-US" altLang="zh-CN" sz="40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8451" name="Text Box 83"/>
          <p:cNvSpPr txBox="1">
            <a:spLocks noChangeArrowheads="1"/>
          </p:cNvSpPr>
          <p:nvPr/>
        </p:nvSpPr>
        <p:spPr bwMode="auto">
          <a:xfrm>
            <a:off x="468313" y="4437063"/>
            <a:ext cx="3816350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3x</a:t>
            </a:r>
            <a:r>
              <a:rPr lang="en-US" altLang="zh-CN" sz="40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和  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5x</a:t>
            </a:r>
            <a:r>
              <a:rPr lang="en-US" altLang="zh-CN" sz="40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endParaRPr lang="en-US" altLang="zh-CN" sz="40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8452" name="Text Box 84"/>
          <p:cNvSpPr txBox="1">
            <a:spLocks noChangeArrowheads="1"/>
          </p:cNvSpPr>
          <p:nvPr/>
        </p:nvSpPr>
        <p:spPr bwMode="auto">
          <a:xfrm>
            <a:off x="2987675" y="5300663"/>
            <a:ext cx="3168650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 -3 </a:t>
            </a:r>
            <a:r>
              <a:rPr lang="zh-CN" altLang="en-US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和   </a:t>
            </a:r>
            <a:r>
              <a:rPr lang="en-US" altLang="zh-CN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58484" name="Rectangle 116"/>
          <p:cNvSpPr>
            <a:spLocks noChangeArrowheads="1"/>
          </p:cNvSpPr>
          <p:nvPr/>
        </p:nvSpPr>
        <p:spPr bwMode="auto">
          <a:xfrm>
            <a:off x="539750" y="6008688"/>
            <a:ext cx="7065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归为同一类的项有什么共同特征？</a:t>
            </a:r>
          </a:p>
        </p:txBody>
      </p:sp>
      <p:graphicFrame>
        <p:nvGraphicFramePr>
          <p:cNvPr id="58485" name="Object 1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公式" r:id="rId5" imgW="114300" imgH="215900" progId="Equation.3">
                  <p:embed/>
                </p:oleObj>
              </mc:Choice>
              <mc:Fallback>
                <p:oleObj name="公式" r:id="rId5" imgW="114300" imgH="215900" progId="Equation.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86" name="Text Box 118"/>
          <p:cNvSpPr txBox="1">
            <a:spLocks noChangeArrowheads="1"/>
          </p:cNvSpPr>
          <p:nvPr/>
        </p:nvSpPr>
        <p:spPr bwMode="auto">
          <a:xfrm>
            <a:off x="106363" y="1989138"/>
            <a:ext cx="8858250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3x</a:t>
            </a:r>
            <a:r>
              <a:rPr lang="en-US" altLang="zh-CN" sz="36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，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-4xy</a:t>
            </a:r>
            <a:r>
              <a:rPr lang="en-US" altLang="zh-CN" sz="4000" b="1" dirty="0">
                <a:solidFill>
                  <a:srgbClr val="000000"/>
                </a:solidFill>
              </a:rPr>
              <a:t>²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，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-3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，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5x</a:t>
            </a:r>
            <a:r>
              <a:rPr lang="en-US" altLang="zh-CN" sz="36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 ，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2xy</a:t>
            </a:r>
            <a:r>
              <a:rPr lang="en-US" altLang="zh-CN" sz="3600" b="1" dirty="0">
                <a:solidFill>
                  <a:srgbClr val="000000"/>
                </a:solidFill>
              </a:rPr>
              <a:t>²</a:t>
            </a:r>
            <a:r>
              <a:rPr lang="zh-CN" altLang="en-US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，</a:t>
            </a:r>
            <a:r>
              <a:rPr lang="en-US" altLang="zh-CN" sz="3600" b="1" dirty="0">
                <a:solidFill>
                  <a:srgbClr val="000000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58487" name="Text Box 119"/>
          <p:cNvSpPr txBox="1">
            <a:spLocks noChangeArrowheads="1"/>
          </p:cNvSpPr>
          <p:nvPr/>
        </p:nvSpPr>
        <p:spPr bwMode="auto">
          <a:xfrm>
            <a:off x="1116013" y="260350"/>
            <a:ext cx="4318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8488" name="Text Box 120"/>
          <p:cNvSpPr txBox="1">
            <a:spLocks noChangeArrowheads="1"/>
          </p:cNvSpPr>
          <p:nvPr/>
        </p:nvSpPr>
        <p:spPr bwMode="auto">
          <a:xfrm>
            <a:off x="5508625" y="260350"/>
            <a:ext cx="431800" cy="1004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7" grpId="0"/>
      <p:bldP spid="58447" grpId="0"/>
      <p:bldP spid="58450" grpId="0" animBg="1"/>
      <p:bldP spid="58451" grpId="0" animBg="1"/>
      <p:bldP spid="58452" grpId="0" animBg="1"/>
      <p:bldP spid="58484" grpId="0"/>
      <p:bldP spid="58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5219700" y="1844675"/>
            <a:ext cx="4176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ea typeface="黑体" panose="02010609060101010101" pitchFamily="49" charset="-122"/>
              </a:rPr>
              <a:t>的项为</a:t>
            </a:r>
            <a:r>
              <a:rPr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同类项</a:t>
            </a:r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2700338" y="1196975"/>
            <a:ext cx="698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在多项式中，所含字母</a:t>
            </a:r>
            <a:r>
              <a:rPr lang="zh-CN" altLang="en-US" sz="4000" b="1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相同，</a:t>
            </a: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107950" y="1844675"/>
            <a:ext cx="5473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相同字母的指数也相同</a:t>
            </a:r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250825" y="5949950"/>
            <a:ext cx="6696075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CC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所有的常数项也看做同类项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4213225" y="1844675"/>
            <a:ext cx="151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FF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相同</a:t>
            </a:r>
          </a:p>
        </p:txBody>
      </p:sp>
      <p:graphicFrame>
        <p:nvGraphicFramePr>
          <p:cNvPr id="186400" name="Object 3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公式" r:id="rId3" imgW="114300" imgH="215900" progId="Equation.3">
                  <p:embed/>
                </p:oleObj>
              </mc:Choice>
              <mc:Fallback>
                <p:oleObj name="公式" r:id="rId3" imgW="114300" imgH="2159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01" name="Text Box 33"/>
          <p:cNvSpPr txBox="1">
            <a:spLocks noChangeArrowheads="1"/>
          </p:cNvSpPr>
          <p:nvPr/>
        </p:nvSpPr>
        <p:spPr bwMode="auto">
          <a:xfrm>
            <a:off x="0" y="1268413"/>
            <a:ext cx="212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402" name="Text Box 34"/>
          <p:cNvSpPr txBox="1">
            <a:spLocks noChangeArrowheads="1"/>
          </p:cNvSpPr>
          <p:nvPr/>
        </p:nvSpPr>
        <p:spPr bwMode="auto">
          <a:xfrm>
            <a:off x="-36513" y="1196975"/>
            <a:ext cx="4176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FF0000"/>
                </a:solidFill>
                <a:ea typeface="黑体" panose="02010609060101010101" pitchFamily="49" charset="-122"/>
              </a:rPr>
              <a:t>同类项</a:t>
            </a:r>
            <a:r>
              <a:rPr lang="zh-CN" altLang="en-US" sz="4000" b="1">
                <a:solidFill>
                  <a:srgbClr val="000000"/>
                </a:solidFill>
                <a:ea typeface="黑体" panose="02010609060101010101" pitchFamily="49" charset="-122"/>
              </a:rPr>
              <a:t>定义：</a:t>
            </a:r>
          </a:p>
        </p:txBody>
      </p:sp>
      <p:graphicFrame>
        <p:nvGraphicFramePr>
          <p:cNvPr id="186403" name="Object 35"/>
          <p:cNvGraphicFramePr>
            <a:graphicFrameLocks noChangeAspect="1"/>
          </p:cNvGraphicFramePr>
          <p:nvPr/>
        </p:nvGraphicFramePr>
        <p:xfrm>
          <a:off x="34925" y="128588"/>
          <a:ext cx="88201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1968500" imgH="228600" progId="Equation.DSMT4">
                  <p:embed/>
                </p:oleObj>
              </mc:Choice>
              <mc:Fallback>
                <p:oleObj name="Equation" r:id="rId5" imgW="1968500" imgH="228600" progId="Equation.DSMT4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128588"/>
                        <a:ext cx="882015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04" name="Text Box 36"/>
          <p:cNvSpPr txBox="1">
            <a:spLocks noChangeArrowheads="1"/>
          </p:cNvSpPr>
          <p:nvPr/>
        </p:nvSpPr>
        <p:spPr bwMode="auto">
          <a:xfrm>
            <a:off x="250825" y="4024313"/>
            <a:ext cx="4500563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-4xy</a:t>
            </a:r>
            <a:r>
              <a:rPr lang="en-US" altLang="zh-CN" sz="40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4000" b="1">
                <a:solidFill>
                  <a:srgbClr val="000000"/>
                </a:solidFill>
                <a:latin typeface="Verdana" panose="020B0604030504040204" pitchFamily="34" charset="0"/>
              </a:rPr>
              <a:t>和  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2xy</a:t>
            </a:r>
            <a:r>
              <a:rPr lang="en-US" altLang="zh-CN" sz="40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endParaRPr lang="en-US" altLang="zh-CN" sz="40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405" name="Text Box 37"/>
          <p:cNvSpPr txBox="1">
            <a:spLocks noChangeArrowheads="1"/>
          </p:cNvSpPr>
          <p:nvPr/>
        </p:nvSpPr>
        <p:spPr bwMode="auto">
          <a:xfrm>
            <a:off x="250825" y="3068638"/>
            <a:ext cx="4321175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 3x</a:t>
            </a:r>
            <a:r>
              <a:rPr lang="en-US" altLang="zh-CN" sz="40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4000" b="1">
                <a:solidFill>
                  <a:srgbClr val="000000"/>
                </a:solidFill>
                <a:latin typeface="Verdana" panose="020B0604030504040204" pitchFamily="34" charset="0"/>
              </a:rPr>
              <a:t>和  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5x</a:t>
            </a:r>
            <a:r>
              <a:rPr lang="en-US" altLang="zh-CN" sz="4000" b="1" baseline="3000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endParaRPr lang="en-US" altLang="zh-CN" sz="40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406" name="Text Box 38"/>
          <p:cNvSpPr txBox="1">
            <a:spLocks noChangeArrowheads="1"/>
          </p:cNvSpPr>
          <p:nvPr/>
        </p:nvSpPr>
        <p:spPr bwMode="auto">
          <a:xfrm>
            <a:off x="323850" y="5013325"/>
            <a:ext cx="3168650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 -3 </a:t>
            </a:r>
            <a:r>
              <a:rPr lang="zh-CN" altLang="en-US" sz="4000" b="1">
                <a:solidFill>
                  <a:srgbClr val="000000"/>
                </a:solidFill>
                <a:latin typeface="Verdana" panose="020B0604030504040204" pitchFamily="34" charset="0"/>
              </a:rPr>
              <a:t>和   </a:t>
            </a:r>
            <a:r>
              <a:rPr lang="en-US" altLang="zh-CN" sz="4000" b="1">
                <a:solidFill>
                  <a:srgbClr val="000000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186407" name="Text Box 39"/>
          <p:cNvSpPr txBox="1">
            <a:spLocks noChangeArrowheads="1"/>
          </p:cNvSpPr>
          <p:nvPr/>
        </p:nvSpPr>
        <p:spPr bwMode="auto">
          <a:xfrm>
            <a:off x="1042988" y="115888"/>
            <a:ext cx="431800" cy="100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408" name="Text Box 40"/>
          <p:cNvSpPr txBox="1">
            <a:spLocks noChangeArrowheads="1"/>
          </p:cNvSpPr>
          <p:nvPr/>
        </p:nvSpPr>
        <p:spPr bwMode="auto">
          <a:xfrm>
            <a:off x="5435600" y="115888"/>
            <a:ext cx="431800" cy="1004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86409" name="AutoShape 41"/>
          <p:cNvSpPr>
            <a:spLocks noChangeArrowheads="1"/>
          </p:cNvSpPr>
          <p:nvPr/>
        </p:nvSpPr>
        <p:spPr bwMode="auto">
          <a:xfrm>
            <a:off x="5292725" y="2781300"/>
            <a:ext cx="3851275" cy="2736850"/>
          </a:xfrm>
          <a:prstGeom prst="wedgeRoundRectCallout">
            <a:avLst>
              <a:gd name="adj1" fmla="val -71065"/>
              <a:gd name="adj2" fmla="val 5741"/>
              <a:gd name="adj3" fmla="val 16667"/>
            </a:avLst>
          </a:prstGeom>
          <a:solidFill>
            <a:srgbClr val="99FFCC"/>
          </a:solidFill>
          <a:ln w="9525" algn="ctr">
            <a:solidFill>
              <a:srgbClr val="0099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000000"/>
                </a:solidFill>
                <a:latin typeface="Verdana" panose="020B0604030504040204" pitchFamily="34" charset="0"/>
                <a:ea typeface="楷体_GB2312" pitchFamily="49" charset="-122"/>
              </a:rPr>
              <a:t>同类项，同类项，除了系数都一样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>
                <a:solidFill>
                  <a:srgbClr val="000000"/>
                </a:solidFill>
                <a:latin typeface="Verdana" panose="020B0604030504040204" pitchFamily="34" charset="0"/>
                <a:ea typeface="楷体_GB2312" pitchFamily="49" charset="-122"/>
              </a:rPr>
              <a:t>（两相同）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zh-CN" altLang="en-US" sz="4400" b="1">
              <a:solidFill>
                <a:srgbClr val="000000"/>
              </a:solidFill>
              <a:latin typeface="Verdana" panose="020B060403050404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89" grpId="0"/>
      <p:bldP spid="186390" grpId="0"/>
      <p:bldP spid="186391" grpId="0"/>
      <p:bldP spid="186393" grpId="0" animBg="1"/>
      <p:bldP spid="186394" grpId="0"/>
      <p:bldP spid="186402" grpId="0"/>
      <p:bldP spid="1864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201613" y="3500438"/>
            <a:ext cx="4862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9933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★</a:t>
            </a:r>
            <a:r>
              <a:rPr lang="zh-CN" altLang="en-US" sz="3600" b="1" dirty="0">
                <a:solidFill>
                  <a:srgbClr val="003300"/>
                </a:solidFill>
                <a:ea typeface="黑体" panose="02010609060101010101" pitchFamily="49" charset="-122"/>
              </a:rPr>
              <a:t>所含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字母</a:t>
            </a:r>
            <a:r>
              <a:rPr lang="zh-CN" altLang="en-US" sz="3600" b="1" dirty="0">
                <a:solidFill>
                  <a:srgbClr val="003300"/>
                </a:solidFill>
                <a:ea typeface="黑体" panose="02010609060101010101" pitchFamily="49" charset="-122"/>
              </a:rPr>
              <a:t>相同；</a:t>
            </a:r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3851275" y="3500438"/>
            <a:ext cx="6192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9933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★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相同</a:t>
            </a:r>
            <a:r>
              <a:rPr lang="zh-CN" altLang="en-US" sz="3600" b="1" dirty="0">
                <a:solidFill>
                  <a:srgbClr val="003300"/>
                </a:solidFill>
                <a:ea typeface="黑体" panose="02010609060101010101" pitchFamily="49" charset="-122"/>
              </a:rPr>
              <a:t>字母的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指数</a:t>
            </a:r>
            <a:r>
              <a:rPr lang="zh-CN" altLang="en-US" sz="3600" b="1" dirty="0">
                <a:solidFill>
                  <a:srgbClr val="003300"/>
                </a:solidFill>
                <a:ea typeface="黑体" panose="02010609060101010101" pitchFamily="49" charset="-122"/>
              </a:rPr>
              <a:t>也相同．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25425" y="5038725"/>
            <a:ext cx="607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9933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★</a:t>
            </a:r>
            <a:r>
              <a:rPr lang="zh-CN" altLang="en-US" sz="3600" b="1" dirty="0">
                <a:solidFill>
                  <a:srgbClr val="003300"/>
                </a:solidFill>
                <a:ea typeface="黑体" panose="02010609060101010101" pitchFamily="49" charset="-122"/>
              </a:rPr>
              <a:t>与字母</a:t>
            </a:r>
            <a:r>
              <a:rPr lang="zh-CN" altLang="en-US" sz="3600" b="1" dirty="0">
                <a:solidFill>
                  <a:srgbClr val="FF0000"/>
                </a:solidFill>
                <a:ea typeface="黑体" panose="02010609060101010101" pitchFamily="49" charset="-122"/>
              </a:rPr>
              <a:t>顺序</a:t>
            </a:r>
            <a:r>
              <a:rPr lang="zh-CN" altLang="en-US" sz="3600" b="1" dirty="0">
                <a:solidFill>
                  <a:srgbClr val="003300"/>
                </a:solidFill>
                <a:ea typeface="黑体" panose="02010609060101010101" pitchFamily="49" charset="-122"/>
              </a:rPr>
              <a:t>无关；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4140200" y="5013325"/>
            <a:ext cx="480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</a:t>
            </a:r>
            <a:r>
              <a:rPr lang="zh-CN" altLang="en-US" sz="3600" b="1" dirty="0">
                <a:solidFill>
                  <a:srgbClr val="00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无关</a:t>
            </a:r>
            <a:r>
              <a:rPr lang="en-US" altLang="zh-CN" sz="3600" b="1" dirty="0">
                <a:solidFill>
                  <a:srgbClr val="00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1258888" y="4184650"/>
            <a:ext cx="1951037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(3)3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xy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</a:p>
        </p:txBody>
      </p:sp>
      <p:graphicFrame>
        <p:nvGraphicFramePr>
          <p:cNvPr id="191496" name="Object 8"/>
          <p:cNvGraphicFramePr>
            <a:graphicFrameLocks noChangeAspect="1"/>
          </p:cNvGraphicFramePr>
          <p:nvPr/>
        </p:nvGraphicFramePr>
        <p:xfrm>
          <a:off x="3059113" y="4056063"/>
          <a:ext cx="121126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254000" imgH="393700" progId="Equation.DSMT4">
                  <p:embed/>
                </p:oleObj>
              </mc:Choice>
              <mc:Fallback>
                <p:oleObj name="Equation" r:id="rId4" imgW="254000" imgH="3937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056063"/>
                        <a:ext cx="1211262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497" name="Rectangle 9"/>
          <p:cNvSpPr>
            <a:spLocks noChangeArrowheads="1"/>
          </p:cNvSpPr>
          <p:nvPr/>
        </p:nvSpPr>
        <p:spPr bwMode="auto">
          <a:xfrm>
            <a:off x="4205288" y="4221163"/>
            <a:ext cx="1303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yx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36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altLang="zh-CN" sz="3600" dirty="0">
              <a:solidFill>
                <a:srgbClr val="000000"/>
              </a:solidFill>
            </a:endParaRPr>
          </a:p>
        </p:txBody>
      </p:sp>
      <p:sp>
        <p:nvSpPr>
          <p:cNvPr id="191498" name="Rectangle 10"/>
          <p:cNvSpPr>
            <a:spLocks noChangeArrowheads="1"/>
          </p:cNvSpPr>
          <p:nvPr/>
        </p:nvSpPr>
        <p:spPr bwMode="auto">
          <a:xfrm>
            <a:off x="1209675" y="2682875"/>
            <a:ext cx="3630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（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</a:p>
        </p:txBody>
      </p:sp>
      <p:graphicFrame>
        <p:nvGraphicFramePr>
          <p:cNvPr id="191499" name="Object 11"/>
          <p:cNvGraphicFramePr>
            <a:graphicFrameLocks noChangeAspect="1"/>
          </p:cNvGraphicFramePr>
          <p:nvPr/>
        </p:nvGraphicFramePr>
        <p:xfrm>
          <a:off x="7029450" y="3932238"/>
          <a:ext cx="99853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52400" imgH="393700" progId="Equation.DSMT4">
                  <p:embed/>
                </p:oleObj>
              </mc:Choice>
              <mc:Fallback>
                <p:oleObj name="Equation" r:id="rId6" imgW="152400" imgH="393700" progId="Equation.DSMT4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9450" y="3932238"/>
                        <a:ext cx="998538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500" name="Rectangle 12"/>
          <p:cNvSpPr>
            <a:spLocks noChangeArrowheads="1"/>
          </p:cNvSpPr>
          <p:nvPr/>
        </p:nvSpPr>
        <p:spPr bwMode="auto">
          <a:xfrm>
            <a:off x="5003800" y="4300538"/>
            <a:ext cx="2840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(4) -</a:t>
            </a:r>
            <a:r>
              <a:rPr lang="en-US" altLang="zh-CN" sz="3600" b="1" dirty="0">
                <a:solidFill>
                  <a:srgbClr val="000000"/>
                </a:solidFill>
              </a:rPr>
              <a:t>2.1</a:t>
            </a:r>
            <a:r>
              <a:rPr lang="zh-CN" altLang="en-US" sz="3600" b="1" dirty="0">
                <a:solidFill>
                  <a:srgbClr val="000000"/>
                </a:solidFill>
              </a:rPr>
              <a:t>与</a:t>
            </a:r>
            <a:r>
              <a:rPr lang="zh-CN" altLang="en-US" sz="3600" dirty="0">
                <a:solidFill>
                  <a:srgbClr val="000000"/>
                </a:solidFill>
              </a:rPr>
              <a:t>     </a:t>
            </a:r>
            <a:r>
              <a:rPr lang="en-US" altLang="zh-CN" sz="36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91501" name="Text Box 13"/>
          <p:cNvSpPr txBox="1">
            <a:spLocks noChangeArrowheads="1"/>
          </p:cNvSpPr>
          <p:nvPr/>
        </p:nvSpPr>
        <p:spPr bwMode="auto">
          <a:xfrm>
            <a:off x="304800" y="0"/>
            <a:ext cx="87630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D1270B"/>
                </a:solidFill>
                <a:ea typeface="黑体" panose="02010609060101010101" pitchFamily="49" charset="-122"/>
              </a:rPr>
              <a:t>定义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：多项式中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所含字母相同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并且相同字母的指数也相同的项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叫做同类项</a:t>
            </a:r>
            <a:r>
              <a:rPr lang="en-US" altLang="zh-CN" sz="3200" b="1" dirty="0">
                <a:solidFill>
                  <a:srgbClr val="000000"/>
                </a:solidFill>
                <a:latin typeface="新宋体" panose="02010609030101010101" charset="-122"/>
                <a:ea typeface="新宋体" panose="02010609030101010101" charset="-122"/>
              </a:rPr>
              <a:t>.</a:t>
            </a:r>
          </a:p>
        </p:txBody>
      </p:sp>
      <p:sp>
        <p:nvSpPr>
          <p:cNvPr id="191502" name="Text Box 14"/>
          <p:cNvSpPr txBox="1">
            <a:spLocks noChangeArrowheads="1"/>
          </p:cNvSpPr>
          <p:nvPr/>
        </p:nvSpPr>
        <p:spPr bwMode="auto">
          <a:xfrm>
            <a:off x="212725" y="5805488"/>
            <a:ext cx="853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要注意：所有常数项也看做同类项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457200" y="1287463"/>
            <a:ext cx="487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所有常数项也看做同类项</a:t>
            </a:r>
            <a:r>
              <a:rPr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09538" y="1916113"/>
            <a:ext cx="2590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3300"/>
                </a:solidFill>
                <a:ea typeface="黑体" panose="02010609060101010101" pitchFamily="49" charset="-122"/>
              </a:rPr>
              <a:t>辨一辨：</a:t>
            </a:r>
          </a:p>
        </p:txBody>
      </p:sp>
      <p:sp>
        <p:nvSpPr>
          <p:cNvPr id="191505" name="Rectangle 17"/>
          <p:cNvSpPr>
            <a:spLocks noChangeArrowheads="1"/>
          </p:cNvSpPr>
          <p:nvPr/>
        </p:nvSpPr>
        <p:spPr bwMode="auto">
          <a:xfrm>
            <a:off x="1433513" y="1943100"/>
            <a:ext cx="8394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ea typeface="黑体" panose="02010609060101010101" pitchFamily="49" charset="-122"/>
              </a:rPr>
              <a:t>下列各组中的两项是不是同类项？为什么？</a:t>
            </a:r>
          </a:p>
        </p:txBody>
      </p:sp>
      <p:sp>
        <p:nvSpPr>
          <p:cNvPr id="191506" name="Rectangle 18"/>
          <p:cNvSpPr>
            <a:spLocks noChangeArrowheads="1"/>
          </p:cNvSpPr>
          <p:nvPr/>
        </p:nvSpPr>
        <p:spPr bwMode="auto">
          <a:xfrm>
            <a:off x="5003800" y="2636838"/>
            <a:ext cx="2979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2)2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191491" grpId="0"/>
      <p:bldP spid="191492" grpId="0"/>
      <p:bldP spid="191493" grpId="0"/>
      <p:bldP spid="191502" grpId="0"/>
      <p:bldP spid="1915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99"/>
            </a:gs>
            <a:gs pos="100000">
              <a:srgbClr val="FFCC99">
                <a:gamma/>
                <a:tint val="9412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755650" y="765175"/>
            <a:ext cx="762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11188" y="2349500"/>
            <a:ext cx="63611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98438" y="2043113"/>
            <a:ext cx="17891125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 </a:t>
            </a:r>
            <a:r>
              <a:rPr kumimoji="1" lang="zh-CN" altLang="en-US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两个条件（两相同）缺一不可 </a:t>
            </a:r>
            <a:r>
              <a:rPr kumimoji="1" lang="en-US" altLang="zh-CN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kumimoji="1" lang="zh-CN" altLang="en-US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同类项与系数无关，与字母的排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列顺序也无关</a:t>
            </a:r>
            <a:r>
              <a:rPr kumimoji="1" lang="en-US" altLang="zh-CN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  <a:r>
              <a:rPr kumimoji="1" lang="zh-CN" altLang="en-US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如 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kumimoji="1" lang="en-US" altLang="zh-CN" sz="40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en-US" altLang="zh-CN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en-US" altLang="zh-CN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en-US" altLang="zh-CN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kumimoji="1"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kumimoji="1" lang="en-US" altLang="zh-CN" sz="4000" b="1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kumimoji="1"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kumimoji="1" lang="en-US" altLang="zh-CN" sz="40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endParaRPr kumimoji="1" lang="en-US" altLang="zh-CN" sz="40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kumimoji="1" lang="zh-CN" altLang="en-US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所有的常数项都是同类项，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如１和－３</a:t>
            </a:r>
            <a:r>
              <a:rPr kumimoji="1" lang="en-US" altLang="zh-CN" sz="4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60773" name="WordArt 5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502920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gradFill rotWithShape="0">
                  <a:gsLst>
                    <a:gs pos="0">
                      <a:srgbClr val="FF33CC"/>
                    </a:gs>
                    <a:gs pos="100000">
                      <a:srgbClr val="D6009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宋体" panose="02010600030101010101" pitchFamily="2" charset="-122"/>
              </a:rPr>
              <a:t>温馨提示</a:t>
            </a:r>
          </a:p>
        </p:txBody>
      </p:sp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434975" imgH="676910" progId="Equation.DSMT4">
                  <p:embed/>
                </p:oleObj>
              </mc:Choice>
              <mc:Fallback>
                <p:oleObj name="Equation" r:id="rId3" imgW="434975" imgH="676910" progId="Equation.DSMT4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228600" y="22860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0776" name="AutoShape 8"/>
          <p:cNvSpPr>
            <a:spLocks noChangeArrowheads="1"/>
          </p:cNvSpPr>
          <p:nvPr/>
        </p:nvSpPr>
        <p:spPr bwMode="auto">
          <a:xfrm>
            <a:off x="228600" y="28956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0777" name="AutoShape 9"/>
          <p:cNvSpPr>
            <a:spLocks noChangeArrowheads="1"/>
          </p:cNvSpPr>
          <p:nvPr/>
        </p:nvSpPr>
        <p:spPr bwMode="auto">
          <a:xfrm>
            <a:off x="228600" y="4267200"/>
            <a:ext cx="304800" cy="304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tint val="3137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1026"/>
          <p:cNvSpPr txBox="1">
            <a:spLocks noChangeArrowheads="1"/>
          </p:cNvSpPr>
          <p:nvPr/>
        </p:nvSpPr>
        <p:spPr bwMode="auto">
          <a:xfrm>
            <a:off x="323850" y="1555750"/>
            <a:ext cx="88201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在下列各对单项式中，同类项有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       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-3pq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3qp  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4000" b="1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bc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kumimoji="1" lang="en-US" altLang="zh-CN" sz="40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en-US" altLang="zh-CN" sz="4000" b="1" baseline="30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graphicFrame>
        <p:nvGraphicFramePr>
          <p:cNvPr id="171014" name="Object 1030"/>
          <p:cNvGraphicFramePr>
            <a:graphicFrameLocks noChangeAspect="1"/>
          </p:cNvGraphicFramePr>
          <p:nvPr/>
        </p:nvGraphicFramePr>
        <p:xfrm>
          <a:off x="4787900" y="4759325"/>
          <a:ext cx="28082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公式" r:id="rId3" imgW="635000" imgH="228600" progId="Equation.3">
                  <p:embed/>
                </p:oleObj>
              </mc:Choice>
              <mc:Fallback>
                <p:oleObj name="公式" r:id="rId3" imgW="635000" imgH="2286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759325"/>
                        <a:ext cx="28082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16" name="WordArt 1032"/>
          <p:cNvSpPr>
            <a:spLocks noChangeArrowheads="1" noChangeShapeType="1" noTextEdit="1"/>
          </p:cNvSpPr>
          <p:nvPr/>
        </p:nvSpPr>
        <p:spPr bwMode="auto">
          <a:xfrm>
            <a:off x="755650" y="549275"/>
            <a:ext cx="2160588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小检测</a:t>
            </a:r>
          </a:p>
        </p:txBody>
      </p:sp>
      <p:sp>
        <p:nvSpPr>
          <p:cNvPr id="171017" name="Text Box 1033"/>
          <p:cNvSpPr txBox="1">
            <a:spLocks noChangeArrowheads="1"/>
          </p:cNvSpPr>
          <p:nvPr/>
        </p:nvSpPr>
        <p:spPr bwMode="auto">
          <a:xfrm>
            <a:off x="611188" y="2276475"/>
            <a:ext cx="3743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rgbClr val="CC0000"/>
                </a:solidFill>
                <a:latin typeface="Verdana" panose="020B0604030504040204" pitchFamily="34" charset="0"/>
              </a:rPr>
              <a:t>（</a:t>
            </a:r>
            <a:r>
              <a:rPr kumimoji="1" lang="en-US" altLang="zh-CN" sz="2800" b="1">
                <a:solidFill>
                  <a:srgbClr val="CC0000"/>
                </a:solidFill>
                <a:latin typeface="Verdana" panose="020B0604030504040204" pitchFamily="34" charset="0"/>
              </a:rPr>
              <a:t>3</a:t>
            </a:r>
            <a:r>
              <a:rPr kumimoji="1" lang="zh-CN" altLang="en-US" sz="2800" b="1">
                <a:solidFill>
                  <a:srgbClr val="CC0000"/>
                </a:solidFill>
                <a:latin typeface="Verdana" panose="020B0604030504040204" pitchFamily="34" charset="0"/>
              </a:rPr>
              <a:t>） （</a:t>
            </a:r>
            <a:r>
              <a:rPr kumimoji="1" lang="en-US" altLang="zh-CN" sz="2800" b="1">
                <a:solidFill>
                  <a:srgbClr val="CC0000"/>
                </a:solidFill>
                <a:latin typeface="Verdana" panose="020B0604030504040204" pitchFamily="34" charset="0"/>
              </a:rPr>
              <a:t>6</a:t>
            </a:r>
            <a:r>
              <a:rPr kumimoji="1" lang="zh-CN" altLang="en-US" sz="2800" b="1">
                <a:solidFill>
                  <a:srgbClr val="CC0000"/>
                </a:solidFill>
                <a:latin typeface="Verdana" panose="020B0604030504040204" pitchFamily="34" charset="0"/>
              </a:rPr>
              <a:t>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5"/>
          <p:cNvSpPr txBox="1">
            <a:spLocks noChangeArrowheads="1"/>
          </p:cNvSpPr>
          <p:nvPr/>
        </p:nvSpPr>
        <p:spPr bwMode="auto">
          <a:xfrm>
            <a:off x="250825" y="623207"/>
            <a:ext cx="1873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0" lang="zh-CN" altLang="en-US" sz="3200" b="1" i="1" dirty="0">
                <a:solidFill>
                  <a:srgbClr val="3333FF"/>
                </a:solidFill>
                <a:latin typeface="Arial" panose="020B0604020202020204" pitchFamily="34" charset="0"/>
              </a:rPr>
              <a:t>做一做</a:t>
            </a:r>
          </a:p>
        </p:txBody>
      </p:sp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1835150" y="579438"/>
            <a:ext cx="6192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0" lang="zh-CN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在横线上填上适当的内容使每组成为同类项</a:t>
            </a:r>
          </a:p>
        </p:txBody>
      </p:sp>
      <p:graphicFrame>
        <p:nvGraphicFramePr>
          <p:cNvPr id="430088" name="Object 8"/>
          <p:cNvGraphicFramePr>
            <a:graphicFrameLocks noChangeAspect="1"/>
          </p:cNvGraphicFramePr>
          <p:nvPr/>
        </p:nvGraphicFramePr>
        <p:xfrm>
          <a:off x="34925" y="2276475"/>
          <a:ext cx="28797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公式" r:id="rId3" imgW="787400" imgH="190500" progId="Equation.3">
                  <p:embed/>
                </p:oleObj>
              </mc:Choice>
              <mc:Fallback>
                <p:oleObj name="公式" r:id="rId3" imgW="787400" imgH="1905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2276475"/>
                        <a:ext cx="28797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9" name="Line 9"/>
          <p:cNvSpPr>
            <a:spLocks noChangeShapeType="1"/>
          </p:cNvSpPr>
          <p:nvPr/>
        </p:nvSpPr>
        <p:spPr bwMode="auto">
          <a:xfrm>
            <a:off x="2627313" y="2924175"/>
            <a:ext cx="935037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3778250" y="2060575"/>
          <a:ext cx="446563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公式" r:id="rId5" imgW="1675765" imgH="393700" progId="Equation.3">
                  <p:embed/>
                </p:oleObj>
              </mc:Choice>
              <mc:Fallback>
                <p:oleObj name="公式" r:id="rId5" imgW="1675765" imgH="3937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759" r="21512"/>
                      <a:stretch>
                        <a:fillRect/>
                      </a:stretch>
                    </p:blipFill>
                    <p:spPr bwMode="auto">
                      <a:xfrm>
                        <a:off x="3778250" y="2060575"/>
                        <a:ext cx="446563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627063" y="21224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0"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30092" name="Object 12"/>
          <p:cNvGraphicFramePr>
            <a:graphicFrameLocks noChangeAspect="1"/>
          </p:cNvGraphicFramePr>
          <p:nvPr/>
        </p:nvGraphicFramePr>
        <p:xfrm>
          <a:off x="395288" y="3363913"/>
          <a:ext cx="4141787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公式" r:id="rId7" imgW="1180465" imgH="203200" progId="Equation.3">
                  <p:embed/>
                </p:oleObj>
              </mc:Choice>
              <mc:Fallback>
                <p:oleObj name="公式" r:id="rId7" imgW="1180465" imgH="20320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63913"/>
                        <a:ext cx="4141787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2" name="Object 22"/>
          <p:cNvGraphicFramePr>
            <a:graphicFrameLocks noChangeAspect="1"/>
          </p:cNvGraphicFramePr>
          <p:nvPr/>
        </p:nvGraphicFramePr>
        <p:xfrm>
          <a:off x="5292725" y="2176463"/>
          <a:ext cx="8636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公式" r:id="rId9" imgW="266700" imgH="228600" progId="Equation.3">
                  <p:embed/>
                </p:oleObj>
              </mc:Choice>
              <mc:Fallback>
                <p:oleObj name="公式" r:id="rId9" imgW="266700" imgH="228600" progId="Equation.3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176463"/>
                        <a:ext cx="8636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3" name="Object 23"/>
          <p:cNvGraphicFramePr>
            <a:graphicFrameLocks noChangeAspect="1"/>
          </p:cNvGraphicFramePr>
          <p:nvPr/>
        </p:nvGraphicFramePr>
        <p:xfrm>
          <a:off x="7696200" y="2060575"/>
          <a:ext cx="692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公式" r:id="rId11" imgW="177800" imgH="203200" progId="Equation.3">
                  <p:embed/>
                </p:oleObj>
              </mc:Choice>
              <mc:Fallback>
                <p:oleObj name="公式" r:id="rId11" imgW="177800" imgH="203200" progId="Equation.3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060575"/>
                        <a:ext cx="6921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4" name="Object 24"/>
          <p:cNvGraphicFramePr>
            <a:graphicFrameLocks noChangeAspect="1"/>
          </p:cNvGraphicFramePr>
          <p:nvPr/>
        </p:nvGraphicFramePr>
        <p:xfrm>
          <a:off x="2268538" y="3292475"/>
          <a:ext cx="6556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公式" r:id="rId13" imgW="177800" imgH="203200" progId="Equation.3">
                  <p:embed/>
                </p:oleObj>
              </mc:Choice>
              <mc:Fallback>
                <p:oleObj name="公式" r:id="rId13" imgW="177800" imgH="203200" progId="Equation.3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292475"/>
                        <a:ext cx="655637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5" name="Object 25"/>
          <p:cNvGraphicFramePr>
            <a:graphicFrameLocks noChangeAspect="1"/>
          </p:cNvGraphicFramePr>
          <p:nvPr/>
        </p:nvGraphicFramePr>
        <p:xfrm>
          <a:off x="4500563" y="3221038"/>
          <a:ext cx="8223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公式" r:id="rId15" imgW="203200" imgH="203200" progId="Equation.3">
                  <p:embed/>
                </p:oleObj>
              </mc:Choice>
              <mc:Fallback>
                <p:oleObj name="公式" r:id="rId15" imgW="203200" imgH="203200" progId="Equation.3">
                  <p:embed/>
                  <p:pic>
                    <p:nvPicPr>
                      <p:cNvPr id="0" name="图片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221038"/>
                        <a:ext cx="822325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06" name="Line 26"/>
          <p:cNvSpPr>
            <a:spLocks noChangeShapeType="1"/>
          </p:cNvSpPr>
          <p:nvPr/>
        </p:nvSpPr>
        <p:spPr bwMode="auto">
          <a:xfrm>
            <a:off x="2124075" y="4005263"/>
            <a:ext cx="719138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07" name="Line 27"/>
          <p:cNvSpPr>
            <a:spLocks noChangeShapeType="1"/>
          </p:cNvSpPr>
          <p:nvPr/>
        </p:nvSpPr>
        <p:spPr bwMode="auto">
          <a:xfrm>
            <a:off x="4356100" y="4005263"/>
            <a:ext cx="865188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08" name="Line 28"/>
          <p:cNvSpPr>
            <a:spLocks noChangeShapeType="1"/>
          </p:cNvSpPr>
          <p:nvPr/>
        </p:nvSpPr>
        <p:spPr bwMode="auto">
          <a:xfrm>
            <a:off x="7526338" y="2852738"/>
            <a:ext cx="574675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09" name="Line 29"/>
          <p:cNvSpPr>
            <a:spLocks noChangeShapeType="1"/>
          </p:cNvSpPr>
          <p:nvPr/>
        </p:nvSpPr>
        <p:spPr bwMode="auto">
          <a:xfrm>
            <a:off x="5292725" y="2997200"/>
            <a:ext cx="935038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11" name="Text Box 31"/>
          <p:cNvSpPr txBox="1">
            <a:spLocks noChangeArrowheads="1"/>
          </p:cNvSpPr>
          <p:nvPr/>
        </p:nvSpPr>
        <p:spPr bwMode="auto">
          <a:xfrm>
            <a:off x="7308850" y="3497263"/>
            <a:ext cx="5032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0" lang="en-US" altLang="zh-CN" sz="3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30125" name="Object 45"/>
          <p:cNvGraphicFramePr>
            <a:graphicFrameLocks noChangeAspect="1"/>
          </p:cNvGraphicFramePr>
          <p:nvPr/>
        </p:nvGraphicFramePr>
        <p:xfrm>
          <a:off x="2843213" y="2349500"/>
          <a:ext cx="677862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公式" r:id="rId17" imgW="203200" imgH="177800" progId="Equation.3">
                  <p:embed/>
                </p:oleObj>
              </mc:Choice>
              <mc:Fallback>
                <p:oleObj name="公式" r:id="rId17" imgW="203200" imgH="177800" progId="Equation.3">
                  <p:embed/>
                  <p:pic>
                    <p:nvPicPr>
                      <p:cNvPr id="0" name="图片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349500"/>
                        <a:ext cx="677862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7200900" y="1879600"/>
          <a:ext cx="2195513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公式" r:id="rId19" imgW="1675765" imgH="393700" progId="Equation.3">
                  <p:embed/>
                </p:oleObj>
              </mc:Choice>
              <mc:Fallback>
                <p:oleObj name="公式" r:id="rId19" imgW="1675765" imgH="393700" progId="Equation.3">
                  <p:embed/>
                  <p:pic>
                    <p:nvPicPr>
                      <p:cNvPr id="0" name="图片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2154" t="1759" r="-3796"/>
                      <a:stretch>
                        <a:fillRect/>
                      </a:stretch>
                    </p:blipFill>
                    <p:spPr bwMode="auto">
                      <a:xfrm>
                        <a:off x="7200900" y="1879600"/>
                        <a:ext cx="2195513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0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85" decel="100000"/>
                                        <p:tgtEl>
                                          <p:spTgt spid="430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385" decel="100000"/>
                                        <p:tgtEl>
                                          <p:spTgt spid="430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30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0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676400"/>
            <a:ext cx="752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59" name="Picture 3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43200"/>
            <a:ext cx="752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0" name="Picture 4" descr="苹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810000"/>
            <a:ext cx="7524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250825" y="0"/>
            <a:ext cx="90868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Ì"/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周末，小明一家要外出游玩，爸爸、妈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妈和点点各自选了他们要吃的东西：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21870" name="Picture 14" descr="饮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3644900"/>
            <a:ext cx="7524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71" name="Picture 15" descr="饮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590800"/>
            <a:ext cx="7524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72" name="Picture 16" descr="饮料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600200"/>
            <a:ext cx="752475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1258888" y="5013325"/>
            <a:ext cx="617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买的时候，</a:t>
            </a:r>
            <a:r>
              <a:rPr kumimoji="1" lang="zh-CN" altLang="en-US" sz="3200" b="1">
                <a:solidFill>
                  <a:srgbClr val="000000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小明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怎么说？</a:t>
            </a:r>
          </a:p>
        </p:txBody>
      </p:sp>
      <p:grpSp>
        <p:nvGrpSpPr>
          <p:cNvPr id="121900" name="Group 44"/>
          <p:cNvGrpSpPr/>
          <p:nvPr/>
        </p:nvGrpSpPr>
        <p:grpSpPr bwMode="auto">
          <a:xfrm>
            <a:off x="539750" y="5867400"/>
            <a:ext cx="8604250" cy="590550"/>
            <a:chOff x="340" y="3696"/>
            <a:chExt cx="5088" cy="335"/>
          </a:xfrm>
        </p:grpSpPr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340" y="3702"/>
              <a:ext cx="5088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kumimoji="1"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个汉堡</a:t>
              </a:r>
              <a:r>
                <a:rPr kumimoji="1" lang="en-US" altLang="zh-CN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kumimoji="1"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个苹果</a:t>
              </a:r>
              <a:r>
                <a:rPr kumimoji="1" lang="en-US" altLang="zh-CN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____</a:t>
              </a:r>
              <a:r>
                <a:rPr kumimoji="1"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个草莓</a:t>
              </a:r>
              <a:r>
                <a:rPr kumimoji="1" lang="en-US" altLang="zh-CN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_____</a:t>
              </a:r>
              <a:r>
                <a:rPr kumimoji="1" lang="zh-CN" altLang="en-US" sz="32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瓶饮料</a:t>
              </a:r>
              <a:endParaRPr kumimoji="1" lang="zh-CN" altLang="en-US" sz="3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21875" name="Text Box 19"/>
            <p:cNvSpPr txBox="1">
              <a:spLocks noChangeArrowheads="1"/>
            </p:cNvSpPr>
            <p:nvPr/>
          </p:nvSpPr>
          <p:spPr bwMode="auto">
            <a:xfrm>
              <a:off x="384" y="3696"/>
              <a:ext cx="4512" cy="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4                  3                 8                  3</a:t>
              </a:r>
              <a:endParaRPr kumimoji="1" lang="en-US" altLang="zh-CN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121877" name="Picture 21" descr="00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557338"/>
            <a:ext cx="82232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78" name="Picture 22" descr="016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263683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79" name="Picture 23" descr="汉堡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1752600"/>
            <a:ext cx="762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0" name="Picture 24" descr="汉堡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1752600"/>
            <a:ext cx="762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1" name="Picture 25" descr="汉堡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2743200"/>
            <a:ext cx="762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2" name="Picture 26" descr="汉堡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3810000"/>
            <a:ext cx="762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4" name="Picture 28" descr="小明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3716338"/>
            <a:ext cx="881063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6" name="Picture 30" descr="u=1269546601,1567809340&amp;gp=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292725" y="1828800"/>
            <a:ext cx="719138" cy="55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8" name="Picture 3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95738" y="1628775"/>
            <a:ext cx="7826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9" name="Picture 3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835150" y="1752600"/>
            <a:ext cx="1008063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1" name="Picture 3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916238" y="1773238"/>
            <a:ext cx="1008062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2" name="Picture 36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835150" y="2708275"/>
            <a:ext cx="1006475" cy="73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3" name="Picture 37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835150" y="3841750"/>
            <a:ext cx="1008063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4" name="Picture 3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95738" y="2708275"/>
            <a:ext cx="7826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5" name="Picture 3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67175" y="3789363"/>
            <a:ext cx="782638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6" name="Picture 40" descr="u=1269546601,1567809340&amp;gp=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24525" y="3933825"/>
            <a:ext cx="719138" cy="55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7" name="Picture 41" descr="u=1269546601,1567809340&amp;gp=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364163" y="2997200"/>
            <a:ext cx="719137" cy="55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87" name="Picture 31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2289153">
            <a:off x="6011863" y="3213100"/>
            <a:ext cx="325437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98" name="Picture 4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-4088830">
            <a:off x="5558631" y="4242594"/>
            <a:ext cx="325438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全屏显示(4:3)</PresentationFormat>
  <Paragraphs>155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45" baseType="lpstr">
      <vt:lpstr>Arial Unicode MS</vt:lpstr>
      <vt:lpstr>方正舒体</vt:lpstr>
      <vt:lpstr>黑体</vt:lpstr>
      <vt:lpstr>华文行楷</vt:lpstr>
      <vt:lpstr>华文楷体</vt:lpstr>
      <vt:lpstr>华文新魏</vt:lpstr>
      <vt:lpstr>华文中宋</vt:lpstr>
      <vt:lpstr>楷体_GB2312</vt:lpstr>
      <vt:lpstr>隶书</vt:lpstr>
      <vt:lpstr>宋体</vt:lpstr>
      <vt:lpstr>微软雅黑</vt:lpstr>
      <vt:lpstr>新宋体</vt:lpstr>
      <vt:lpstr>幼圆</vt:lpstr>
      <vt:lpstr>Arial</vt:lpstr>
      <vt:lpstr>Bodoni MT</vt:lpstr>
      <vt:lpstr>Calibri</vt:lpstr>
      <vt:lpstr>Tahoma</vt:lpstr>
      <vt:lpstr>Times New Roman</vt:lpstr>
      <vt:lpstr>Verdana</vt:lpstr>
      <vt:lpstr>Webdings</vt:lpstr>
      <vt:lpstr>Wingdings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2017-09-17T02:41:00Z</dcterms:created>
  <dcterms:modified xsi:type="dcterms:W3CDTF">2023-01-16T23:28:37Z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3C24A43779A141D48F3B35AA231E27A1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