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73" r:id="rId2"/>
    <p:sldId id="274" r:id="rId3"/>
    <p:sldId id="288" r:id="rId4"/>
    <p:sldId id="258" r:id="rId5"/>
    <p:sldId id="287" r:id="rId6"/>
    <p:sldId id="286" r:id="rId7"/>
    <p:sldId id="264" r:id="rId8"/>
    <p:sldId id="266" r:id="rId9"/>
    <p:sldId id="268" r:id="rId10"/>
    <p:sldId id="283" r:id="rId11"/>
    <p:sldId id="284" r:id="rId12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9">
          <p15:clr>
            <a:srgbClr val="A4A3A4"/>
          </p15:clr>
        </p15:guide>
        <p15:guide id="2" pos="28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000000"/>
    <a:srgbClr val="0099FF"/>
    <a:srgbClr val="99CCFF"/>
    <a:srgbClr val="6699FF"/>
    <a:srgbClr val="99FFCC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29"/>
        <p:guide pos="287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4" Type="http://schemas.openxmlformats.org/officeDocument/2006/relationships/image" Target="../media/image3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6BF056-4E7E-4A98-BB92-E8EEA3981DA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8AC17-6767-48D6-86CC-E08300864A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8AC17-6767-48D6-86CC-E08300864A28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r>
              <a:rPr lang="zh-CN" altLang="en-US" smtClean="0"/>
              <a:t>单击此处编辑母版副标题样式</a:t>
            </a:r>
            <a:endParaRPr lang="zh-CN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65265-5D43-4106-86C5-92BCF14FC25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5A02C-7109-4EB3-BC4E-0042045D6E1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5A405-559A-4E2B-908A-70BEC09E59B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1722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1722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28984-7EE7-4660-8911-DFD4D9C06B6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301625" y="685800"/>
            <a:ext cx="854075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304800" y="1981200"/>
            <a:ext cx="4194175" cy="18669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51375" y="1981200"/>
            <a:ext cx="4194175" cy="18669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304800" y="4000500"/>
            <a:ext cx="4194175" cy="18669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51375" y="4000500"/>
            <a:ext cx="4194175" cy="18669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A2ECB-AF61-4092-85F4-213252DB9FC8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42FDD-4142-4626-8805-FA48A840ECCE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 bwMode="auto"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DCD6F-69FD-4C35-B882-54ED656E0C5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E8870-2315-45F8-BF43-608BEC820C9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A60A0-B8BA-4973-A22D-A4BB8DFB445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37F69-84BD-48E9-9F9E-1943487D3C8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026ED-6870-4B8E-8C79-4E9033D43FE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D738F-6ADB-49D1-A778-EAF702FCEBE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FD921-C3C1-4B07-BE1E-1DEEA67A136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74638" y="6605588"/>
            <a:ext cx="2133600" cy="168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22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76938" y="6594475"/>
            <a:ext cx="2895600" cy="168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22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65513" y="6613525"/>
            <a:ext cx="2133600" cy="168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buFont typeface="Arial" panose="020B0604020202020204" pitchFamily="34" charset="0"/>
              <a:buNone/>
              <a:defRPr sz="1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0041EA67-B862-4D4B-905C-D07BFEF1A2E9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6150" name="Picture 69" descr="09_back_b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858000" y="573088"/>
            <a:ext cx="2076450" cy="589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Rectangle 71"/>
          <p:cNvSpPr>
            <a:spLocks noChangeArrowheads="1"/>
          </p:cNvSpPr>
          <p:nvPr/>
        </p:nvSpPr>
        <p:spPr bwMode="auto">
          <a:xfrm>
            <a:off x="228600" y="561975"/>
            <a:ext cx="8686800" cy="5915025"/>
          </a:xfrm>
          <a:prstGeom prst="rect">
            <a:avLst/>
          </a:prstGeom>
          <a:noFill/>
          <a:ln w="28575" cmpd="sng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  <a:defRPr/>
            </a:pPr>
            <a:endParaRPr lang="zh-TW" altLang="en-US">
              <a:latin typeface="Arial" panose="020B0604020202020204" pitchFamily="34" charset="0"/>
              <a:ea typeface="PMingLiU" pitchFamily="18" charset="-120"/>
            </a:endParaRPr>
          </a:p>
        </p:txBody>
      </p:sp>
      <p:pic>
        <p:nvPicPr>
          <p:cNvPr id="6152" name="Picture 74" descr="09_icon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702300" y="238125"/>
            <a:ext cx="622300" cy="7604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28600"/>
            <a:ext cx="4724400" cy="5635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Verdana" panose="020B0604030504040204" pitchFamily="34" charset="0"/>
          <a:ea typeface="宋体" panose="02010600030101010101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Verdana" panose="020B0604030504040204" pitchFamily="34" charset="0"/>
          <a:ea typeface="宋体" panose="02010600030101010101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Verdana" panose="020B0604030504040204" pitchFamily="34" charset="0"/>
          <a:ea typeface="宋体" panose="02010600030101010101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Verdana" panose="020B060403050404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Verdana" panose="020B060403050404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Verdana" panose="020B060403050404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Verdana" panose="020B060403050404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Verdana" panose="020B060403050404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sz="2800" b="1">
          <a:solidFill>
            <a:schemeClr val="tx2"/>
          </a:solidFill>
          <a:latin typeface="Arial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•"/>
        <a:defRPr sz="2400" b="1">
          <a:solidFill>
            <a:schemeClr val="tx2"/>
          </a:solidFill>
          <a:latin typeface="Arial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–"/>
        <a:defRPr sz="2000" b="1">
          <a:solidFill>
            <a:schemeClr val="tx2"/>
          </a:solidFill>
          <a:latin typeface="Arial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1">
          <a:solidFill>
            <a:schemeClr val="tx2"/>
          </a:solidFill>
          <a:latin typeface="Arial" panose="020B060402020202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1">
          <a:solidFill>
            <a:schemeClr val="tx2"/>
          </a:solidFill>
          <a:latin typeface="Arial" panose="020B0604020202020204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1">
          <a:solidFill>
            <a:schemeClr val="tx2"/>
          </a:solidFill>
          <a:latin typeface="Arial" panose="020B0604020202020204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1">
          <a:solidFill>
            <a:schemeClr val="tx2"/>
          </a:solidFill>
          <a:latin typeface="Arial" panose="020B0604020202020204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1">
          <a:solidFill>
            <a:schemeClr val="tx2"/>
          </a:solidFill>
          <a:latin typeface="Arial" panose="020B060402020202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0.wmf"/><Relationship Id="rId4" Type="http://schemas.openxmlformats.org/officeDocument/2006/relationships/oleObject" Target="../embeddings/oleObject18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audio" Target="file:///G:\&#23453;&#23453;&#20048;&#26354;\&#26376;&#20809;&#22863;&#40483;&#26354;.mp3" TargetMode="External"/><Relationship Id="rId1" Type="http://schemas.microsoft.com/office/2007/relationships/media" Target="file:///G:\&#23453;&#23453;&#20048;&#26354;\&#26376;&#20809;&#22863;&#40483;&#26354;.mp3" TargetMode="Externa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6.jpe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file:///D:\image\373bc4b46be7f7308bd4b2eb" TargetMode="External"/><Relationship Id="rId13" Type="http://schemas.openxmlformats.org/officeDocument/2006/relationships/image" Target="../media/image20.wmf"/><Relationship Id="rId3" Type="http://schemas.openxmlformats.org/officeDocument/2006/relationships/image" Target="../media/image5.jpeg"/><Relationship Id="rId7" Type="http://schemas.openxmlformats.org/officeDocument/2006/relationships/image" Target="../media/image10.jpeg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22.wmf"/><Relationship Id="rId2" Type="http://schemas.openxmlformats.org/officeDocument/2006/relationships/slideLayout" Target="../slideLayouts/slideLayout8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25.jpeg"/><Relationship Id="rId11" Type="http://schemas.openxmlformats.org/officeDocument/2006/relationships/image" Target="../media/image27.jpeg"/><Relationship Id="rId5" Type="http://schemas.openxmlformats.org/officeDocument/2006/relationships/image" Target="../media/image24.jpeg"/><Relationship Id="rId15" Type="http://schemas.openxmlformats.org/officeDocument/2006/relationships/image" Target="../media/image21.wmf"/><Relationship Id="rId10" Type="http://schemas.openxmlformats.org/officeDocument/2006/relationships/hyperlink" Target="file:///D:\image\faacb5640443a1b3f73654f4" TargetMode="External"/><Relationship Id="rId4" Type="http://schemas.openxmlformats.org/officeDocument/2006/relationships/image" Target="../media/image23.jpeg"/><Relationship Id="rId9" Type="http://schemas.openxmlformats.org/officeDocument/2006/relationships/image" Target="../media/image26.jpeg"/><Relationship Id="rId1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image" Target="../media/image32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9.wmf"/><Relationship Id="rId11" Type="http://schemas.openxmlformats.org/officeDocument/2006/relationships/image" Target="../media/image34.jpeg"/><Relationship Id="rId5" Type="http://schemas.openxmlformats.org/officeDocument/2006/relationships/oleObject" Target="../embeddings/oleObject9.bin"/><Relationship Id="rId15" Type="http://schemas.openxmlformats.org/officeDocument/2006/relationships/image" Target="../media/image33.wmf"/><Relationship Id="rId10" Type="http://schemas.openxmlformats.org/officeDocument/2006/relationships/image" Target="../media/image31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11.bin"/><Relationship Id="rId14" Type="http://schemas.openxmlformats.org/officeDocument/2006/relationships/oleObject" Target="../embeddings/oleObject13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image" Target="../media/image34.jpeg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38.wmf"/><Relationship Id="rId5" Type="http://schemas.openxmlformats.org/officeDocument/2006/relationships/image" Target="../media/image35.wmf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3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5"/>
          <p:cNvSpPr txBox="1">
            <a:spLocks noChangeArrowheads="1"/>
          </p:cNvSpPr>
          <p:nvPr/>
        </p:nvSpPr>
        <p:spPr bwMode="auto">
          <a:xfrm>
            <a:off x="1979613" y="1125538"/>
            <a:ext cx="48974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en-US"/>
          </a:p>
        </p:txBody>
      </p:sp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711994" y="1772816"/>
            <a:ext cx="78486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6600" b="1" dirty="0">
                <a:solidFill>
                  <a:srgbClr val="00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中国的世界遗产</a:t>
            </a:r>
          </a:p>
        </p:txBody>
      </p:sp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1619250" y="3592310"/>
            <a:ext cx="5976938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3600" b="1" dirty="0">
                <a:solidFill>
                  <a:srgbClr val="000000"/>
                </a:solidFill>
              </a:rPr>
              <a:t>——</a:t>
            </a:r>
            <a:r>
              <a:rPr lang="zh-CN" altLang="en-US" sz="3600" b="1" dirty="0">
                <a:solidFill>
                  <a:srgbClr val="000000"/>
                </a:solidFill>
              </a:rPr>
              <a:t>分数四则混合运算</a:t>
            </a:r>
          </a:p>
        </p:txBody>
      </p:sp>
      <p:sp>
        <p:nvSpPr>
          <p:cNvPr id="10" name="矩形 9"/>
          <p:cNvSpPr/>
          <p:nvPr/>
        </p:nvSpPr>
        <p:spPr>
          <a:xfrm>
            <a:off x="2722226" y="5435748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lnSpc>
                <a:spcPct val="110000"/>
              </a:lnSpc>
              <a:defRPr/>
            </a:pPr>
            <a:r>
              <a:rPr lang="en-US" altLang="zh-CN" sz="2800" b="1" kern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56213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sz="2800" b="1">
                <a:solidFill>
                  <a:srgbClr val="00FFFF"/>
                </a:solidFill>
                <a:latin typeface="Times New Roman" panose="02020603050405020304" pitchFamily="18" charset="0"/>
              </a:rPr>
              <a:t>沈阳故宫</a:t>
            </a:r>
            <a:r>
              <a:rPr lang="zh-CN" altLang="zh-CN" sz="2800" b="1">
                <a:solidFill>
                  <a:srgbClr val="00FFFF"/>
                </a:solidFill>
                <a:latin typeface="Times New Roman" panose="02020603050405020304" pitchFamily="18" charset="0"/>
              </a:rPr>
              <a:t>2004</a:t>
            </a:r>
            <a:r>
              <a:rPr lang="zh-CN" sz="2800" b="1">
                <a:solidFill>
                  <a:srgbClr val="00FFFF"/>
                </a:solidFill>
                <a:latin typeface="Times New Roman" panose="02020603050405020304" pitchFamily="18" charset="0"/>
              </a:rPr>
              <a:t>被列入世界文化遗产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沈阳故宫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1" y="804172"/>
            <a:ext cx="20193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39" name="Group 3"/>
          <p:cNvGrpSpPr/>
          <p:nvPr/>
        </p:nvGrpSpPr>
        <p:grpSpPr bwMode="auto">
          <a:xfrm>
            <a:off x="323851" y="3141664"/>
            <a:ext cx="6769100" cy="2287588"/>
            <a:chOff x="-1292" y="1769"/>
            <a:chExt cx="4264" cy="1441"/>
          </a:xfrm>
        </p:grpSpPr>
        <p:sp>
          <p:nvSpPr>
            <p:cNvPr id="14341" name="Text Box 4"/>
            <p:cNvSpPr txBox="1">
              <a:spLocks noChangeArrowheads="1"/>
            </p:cNvSpPr>
            <p:nvPr/>
          </p:nvSpPr>
          <p:spPr bwMode="auto">
            <a:xfrm>
              <a:off x="-1292" y="1769"/>
              <a:ext cx="4264" cy="1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50000"/>
                </a:spcBef>
              </a:pPr>
              <a:r>
                <a:rPr lang="zh-CN" altLang="zh-CN" sz="3200" b="1" dirty="0">
                  <a:latin typeface="Times New Roman" panose="02020603050405020304" pitchFamily="18" charset="0"/>
                </a:rPr>
                <a:t>1</a:t>
              </a:r>
              <a:r>
                <a:rPr lang="zh-CN" sz="3200" b="1" dirty="0">
                  <a:latin typeface="Times New Roman" panose="02020603050405020304" pitchFamily="18" charset="0"/>
                </a:rPr>
                <a:t>、沈阳故宫的占地面积比北京故宫的   少</a:t>
              </a:r>
              <a:r>
                <a:rPr lang="zh-CN" altLang="zh-CN" sz="3200" b="1" dirty="0">
                  <a:latin typeface="Times New Roman" panose="02020603050405020304" pitchFamily="18" charset="0"/>
                </a:rPr>
                <a:t>3</a:t>
              </a:r>
              <a:r>
                <a:rPr lang="zh-CN" sz="3200" b="1" dirty="0">
                  <a:latin typeface="Times New Roman" panose="02020603050405020304" pitchFamily="18" charset="0"/>
                </a:rPr>
                <a:t>公顷。北京故宫的占地约</a:t>
              </a:r>
              <a:r>
                <a:rPr lang="zh-CN" altLang="zh-CN" sz="3200" b="1" dirty="0">
                  <a:latin typeface="Times New Roman" panose="02020603050405020304" pitchFamily="18" charset="0"/>
                </a:rPr>
                <a:t>72</a:t>
              </a:r>
              <a:r>
                <a:rPr lang="zh-CN" sz="3200" b="1" dirty="0">
                  <a:latin typeface="Times New Roman" panose="02020603050405020304" pitchFamily="18" charset="0"/>
                </a:rPr>
                <a:t>公顷，沈阳故宫占地约多少公顷？</a:t>
              </a:r>
            </a:p>
          </p:txBody>
        </p:sp>
        <p:graphicFrame>
          <p:nvGraphicFramePr>
            <p:cNvPr id="14342" name="Object 5"/>
            <p:cNvGraphicFramePr>
              <a:graphicFrameLocks noChangeAspect="1"/>
            </p:cNvGraphicFramePr>
            <p:nvPr/>
          </p:nvGraphicFramePr>
          <p:xfrm>
            <a:off x="-979" y="2184"/>
            <a:ext cx="228" cy="6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8" r:id="rId4" imgW="139700" imgH="394335" progId="Equation.3">
                    <p:embed/>
                  </p:oleObj>
                </mc:Choice>
                <mc:Fallback>
                  <p:oleObj r:id="rId4" imgW="139700" imgH="394335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979" y="2184"/>
                          <a:ext cx="228" cy="6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395536" y="191719"/>
            <a:ext cx="2016125" cy="579437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练一练</a:t>
            </a:r>
          </a:p>
        </p:txBody>
      </p:sp>
    </p:spTree>
  </p:cSld>
  <p:clrMapOvr>
    <a:masterClrMapping/>
  </p:clrMapOvr>
  <p:transition spd="med"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512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5124" name="Picture 4" descr="xinsrc_b5b1d651715648c799e12746c2cb0a9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长城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故宫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布达拉宫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 descr="承德避暑山庄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 descr="莫高窟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 descr="秦始皇陵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1" descr="颐和园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月光奏鸣曲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63817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1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8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5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0"/>
                            </p:stCondLst>
                            <p:childTnLst>
                              <p:par>
                                <p:cTn id="30" presetID="24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615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000"/>
                            </p:stCondLst>
                            <p:childTnLst>
                              <p:par>
                                <p:cTn id="34" presetID="24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615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536" y="836712"/>
            <a:ext cx="4319587" cy="504056"/>
          </a:xfrm>
        </p:spPr>
        <p:txBody>
          <a:bodyPr/>
          <a:lstStyle/>
          <a:p>
            <a:pPr algn="l" eaLnBrk="1" hangingPunct="1"/>
            <a:r>
              <a:rPr lang="zh-CN" altLang="en-US" dirty="0" smtClean="0"/>
              <a:t>一、学习目标:</a:t>
            </a:r>
          </a:p>
        </p:txBody>
      </p:sp>
      <p:sp>
        <p:nvSpPr>
          <p:cNvPr id="614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95536" y="1556792"/>
            <a:ext cx="8540750" cy="38862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zh-CN" sz="2800" dirty="0" smtClean="0"/>
              <a:t>1</a:t>
            </a:r>
            <a:r>
              <a:rPr lang="zh-CN" sz="2800" dirty="0" smtClean="0"/>
              <a:t>、能结合具体的情境</a:t>
            </a:r>
            <a:r>
              <a:rPr lang="zh-CN" altLang="zh-CN" sz="2800" dirty="0" smtClean="0"/>
              <a:t>,</a:t>
            </a:r>
            <a:r>
              <a:rPr lang="zh-CN" sz="2800" dirty="0" smtClean="0"/>
              <a:t>理解和掌握分数四则混合运算的顺序</a:t>
            </a:r>
            <a:r>
              <a:rPr lang="zh-CN" altLang="zh-CN" sz="2800" dirty="0" smtClean="0"/>
              <a:t>,</a:t>
            </a:r>
            <a:r>
              <a:rPr lang="zh-CN" sz="2800" dirty="0" smtClean="0"/>
              <a:t>能够正确的计算</a:t>
            </a:r>
            <a:r>
              <a:rPr lang="zh-CN" altLang="zh-CN" sz="2800" dirty="0" smtClean="0"/>
              <a:t>.</a:t>
            </a:r>
          </a:p>
          <a:p>
            <a:pPr marL="0" indent="0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zh-CN" sz="2800" dirty="0" smtClean="0"/>
              <a:t>2</a:t>
            </a:r>
            <a:r>
              <a:rPr lang="zh-CN" sz="2800" dirty="0" smtClean="0"/>
              <a:t>、理解整数乘法的运算定律同样适用于分数乘法</a:t>
            </a:r>
            <a:r>
              <a:rPr lang="zh-CN" altLang="zh-CN" sz="2800" dirty="0" smtClean="0"/>
              <a:t>.</a:t>
            </a:r>
            <a:r>
              <a:rPr lang="zh-CN" sz="2800" dirty="0" smtClean="0"/>
              <a:t>并会较为熟练的运用</a:t>
            </a:r>
            <a:r>
              <a:rPr lang="zh-CN" altLang="zh-CN" sz="2800" dirty="0" smtClean="0"/>
              <a:t>.</a:t>
            </a:r>
          </a:p>
          <a:p>
            <a:pPr marL="0" indent="0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zh-CN" sz="2800" dirty="0" smtClean="0"/>
              <a:t>3</a:t>
            </a:r>
            <a:r>
              <a:rPr lang="zh-CN" sz="2800" dirty="0" smtClean="0"/>
              <a:t>、可以利用所学的知识解决稍简单的实际问题</a:t>
            </a:r>
            <a:r>
              <a:rPr lang="zh-CN" altLang="zh-CN" sz="2800" dirty="0" smtClean="0"/>
              <a:t>.</a:t>
            </a:r>
          </a:p>
          <a:p>
            <a:pPr marL="0" indent="0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zh-CN" sz="2800" dirty="0" smtClean="0"/>
              <a:t>4</a:t>
            </a:r>
            <a:r>
              <a:rPr lang="zh-CN" sz="2800" dirty="0" smtClean="0"/>
              <a:t>、亲历把现实转化为数学问题的过程</a:t>
            </a:r>
            <a:r>
              <a:rPr lang="zh-CN" altLang="zh-CN" sz="2800" dirty="0" smtClean="0"/>
              <a:t>,</a:t>
            </a:r>
            <a:r>
              <a:rPr lang="zh-CN" sz="2800" dirty="0" smtClean="0"/>
              <a:t>学习解决数学问题的思想方法</a:t>
            </a:r>
            <a:r>
              <a:rPr lang="zh-CN" altLang="zh-CN" sz="2800" dirty="0" smtClean="0"/>
              <a:t>,</a:t>
            </a:r>
            <a:r>
              <a:rPr lang="zh-CN" sz="2800" dirty="0" smtClean="0"/>
              <a:t>养成科学探索问题的习惯</a:t>
            </a:r>
            <a:r>
              <a:rPr lang="zh-CN" altLang="zh-CN" sz="2800" dirty="0" smtClean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 bwMode="auto">
      <p:bgPr>
        <a:gradFill rotWithShape="0">
          <a:gsLst>
            <a:gs pos="0">
              <a:schemeClr val="accent2"/>
            </a:gs>
            <a:gs pos="100000">
              <a:schemeClr val="accent2">
                <a:gamma/>
                <a:tint val="5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/>
          <p:nvPr/>
        </p:nvGrpSpPr>
        <p:grpSpPr bwMode="auto">
          <a:xfrm>
            <a:off x="250825" y="260350"/>
            <a:ext cx="8642350" cy="4589463"/>
            <a:chOff x="0" y="0"/>
            <a:chExt cx="5444" cy="2891"/>
          </a:xfrm>
        </p:grpSpPr>
        <p:pic>
          <p:nvPicPr>
            <p:cNvPr id="7178" name="Picture 3" descr="天坛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2631" cy="1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9" name="Picture 4" descr="故宫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58" y="0"/>
              <a:ext cx="2540" cy="1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0" name="Text Box 5"/>
            <p:cNvSpPr txBox="1">
              <a:spLocks noChangeArrowheads="1"/>
            </p:cNvSpPr>
            <p:nvPr/>
          </p:nvSpPr>
          <p:spPr bwMode="auto">
            <a:xfrm>
              <a:off x="227" y="2132"/>
              <a:ext cx="2177" cy="7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800">
                  <a:solidFill>
                    <a:srgbClr val="0000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北京天坛公园占地面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zh-CN" altLang="en-US" sz="2800">
                  <a:solidFill>
                    <a:srgbClr val="0000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积约</a:t>
              </a:r>
              <a:r>
                <a:rPr lang="en-US" altLang="zh-CN" sz="2800">
                  <a:solidFill>
                    <a:srgbClr val="0000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272</a:t>
              </a:r>
              <a:r>
                <a:rPr lang="zh-CN" altLang="en-US" sz="2800">
                  <a:solidFill>
                    <a:srgbClr val="0000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公顷</a:t>
              </a:r>
            </a:p>
          </p:txBody>
        </p:sp>
        <p:sp>
          <p:nvSpPr>
            <p:cNvPr id="7181" name="Text Box 6"/>
            <p:cNvSpPr txBox="1">
              <a:spLocks noChangeArrowheads="1"/>
            </p:cNvSpPr>
            <p:nvPr/>
          </p:nvSpPr>
          <p:spPr bwMode="auto">
            <a:xfrm>
              <a:off x="2903" y="2087"/>
              <a:ext cx="2541" cy="7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800">
                  <a:solidFill>
                    <a:srgbClr val="0000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北京故宫的占地面积比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zh-CN" altLang="en-US" sz="2800">
                  <a:solidFill>
                    <a:srgbClr val="0000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天坛公园的    多</a:t>
              </a:r>
              <a:r>
                <a:rPr lang="en-US" altLang="zh-CN" sz="2800">
                  <a:solidFill>
                    <a:srgbClr val="0000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4</a:t>
              </a:r>
              <a:r>
                <a:rPr lang="zh-CN" altLang="en-US" sz="2800">
                  <a:solidFill>
                    <a:srgbClr val="0000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公顷</a:t>
              </a:r>
            </a:p>
          </p:txBody>
        </p:sp>
        <p:graphicFrame>
          <p:nvGraphicFramePr>
            <p:cNvPr id="7182" name="Object 7"/>
            <p:cNvGraphicFramePr>
              <a:graphicFrameLocks noChangeAspect="1"/>
            </p:cNvGraphicFramePr>
            <p:nvPr/>
          </p:nvGraphicFramePr>
          <p:xfrm>
            <a:off x="4128" y="2404"/>
            <a:ext cx="189" cy="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91" r:id="rId5" imgW="153035" imgH="394335" progId="Equation.3">
                    <p:embed/>
                  </p:oleObj>
                </mc:Choice>
                <mc:Fallback>
                  <p:oleObj r:id="rId5" imgW="153035" imgH="394335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28" y="2404"/>
                          <a:ext cx="189" cy="4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971550" y="4868863"/>
            <a:ext cx="7416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北京故宫的占地面积大约是多少公顷？</a:t>
            </a:r>
          </a:p>
        </p:txBody>
      </p:sp>
      <p:sp>
        <p:nvSpPr>
          <p:cNvPr id="717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717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pSp>
        <p:nvGrpSpPr>
          <p:cNvPr id="8203" name="Group 11"/>
          <p:cNvGrpSpPr/>
          <p:nvPr/>
        </p:nvGrpSpPr>
        <p:grpSpPr bwMode="auto">
          <a:xfrm>
            <a:off x="1187450" y="5516563"/>
            <a:ext cx="6264275" cy="647700"/>
            <a:chOff x="0" y="0"/>
            <a:chExt cx="3946" cy="408"/>
          </a:xfrm>
        </p:grpSpPr>
        <p:sp>
          <p:nvSpPr>
            <p:cNvPr id="7176" name="Text Box 12"/>
            <p:cNvSpPr txBox="1">
              <a:spLocks noChangeArrowheads="1"/>
            </p:cNvSpPr>
            <p:nvPr/>
          </p:nvSpPr>
          <p:spPr bwMode="auto">
            <a:xfrm>
              <a:off x="0" y="46"/>
              <a:ext cx="394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800" dirty="0">
                  <a:solidFill>
                    <a:schemeClr val="hlink"/>
                  </a:solidFill>
                </a:rPr>
                <a:t>北京故宫面积</a:t>
              </a:r>
              <a:r>
                <a:rPr lang="en-US" altLang="zh-CN" sz="2800" dirty="0">
                  <a:solidFill>
                    <a:schemeClr val="hlink"/>
                  </a:solidFill>
                </a:rPr>
                <a:t>=</a:t>
              </a:r>
              <a:r>
                <a:rPr lang="zh-CN" altLang="en-US" sz="2800" dirty="0">
                  <a:solidFill>
                    <a:schemeClr val="hlink"/>
                  </a:solidFill>
                </a:rPr>
                <a:t>天坛公园面积</a:t>
              </a:r>
              <a:r>
                <a:rPr lang="en-US" altLang="zh-CN" sz="2800" dirty="0">
                  <a:solidFill>
                    <a:schemeClr val="hlink"/>
                  </a:solidFill>
                </a:rPr>
                <a:t>X      +4</a:t>
              </a:r>
            </a:p>
          </p:txBody>
        </p:sp>
        <p:graphicFrame>
          <p:nvGraphicFramePr>
            <p:cNvPr id="7177" name="Object 13"/>
            <p:cNvGraphicFramePr>
              <a:graphicFrameLocks noChangeAspect="1"/>
            </p:cNvGraphicFramePr>
            <p:nvPr/>
          </p:nvGraphicFramePr>
          <p:xfrm>
            <a:off x="3130" y="0"/>
            <a:ext cx="158" cy="4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92" r:id="rId7" imgW="153035" imgH="394335" progId="Equation.3">
                    <p:embed/>
                  </p:oleObj>
                </mc:Choice>
                <mc:Fallback>
                  <p:oleObj r:id="rId7" imgW="153035" imgH="394335" progId="Equation.3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30" y="0"/>
                          <a:ext cx="158" cy="4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175" name="WordArt 14"/>
          <p:cNvSpPr>
            <a:spLocks noChangeArrowheads="1" noChangeShapeType="1"/>
          </p:cNvSpPr>
          <p:nvPr/>
        </p:nvSpPr>
        <p:spPr bwMode="auto">
          <a:xfrm>
            <a:off x="179388" y="188913"/>
            <a:ext cx="457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>
                <a:ln w="12700">
                  <a:solidFill>
                    <a:srgbClr val="FF0000"/>
                  </a:solidFill>
                  <a:rou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.</a:t>
            </a:r>
            <a:endParaRPr lang="zh-CN" altLang="en-US" sz="3600" kern="10">
              <a:ln w="12700">
                <a:solidFill>
                  <a:srgbClr val="FF0000"/>
                </a:solidFill>
                <a:rou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82575" y="95250"/>
            <a:ext cx="4067175" cy="1374775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北京天坛公园的占地面积约为</a:t>
            </a:r>
            <a:r>
              <a:rPr lang="zh-CN" altLang="zh-CN" sz="2800" b="1" dirty="0">
                <a:latin typeface="Times New Roman" panose="02020603050405020304" pitchFamily="18" charset="0"/>
              </a:rPr>
              <a:t>272</a:t>
            </a:r>
            <a:r>
              <a:rPr lang="zh-CN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公顷</a:t>
            </a:r>
          </a:p>
        </p:txBody>
      </p:sp>
      <p:grpSp>
        <p:nvGrpSpPr>
          <p:cNvPr id="8195" name="Group 3"/>
          <p:cNvGrpSpPr/>
          <p:nvPr/>
        </p:nvGrpSpPr>
        <p:grpSpPr bwMode="auto">
          <a:xfrm>
            <a:off x="4859338" y="95250"/>
            <a:ext cx="4067175" cy="1374775"/>
            <a:chOff x="0" y="60"/>
            <a:chExt cx="2562" cy="866"/>
          </a:xfrm>
        </p:grpSpPr>
        <p:sp>
          <p:nvSpPr>
            <p:cNvPr id="8229" name="Text Box 4"/>
            <p:cNvSpPr txBox="1">
              <a:spLocks noChangeArrowheads="1"/>
            </p:cNvSpPr>
            <p:nvPr/>
          </p:nvSpPr>
          <p:spPr bwMode="auto">
            <a:xfrm>
              <a:off x="0" y="60"/>
              <a:ext cx="2562" cy="866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50000"/>
                </a:spcBef>
              </a:pPr>
              <a:r>
                <a:rPr lang="zh-CN" sz="28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北京故宫的占地面积比天坛公园的     多</a:t>
              </a:r>
              <a:r>
                <a:rPr lang="zh-CN" altLang="zh-CN" sz="28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4</a:t>
              </a:r>
              <a:r>
                <a:rPr lang="zh-CN" sz="28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公顷</a:t>
              </a:r>
            </a:p>
          </p:txBody>
        </p:sp>
        <p:graphicFrame>
          <p:nvGraphicFramePr>
            <p:cNvPr id="8230" name="Object 5"/>
            <p:cNvGraphicFramePr>
              <a:graphicFrameLocks noChangeAspect="1"/>
            </p:cNvGraphicFramePr>
            <p:nvPr/>
          </p:nvGraphicFramePr>
          <p:xfrm>
            <a:off x="1180" y="363"/>
            <a:ext cx="319" cy="5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39" r:id="rId4" imgW="152400" imgH="393700" progId="Equation.3">
                    <p:embed/>
                  </p:oleObj>
                </mc:Choice>
                <mc:Fallback>
                  <p:oleObj r:id="rId4" imgW="152400" imgH="39370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80" y="363"/>
                          <a:ext cx="319" cy="5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306388" y="1617663"/>
            <a:ext cx="7416800" cy="579437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北京故宫的占地面积大约是多少公顷？</a:t>
            </a:r>
          </a:p>
        </p:txBody>
      </p:sp>
      <p:grpSp>
        <p:nvGrpSpPr>
          <p:cNvPr id="9223" name="Group 7"/>
          <p:cNvGrpSpPr/>
          <p:nvPr/>
        </p:nvGrpSpPr>
        <p:grpSpPr bwMode="auto">
          <a:xfrm>
            <a:off x="3289300" y="3113088"/>
            <a:ext cx="5357813" cy="215900"/>
            <a:chOff x="0" y="0"/>
            <a:chExt cx="3375" cy="136"/>
          </a:xfrm>
        </p:grpSpPr>
        <p:sp>
          <p:nvSpPr>
            <p:cNvPr id="8224" name="Line 8"/>
            <p:cNvSpPr>
              <a:spLocks noChangeShapeType="1"/>
            </p:cNvSpPr>
            <p:nvPr/>
          </p:nvSpPr>
          <p:spPr bwMode="auto">
            <a:xfrm>
              <a:off x="0" y="0"/>
              <a:ext cx="0" cy="1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5" name="Line 9"/>
            <p:cNvSpPr>
              <a:spLocks noChangeShapeType="1"/>
            </p:cNvSpPr>
            <p:nvPr/>
          </p:nvSpPr>
          <p:spPr bwMode="auto">
            <a:xfrm>
              <a:off x="1697" y="0"/>
              <a:ext cx="0" cy="1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6" name="Line 10"/>
            <p:cNvSpPr>
              <a:spLocks noChangeShapeType="1"/>
            </p:cNvSpPr>
            <p:nvPr/>
          </p:nvSpPr>
          <p:spPr bwMode="auto">
            <a:xfrm>
              <a:off x="3375" y="0"/>
              <a:ext cx="0" cy="1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7" name="Line 11"/>
            <p:cNvSpPr>
              <a:spLocks noChangeShapeType="1"/>
            </p:cNvSpPr>
            <p:nvPr/>
          </p:nvSpPr>
          <p:spPr bwMode="auto">
            <a:xfrm>
              <a:off x="835" y="0"/>
              <a:ext cx="0" cy="1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8" name="Line 12"/>
            <p:cNvSpPr>
              <a:spLocks noChangeShapeType="1"/>
            </p:cNvSpPr>
            <p:nvPr/>
          </p:nvSpPr>
          <p:spPr bwMode="auto">
            <a:xfrm>
              <a:off x="2546" y="0"/>
              <a:ext cx="0" cy="1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9229" name="Group 13"/>
          <p:cNvGrpSpPr/>
          <p:nvPr/>
        </p:nvGrpSpPr>
        <p:grpSpPr bwMode="auto">
          <a:xfrm>
            <a:off x="4341813" y="3846513"/>
            <a:ext cx="1008062" cy="863600"/>
            <a:chOff x="0" y="0"/>
            <a:chExt cx="635" cy="544"/>
          </a:xfrm>
        </p:grpSpPr>
        <p:sp>
          <p:nvSpPr>
            <p:cNvPr id="8222" name="AutoShape 14"/>
            <p:cNvSpPr/>
            <p:nvPr/>
          </p:nvSpPr>
          <p:spPr bwMode="auto">
            <a:xfrm rot="5400000">
              <a:off x="122" y="331"/>
              <a:ext cx="272" cy="154"/>
            </a:xfrm>
            <a:prstGeom prst="leftBrace">
              <a:avLst>
                <a:gd name="adj1" fmla="val 8333"/>
                <a:gd name="adj2" fmla="val 42644"/>
              </a:avLst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23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63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zh-CN" sz="24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4</a:t>
              </a:r>
              <a:r>
                <a:rPr lang="zh-CN" sz="24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公顷</a:t>
              </a:r>
            </a:p>
          </p:txBody>
        </p:sp>
      </p:grpSp>
      <p:grpSp>
        <p:nvGrpSpPr>
          <p:cNvPr id="9232" name="Group 16"/>
          <p:cNvGrpSpPr/>
          <p:nvPr/>
        </p:nvGrpSpPr>
        <p:grpSpPr bwMode="auto">
          <a:xfrm>
            <a:off x="4614863" y="2825750"/>
            <a:ext cx="0" cy="2016125"/>
            <a:chOff x="0" y="0"/>
            <a:chExt cx="0" cy="1270"/>
          </a:xfrm>
        </p:grpSpPr>
        <p:sp>
          <p:nvSpPr>
            <p:cNvPr id="8220" name="Line 17"/>
            <p:cNvSpPr>
              <a:spLocks noChangeShapeType="1"/>
            </p:cNvSpPr>
            <p:nvPr/>
          </p:nvSpPr>
          <p:spPr bwMode="auto">
            <a:xfrm>
              <a:off x="0" y="0"/>
              <a:ext cx="0" cy="118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1" name="Line 18"/>
            <p:cNvSpPr>
              <a:spLocks noChangeShapeType="1"/>
            </p:cNvSpPr>
            <p:nvPr/>
          </p:nvSpPr>
          <p:spPr bwMode="auto">
            <a:xfrm>
              <a:off x="0" y="1134"/>
              <a:ext cx="0" cy="1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9235" name="Group 19"/>
          <p:cNvGrpSpPr/>
          <p:nvPr/>
        </p:nvGrpSpPr>
        <p:grpSpPr bwMode="auto">
          <a:xfrm>
            <a:off x="581025" y="4194175"/>
            <a:ext cx="4321175" cy="1066800"/>
            <a:chOff x="0" y="0"/>
            <a:chExt cx="2722" cy="672"/>
          </a:xfrm>
        </p:grpSpPr>
        <p:sp>
          <p:nvSpPr>
            <p:cNvPr id="8216" name="Rectangle 20"/>
            <p:cNvSpPr>
              <a:spLocks noChangeArrowheads="1"/>
            </p:cNvSpPr>
            <p:nvPr/>
          </p:nvSpPr>
          <p:spPr bwMode="auto">
            <a:xfrm>
              <a:off x="0" y="0"/>
              <a:ext cx="1043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sz="32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故宫的面积</a:t>
              </a:r>
            </a:p>
          </p:txBody>
        </p:sp>
        <p:sp>
          <p:nvSpPr>
            <p:cNvPr id="8217" name="Line 21"/>
            <p:cNvSpPr>
              <a:spLocks noChangeShapeType="1"/>
            </p:cNvSpPr>
            <p:nvPr/>
          </p:nvSpPr>
          <p:spPr bwMode="auto">
            <a:xfrm>
              <a:off x="1724" y="362"/>
              <a:ext cx="99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8" name="Line 22"/>
            <p:cNvSpPr>
              <a:spLocks noChangeShapeType="1"/>
            </p:cNvSpPr>
            <p:nvPr/>
          </p:nvSpPr>
          <p:spPr bwMode="auto">
            <a:xfrm>
              <a:off x="1715" y="272"/>
              <a:ext cx="0" cy="1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9" name="Line 23"/>
            <p:cNvSpPr>
              <a:spLocks noChangeShapeType="1"/>
            </p:cNvSpPr>
            <p:nvPr/>
          </p:nvSpPr>
          <p:spPr bwMode="auto">
            <a:xfrm>
              <a:off x="2722" y="272"/>
              <a:ext cx="0" cy="1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9240" name="Group 24"/>
          <p:cNvGrpSpPr/>
          <p:nvPr/>
        </p:nvGrpSpPr>
        <p:grpSpPr bwMode="auto">
          <a:xfrm>
            <a:off x="3348038" y="3155950"/>
            <a:ext cx="1222375" cy="1512888"/>
            <a:chOff x="0" y="0"/>
            <a:chExt cx="770" cy="953"/>
          </a:xfrm>
        </p:grpSpPr>
        <p:sp>
          <p:nvSpPr>
            <p:cNvPr id="8213" name="AutoShape 25"/>
            <p:cNvSpPr/>
            <p:nvPr/>
          </p:nvSpPr>
          <p:spPr bwMode="auto">
            <a:xfrm rot="5400000">
              <a:off x="293" y="477"/>
              <a:ext cx="181" cy="770"/>
            </a:xfrm>
            <a:prstGeom prst="leftBrace">
              <a:avLst>
                <a:gd name="adj1" fmla="val 12546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14" name="Rectangle 26"/>
            <p:cNvSpPr>
              <a:spLocks noChangeArrowheads="1"/>
            </p:cNvSpPr>
            <p:nvPr/>
          </p:nvSpPr>
          <p:spPr bwMode="auto">
            <a:xfrm>
              <a:off x="0" y="0"/>
              <a:ext cx="725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sz="24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天坛公园的</a:t>
              </a:r>
            </a:p>
          </p:txBody>
        </p:sp>
        <p:graphicFrame>
          <p:nvGraphicFramePr>
            <p:cNvPr id="8215" name="Object 27"/>
            <p:cNvGraphicFramePr>
              <a:graphicFrameLocks noChangeAspect="1"/>
            </p:cNvGraphicFramePr>
            <p:nvPr/>
          </p:nvGraphicFramePr>
          <p:xfrm>
            <a:off x="408" y="363"/>
            <a:ext cx="227" cy="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40" r:id="rId6" imgW="152400" imgH="393700" progId="Equation.3">
                    <p:embed/>
                  </p:oleObj>
                </mc:Choice>
                <mc:Fallback>
                  <p:oleObj r:id="rId6" imgW="152400" imgH="393700" progId="Equation.3">
                    <p:embed/>
                    <p:pic>
                      <p:nvPicPr>
                        <p:cNvPr id="0" name="Object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8" y="363"/>
                          <a:ext cx="227" cy="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244" name="Group 28"/>
          <p:cNvGrpSpPr/>
          <p:nvPr/>
        </p:nvGrpSpPr>
        <p:grpSpPr bwMode="auto">
          <a:xfrm>
            <a:off x="3317875" y="4913313"/>
            <a:ext cx="1584325" cy="795337"/>
            <a:chOff x="0" y="0"/>
            <a:chExt cx="998" cy="501"/>
          </a:xfrm>
        </p:grpSpPr>
        <p:sp>
          <p:nvSpPr>
            <p:cNvPr id="8211" name="AutoShape 29"/>
            <p:cNvSpPr/>
            <p:nvPr/>
          </p:nvSpPr>
          <p:spPr bwMode="auto">
            <a:xfrm rot="5400000" flipH="1" flipV="1">
              <a:off x="408" y="-408"/>
              <a:ext cx="182" cy="998"/>
            </a:xfrm>
            <a:prstGeom prst="leftBrace">
              <a:avLst>
                <a:gd name="adj1" fmla="val 24777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12" name="Text Box 30"/>
            <p:cNvSpPr txBox="1">
              <a:spLocks noChangeArrowheads="1"/>
            </p:cNvSpPr>
            <p:nvPr/>
          </p:nvSpPr>
          <p:spPr bwMode="auto">
            <a:xfrm>
              <a:off x="363" y="136"/>
              <a:ext cx="31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zh-CN" sz="3200" b="1">
                  <a:solidFill>
                    <a:srgbClr val="FF3399"/>
                  </a:solidFill>
                  <a:latin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9247" name="Group 31"/>
          <p:cNvGrpSpPr/>
          <p:nvPr/>
        </p:nvGrpSpPr>
        <p:grpSpPr bwMode="auto">
          <a:xfrm>
            <a:off x="582613" y="2306638"/>
            <a:ext cx="8066087" cy="1355725"/>
            <a:chOff x="0" y="0"/>
            <a:chExt cx="5081" cy="854"/>
          </a:xfrm>
        </p:grpSpPr>
        <p:grpSp>
          <p:nvGrpSpPr>
            <p:cNvPr id="8204" name="Group 32"/>
            <p:cNvGrpSpPr/>
            <p:nvPr/>
          </p:nvGrpSpPr>
          <p:grpSpPr bwMode="auto">
            <a:xfrm>
              <a:off x="0" y="0"/>
              <a:ext cx="5081" cy="854"/>
              <a:chOff x="0" y="0"/>
              <a:chExt cx="5081" cy="854"/>
            </a:xfrm>
          </p:grpSpPr>
          <p:sp>
            <p:nvSpPr>
              <p:cNvPr id="8207" name="Line 33"/>
              <p:cNvSpPr>
                <a:spLocks noChangeShapeType="1"/>
              </p:cNvSpPr>
              <p:nvPr/>
            </p:nvSpPr>
            <p:spPr bwMode="auto">
              <a:xfrm flipV="1">
                <a:off x="1724" y="590"/>
                <a:ext cx="335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08" name="Rectangle 34"/>
              <p:cNvSpPr>
                <a:spLocks noChangeArrowheads="1"/>
              </p:cNvSpPr>
              <p:nvPr/>
            </p:nvSpPr>
            <p:spPr bwMode="auto">
              <a:xfrm>
                <a:off x="0" y="182"/>
                <a:ext cx="1361" cy="6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sz="3200" b="1" dirty="0">
                    <a:solidFill>
                      <a:srgbClr val="FF3300"/>
                    </a:solidFill>
                    <a:latin typeface="Times New Roman" panose="02020603050405020304" pitchFamily="18" charset="0"/>
                  </a:rPr>
                  <a:t>天坛公园的面积</a:t>
                </a:r>
              </a:p>
            </p:txBody>
          </p:sp>
          <p:sp>
            <p:nvSpPr>
              <p:cNvPr id="8209" name="AutoShape 35"/>
              <p:cNvSpPr/>
              <p:nvPr/>
            </p:nvSpPr>
            <p:spPr bwMode="auto">
              <a:xfrm rot="5400000">
                <a:off x="3289" y="-1248"/>
                <a:ext cx="226" cy="3357"/>
              </a:xfrm>
              <a:prstGeom prst="leftBrace">
                <a:avLst>
                  <a:gd name="adj1" fmla="val 67118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210" name="Rectangle 36"/>
              <p:cNvSpPr>
                <a:spLocks noChangeArrowheads="1"/>
              </p:cNvSpPr>
              <p:nvPr/>
            </p:nvSpPr>
            <p:spPr bwMode="auto">
              <a:xfrm>
                <a:off x="3040" y="0"/>
                <a:ext cx="1056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zh-CN" sz="3200" b="1">
                    <a:latin typeface="Times New Roman" panose="02020603050405020304" pitchFamily="18" charset="0"/>
                  </a:rPr>
                  <a:t>272</a:t>
                </a:r>
                <a:r>
                  <a:rPr lang="zh-CN" sz="3200" b="1">
                    <a:solidFill>
                      <a:srgbClr val="FF3300"/>
                    </a:solidFill>
                    <a:latin typeface="Times New Roman" panose="02020603050405020304" pitchFamily="18" charset="0"/>
                  </a:rPr>
                  <a:t>公顷</a:t>
                </a:r>
              </a:p>
            </p:txBody>
          </p:sp>
        </p:grpSp>
        <p:sp>
          <p:nvSpPr>
            <p:cNvPr id="8205" name="Line 37"/>
            <p:cNvSpPr>
              <a:spLocks noChangeShapeType="1"/>
            </p:cNvSpPr>
            <p:nvPr/>
          </p:nvSpPr>
          <p:spPr bwMode="auto">
            <a:xfrm>
              <a:off x="5081" y="499"/>
              <a:ext cx="0" cy="1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6" name="Line 38"/>
            <p:cNvSpPr>
              <a:spLocks noChangeShapeType="1"/>
            </p:cNvSpPr>
            <p:nvPr/>
          </p:nvSpPr>
          <p:spPr bwMode="auto">
            <a:xfrm>
              <a:off x="1706" y="499"/>
              <a:ext cx="0" cy="1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2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0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Line 3"/>
          <p:cNvSpPr>
            <a:spLocks noChangeShapeType="1"/>
          </p:cNvSpPr>
          <p:nvPr/>
        </p:nvSpPr>
        <p:spPr bwMode="auto">
          <a:xfrm>
            <a:off x="2209800" y="2819400"/>
            <a:ext cx="13716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1752600" y="2971800"/>
            <a:ext cx="1981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6096000" y="2895600"/>
            <a:ext cx="13716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6172200" y="3048000"/>
            <a:ext cx="1981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1524000" y="4038600"/>
            <a:ext cx="13716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 flipV="1">
            <a:off x="1371600" y="4343400"/>
            <a:ext cx="3200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3124200" y="4038600"/>
            <a:ext cx="13716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7086600" y="4114800"/>
            <a:ext cx="13716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>
            <a:off x="6324600" y="4267200"/>
            <a:ext cx="21336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6858000" y="5334000"/>
            <a:ext cx="13716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>
            <a:off x="6324600" y="5562600"/>
            <a:ext cx="1981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/>
      <p:bldP spid="10244" grpId="0" animBg="1"/>
      <p:bldP spid="10245" grpId="0" animBg="1"/>
      <p:bldP spid="10246" grpId="0" animBg="1"/>
      <p:bldP spid="10247" grpId="0" animBg="1"/>
      <p:bldP spid="10248" grpId="0" animBg="1"/>
      <p:bldP spid="10249" grpId="0" animBg="1"/>
      <p:bldP spid="10250" grpId="0" animBg="1"/>
      <p:bldP spid="10251" grpId="0" animBg="1"/>
      <p:bldP spid="10252" grpId="0" animBg="1"/>
      <p:bldP spid="102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chemeClr val="accent2"/>
            </a:gs>
            <a:gs pos="50000">
              <a:schemeClr val="accent2">
                <a:gamma/>
                <a:tint val="50980"/>
                <a:invGamma/>
              </a:schemeClr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xinsrc_b5b1d651715648c799e12746c2cb0a9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476250"/>
            <a:ext cx="1800225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79388" y="1773238"/>
            <a:ext cx="647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>
                <a:solidFill>
                  <a:schemeClr val="bg1"/>
                </a:solidFill>
              </a:rPr>
              <a:t>长城</a:t>
            </a:r>
          </a:p>
        </p:txBody>
      </p:sp>
      <p:grpSp>
        <p:nvGrpSpPr>
          <p:cNvPr id="10244" name="Group 4"/>
          <p:cNvGrpSpPr/>
          <p:nvPr/>
        </p:nvGrpSpPr>
        <p:grpSpPr bwMode="auto">
          <a:xfrm>
            <a:off x="539750" y="260350"/>
            <a:ext cx="8169275" cy="4689475"/>
            <a:chOff x="0" y="0"/>
            <a:chExt cx="5146" cy="2954"/>
          </a:xfrm>
        </p:grpSpPr>
        <p:pic>
          <p:nvPicPr>
            <p:cNvPr id="10250" name="Picture 5" descr="布达拉宫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99" y="817"/>
              <a:ext cx="944" cy="1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1" name="Picture 6" descr="承德避暑山庄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134" y="136"/>
              <a:ext cx="1247" cy="1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2" name="Picture 7" descr="天坛23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1814" y="953"/>
              <a:ext cx="998" cy="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3" name="Picture 8" descr="莫高窟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676" y="0"/>
              <a:ext cx="1122" cy="1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4" name="Picture 9" descr="373bc4b46be7f7308bd4b2eb">
              <a:hlinkClick r:id="rId8" action="ppaction://hlinkfile"/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084" y="907"/>
              <a:ext cx="1200" cy="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5" name="Picture 10" descr="faacb5640443a1b3f73654f4">
              <a:hlinkClick r:id="rId10" action="ppaction://hlinkfile"/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037" y="0"/>
              <a:ext cx="1109" cy="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6" name="Text Box 11"/>
            <p:cNvSpPr txBox="1">
              <a:spLocks noChangeArrowheads="1"/>
            </p:cNvSpPr>
            <p:nvPr/>
          </p:nvSpPr>
          <p:spPr bwMode="auto">
            <a:xfrm>
              <a:off x="4672" y="771"/>
              <a:ext cx="45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1200">
                  <a:solidFill>
                    <a:schemeClr val="bg1"/>
                  </a:solidFill>
                </a:rPr>
                <a:t>九寨沟</a:t>
              </a:r>
              <a:r>
                <a:rPr lang="zh-CN" altLang="en-US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10257" name="Text Box 12"/>
            <p:cNvSpPr txBox="1">
              <a:spLocks noChangeArrowheads="1"/>
            </p:cNvSpPr>
            <p:nvPr/>
          </p:nvSpPr>
          <p:spPr bwMode="auto">
            <a:xfrm>
              <a:off x="3901" y="1633"/>
              <a:ext cx="4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>
                  <a:solidFill>
                    <a:schemeClr val="bg1"/>
                  </a:solidFill>
                </a:rPr>
                <a:t>黄山</a:t>
              </a:r>
            </a:p>
          </p:txBody>
        </p:sp>
        <p:sp>
          <p:nvSpPr>
            <p:cNvPr id="10258" name="Text Box 13"/>
            <p:cNvSpPr txBox="1">
              <a:spLocks noChangeArrowheads="1"/>
            </p:cNvSpPr>
            <p:nvPr/>
          </p:nvSpPr>
          <p:spPr bwMode="auto">
            <a:xfrm>
              <a:off x="2404" y="1905"/>
              <a:ext cx="45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1200"/>
                <a:t>天坛</a:t>
              </a:r>
            </a:p>
          </p:txBody>
        </p:sp>
        <p:sp>
          <p:nvSpPr>
            <p:cNvPr id="10259" name="Text Box 14"/>
            <p:cNvSpPr txBox="1">
              <a:spLocks noChangeArrowheads="1"/>
            </p:cNvSpPr>
            <p:nvPr/>
          </p:nvSpPr>
          <p:spPr bwMode="auto">
            <a:xfrm>
              <a:off x="771" y="1860"/>
              <a:ext cx="58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1200"/>
                <a:t>布达拉宫</a:t>
              </a:r>
            </a:p>
          </p:txBody>
        </p:sp>
        <p:sp>
          <p:nvSpPr>
            <p:cNvPr id="10260" name="Text Box 15"/>
            <p:cNvSpPr txBox="1">
              <a:spLocks noChangeArrowheads="1"/>
            </p:cNvSpPr>
            <p:nvPr/>
          </p:nvSpPr>
          <p:spPr bwMode="auto">
            <a:xfrm>
              <a:off x="1225" y="953"/>
              <a:ext cx="63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1200">
                  <a:solidFill>
                    <a:schemeClr val="bg1"/>
                  </a:solidFill>
                </a:rPr>
                <a:t>避暑山庄</a:t>
              </a:r>
            </a:p>
          </p:txBody>
        </p:sp>
        <p:sp>
          <p:nvSpPr>
            <p:cNvPr id="10261" name="Text Box 16"/>
            <p:cNvSpPr txBox="1">
              <a:spLocks noChangeArrowheads="1"/>
            </p:cNvSpPr>
            <p:nvPr/>
          </p:nvSpPr>
          <p:spPr bwMode="auto">
            <a:xfrm>
              <a:off x="2994" y="862"/>
              <a:ext cx="45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1200"/>
                <a:t>莫高窟</a:t>
              </a:r>
            </a:p>
          </p:txBody>
        </p:sp>
        <p:sp>
          <p:nvSpPr>
            <p:cNvPr id="10262" name="Text Box 17"/>
            <p:cNvSpPr txBox="1">
              <a:spLocks noChangeArrowheads="1"/>
            </p:cNvSpPr>
            <p:nvPr/>
          </p:nvSpPr>
          <p:spPr bwMode="auto">
            <a:xfrm>
              <a:off x="0" y="2223"/>
              <a:ext cx="4989" cy="7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800" b="1" dirty="0">
                  <a:solidFill>
                    <a:srgbClr val="0000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    截至</a:t>
              </a:r>
              <a:r>
                <a:rPr lang="en-US" altLang="zh-CN" sz="2800" b="1" dirty="0">
                  <a:solidFill>
                    <a:srgbClr val="0000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2004</a:t>
              </a:r>
              <a:r>
                <a:rPr lang="zh-CN" altLang="en-US" sz="2800" b="1" dirty="0">
                  <a:solidFill>
                    <a:srgbClr val="0000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年底，我国已拥有世界遗产</a:t>
              </a:r>
              <a:r>
                <a:rPr lang="en-US" altLang="zh-CN" sz="2800" b="1" dirty="0">
                  <a:solidFill>
                    <a:srgbClr val="0000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30</a:t>
              </a:r>
              <a:r>
                <a:rPr lang="zh-CN" altLang="en-US" sz="2800" b="1" dirty="0">
                  <a:solidFill>
                    <a:srgbClr val="0000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处，其中文化遗产占    ，自然遗产占      ，其它遗产占</a:t>
              </a:r>
              <a:r>
                <a:rPr lang="zh-CN" altLang="en-US" sz="2800" b="1" dirty="0">
                  <a:latin typeface="华文新魏" panose="02010800040101010101" pitchFamily="2" charset="-122"/>
                  <a:ea typeface="华文新魏" panose="02010800040101010101" pitchFamily="2" charset="-122"/>
                </a:rPr>
                <a:t>    </a:t>
              </a:r>
            </a:p>
          </p:txBody>
        </p:sp>
      </p:grpSp>
      <p:graphicFrame>
        <p:nvGraphicFramePr>
          <p:cNvPr id="10245" name="Object 18"/>
          <p:cNvGraphicFramePr>
            <a:graphicFrameLocks noChangeAspect="1"/>
          </p:cNvGraphicFramePr>
          <p:nvPr/>
        </p:nvGraphicFramePr>
        <p:xfrm>
          <a:off x="5313551" y="4149080"/>
          <a:ext cx="409575" cy="8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4" r:id="rId12" imgW="203835" imgH="394335" progId="Equation.3">
                  <p:embed/>
                </p:oleObj>
              </mc:Choice>
              <mc:Fallback>
                <p:oleObj r:id="rId12" imgW="203835" imgH="394335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3551" y="4149080"/>
                        <a:ext cx="409575" cy="8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Object 19"/>
          <p:cNvGraphicFramePr>
            <a:graphicFrameLocks noChangeAspect="1"/>
          </p:cNvGraphicFramePr>
          <p:nvPr/>
        </p:nvGraphicFramePr>
        <p:xfrm>
          <a:off x="7927181" y="4221088"/>
          <a:ext cx="388938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5" r:id="rId14" imgW="203835" imgH="394335" progId="Equation.3">
                  <p:embed/>
                </p:oleObj>
              </mc:Choice>
              <mc:Fallback>
                <p:oleObj r:id="rId14" imgW="203835" imgH="394335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7181" y="4221088"/>
                        <a:ext cx="388938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7" name="Object 20"/>
          <p:cNvGraphicFramePr>
            <a:graphicFrameLocks noChangeAspect="1"/>
          </p:cNvGraphicFramePr>
          <p:nvPr/>
        </p:nvGraphicFramePr>
        <p:xfrm>
          <a:off x="2789940" y="4179351"/>
          <a:ext cx="306387" cy="7906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6" r:id="rId16" imgW="153035" imgH="394335" progId="Equation.3">
                  <p:embed/>
                </p:oleObj>
              </mc:Choice>
              <mc:Fallback>
                <p:oleObj r:id="rId16" imgW="153035" imgH="394335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9940" y="4179351"/>
                        <a:ext cx="306387" cy="7906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828675" y="5661025"/>
            <a:ext cx="7775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ea typeface="华文新魏" panose="02010800040101010101" pitchFamily="2" charset="-122"/>
              </a:rPr>
              <a:t>我国的世界文化遗产和自然遗产一共有多少处？</a:t>
            </a:r>
          </a:p>
        </p:txBody>
      </p:sp>
      <p:sp>
        <p:nvSpPr>
          <p:cNvPr id="10249" name="WordArt 22"/>
          <p:cNvSpPr>
            <a:spLocks noChangeArrowheads="1" noChangeShapeType="1"/>
          </p:cNvSpPr>
          <p:nvPr/>
        </p:nvSpPr>
        <p:spPr bwMode="auto">
          <a:xfrm>
            <a:off x="179388" y="188913"/>
            <a:ext cx="457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>
                <a:ln w="12700">
                  <a:solidFill>
                    <a:srgbClr val="FF0000"/>
                  </a:solidFill>
                  <a:rou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.</a:t>
            </a:r>
            <a:endParaRPr lang="zh-CN" altLang="en-US" sz="3600" kern="10">
              <a:ln w="12700">
                <a:solidFill>
                  <a:srgbClr val="FF0000"/>
                </a:solidFill>
                <a:rou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5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2"/>
          <p:cNvSpPr>
            <a:spLocks noChangeArrowheads="1" noChangeShapeType="1" noTextEdit="1"/>
          </p:cNvSpPr>
          <p:nvPr/>
        </p:nvSpPr>
        <p:spPr bwMode="auto">
          <a:xfrm>
            <a:off x="634333" y="620688"/>
            <a:ext cx="2832227" cy="108012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9" lon="1080000" rev="0"/>
              </a:camera>
              <a:lightRig rig="legacyFlat1" dir="r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zh-CN" altLang="en-US" sz="3600" dirty="0">
                <a:ln w="9525" cmpd="sng">
                  <a:rou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4973226" scaled="1"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画一画</a:t>
            </a:r>
          </a:p>
        </p:txBody>
      </p:sp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3563938" y="3573463"/>
          <a:ext cx="2032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0" r:id="rId3" imgW="203835" imgH="394335" progId="Equation.3">
                  <p:embed/>
                </p:oleObj>
              </mc:Choice>
              <mc:Fallback>
                <p:oleObj r:id="rId3" imgW="203835" imgH="394335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3573463"/>
                        <a:ext cx="2032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5795963" y="3500438"/>
          <a:ext cx="2032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1" r:id="rId5" imgW="203835" imgH="394335" progId="Equation.3">
                  <p:embed/>
                </p:oleObj>
              </mc:Choice>
              <mc:Fallback>
                <p:oleObj r:id="rId5" imgW="203835" imgH="394335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3500438"/>
                        <a:ext cx="2032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9" name="Text Box 12"/>
          <p:cNvSpPr txBox="1">
            <a:spLocks noChangeArrowheads="1"/>
          </p:cNvSpPr>
          <p:nvPr/>
        </p:nvSpPr>
        <p:spPr bwMode="auto">
          <a:xfrm>
            <a:off x="1763713" y="3717925"/>
            <a:ext cx="1435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3200">
              <a:solidFill>
                <a:srgbClr val="CC6600"/>
              </a:solidFill>
              <a:sym typeface="Wingdings" panose="05000000000000000000" pitchFamily="2" charset="2"/>
            </a:endParaRPr>
          </a:p>
        </p:txBody>
      </p:sp>
      <p:sp>
        <p:nvSpPr>
          <p:cNvPr id="11270" name="Line 5"/>
          <p:cNvSpPr>
            <a:spLocks noChangeShapeType="1"/>
          </p:cNvSpPr>
          <p:nvPr/>
        </p:nvSpPr>
        <p:spPr bwMode="auto">
          <a:xfrm>
            <a:off x="2052638" y="3176588"/>
            <a:ext cx="5038725" cy="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71" name="Line 6"/>
          <p:cNvSpPr>
            <a:spLocks noChangeShapeType="1"/>
          </p:cNvSpPr>
          <p:nvPr/>
        </p:nvSpPr>
        <p:spPr bwMode="auto">
          <a:xfrm>
            <a:off x="2052638" y="3062288"/>
            <a:ext cx="0" cy="114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296" name="Line 12"/>
          <p:cNvSpPr>
            <a:spLocks noChangeShapeType="1"/>
          </p:cNvSpPr>
          <p:nvPr/>
        </p:nvSpPr>
        <p:spPr bwMode="auto">
          <a:xfrm>
            <a:off x="5480050" y="3062288"/>
            <a:ext cx="0" cy="114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297" name="Line 13"/>
          <p:cNvSpPr>
            <a:spLocks noChangeShapeType="1"/>
          </p:cNvSpPr>
          <p:nvPr/>
        </p:nvSpPr>
        <p:spPr bwMode="auto">
          <a:xfrm>
            <a:off x="6227763" y="3068638"/>
            <a:ext cx="0" cy="114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74" name="Line 15"/>
          <p:cNvSpPr>
            <a:spLocks noChangeShapeType="1"/>
          </p:cNvSpPr>
          <p:nvPr/>
        </p:nvSpPr>
        <p:spPr bwMode="auto">
          <a:xfrm>
            <a:off x="7091363" y="3062288"/>
            <a:ext cx="0" cy="114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75" name="AutoShape 16"/>
          <p:cNvSpPr/>
          <p:nvPr/>
        </p:nvSpPr>
        <p:spPr bwMode="auto">
          <a:xfrm rot="5390270" flipV="1">
            <a:off x="4356100" y="-171450"/>
            <a:ext cx="358775" cy="4968875"/>
          </a:xfrm>
          <a:prstGeom prst="leftBrace">
            <a:avLst>
              <a:gd name="adj1" fmla="val 148434"/>
              <a:gd name="adj2" fmla="val 52917"/>
            </a:avLst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anchor="ctr"/>
          <a:lstStyle/>
          <a:p>
            <a:endParaRPr lang="zh-CN" altLang="en-US"/>
          </a:p>
        </p:txBody>
      </p:sp>
      <p:sp>
        <p:nvSpPr>
          <p:cNvPr id="12300" name="AutoShape 18"/>
          <p:cNvSpPr/>
          <p:nvPr/>
        </p:nvSpPr>
        <p:spPr bwMode="auto">
          <a:xfrm rot="-5400000">
            <a:off x="3658394" y="1750219"/>
            <a:ext cx="242887" cy="3311525"/>
          </a:xfrm>
          <a:prstGeom prst="leftBrace">
            <a:avLst>
              <a:gd name="adj1" fmla="val 113617"/>
              <a:gd name="adj2" fmla="val 46431"/>
            </a:avLst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anchor="ctr"/>
          <a:lstStyle/>
          <a:p>
            <a:endParaRPr lang="zh-CN" altLang="en-US"/>
          </a:p>
        </p:txBody>
      </p:sp>
      <p:sp>
        <p:nvSpPr>
          <p:cNvPr id="12301" name="AutoShape 19"/>
          <p:cNvSpPr/>
          <p:nvPr/>
        </p:nvSpPr>
        <p:spPr bwMode="auto">
          <a:xfrm rot="5460000" flipH="1" flipV="1">
            <a:off x="5769769" y="3021806"/>
            <a:ext cx="196850" cy="719138"/>
          </a:xfrm>
          <a:prstGeom prst="leftBrace">
            <a:avLst>
              <a:gd name="adj1" fmla="val 30444"/>
              <a:gd name="adj2" fmla="val 50199"/>
            </a:avLst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anchor="ctr"/>
          <a:lstStyle/>
          <a:p>
            <a:endParaRPr lang="zh-CN" altLang="en-US"/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4284663" y="1844675"/>
            <a:ext cx="9350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/>
              <a:t>30</a:t>
            </a:r>
            <a:r>
              <a:rPr lang="zh-CN" altLang="en-US"/>
              <a:t>处</a:t>
            </a:r>
          </a:p>
        </p:txBody>
      </p:sp>
      <p:sp>
        <p:nvSpPr>
          <p:cNvPr id="12303" name="AutoShape 16"/>
          <p:cNvSpPr/>
          <p:nvPr/>
        </p:nvSpPr>
        <p:spPr bwMode="auto">
          <a:xfrm rot="5390270" flipV="1">
            <a:off x="3923507" y="692943"/>
            <a:ext cx="431800" cy="4176713"/>
          </a:xfrm>
          <a:prstGeom prst="leftBrace">
            <a:avLst>
              <a:gd name="adj1" fmla="val 103669"/>
              <a:gd name="adj2" fmla="val 52917"/>
            </a:avLst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anchor="ctr"/>
          <a:lstStyle/>
          <a:p>
            <a:endParaRPr lang="zh-CN" altLang="en-US"/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3995738" y="2349500"/>
            <a:ext cx="5762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1400"/>
              <a:t>？处</a:t>
            </a:r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5148263" y="4508500"/>
            <a:ext cx="1511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en-US"/>
          </a:p>
        </p:txBody>
      </p:sp>
      <p:sp>
        <p:nvSpPr>
          <p:cNvPr id="12306" name="AutoShape 16"/>
          <p:cNvSpPr/>
          <p:nvPr/>
        </p:nvSpPr>
        <p:spPr bwMode="auto">
          <a:xfrm rot="-5390270">
            <a:off x="3923507" y="1843881"/>
            <a:ext cx="431800" cy="4176713"/>
          </a:xfrm>
          <a:prstGeom prst="leftBrace">
            <a:avLst>
              <a:gd name="adj1" fmla="val 103669"/>
              <a:gd name="adj2" fmla="val 52917"/>
            </a:avLst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anchor="ctr"/>
          <a:lstStyle/>
          <a:p>
            <a:endParaRPr lang="zh-CN" altLang="en-US"/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3563938" y="4221163"/>
            <a:ext cx="15113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/>
              <a:t>（      </a:t>
            </a:r>
            <a:r>
              <a:rPr lang="en-US" altLang="zh-CN"/>
              <a:t>+     </a:t>
            </a:r>
            <a:r>
              <a:rPr lang="zh-CN" altLang="en-US"/>
              <a:t>）</a:t>
            </a:r>
          </a:p>
        </p:txBody>
      </p:sp>
      <p:graphicFrame>
        <p:nvGraphicFramePr>
          <p:cNvPr id="12308" name="Object 20"/>
          <p:cNvGraphicFramePr>
            <a:graphicFrameLocks noChangeAspect="1"/>
          </p:cNvGraphicFramePr>
          <p:nvPr/>
        </p:nvGraphicFramePr>
        <p:xfrm>
          <a:off x="3995738" y="4221163"/>
          <a:ext cx="2032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2" r:id="rId7" imgW="203835" imgH="394335" progId="Equation.3">
                  <p:embed/>
                </p:oleObj>
              </mc:Choice>
              <mc:Fallback>
                <p:oleObj r:id="rId7" imgW="203835" imgH="394335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4221163"/>
                        <a:ext cx="2032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9" name="Object 21"/>
          <p:cNvGraphicFramePr>
            <a:graphicFrameLocks noChangeAspect="1"/>
          </p:cNvGraphicFramePr>
          <p:nvPr/>
        </p:nvGraphicFramePr>
        <p:xfrm>
          <a:off x="4427538" y="4149725"/>
          <a:ext cx="261937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3" r:id="rId9" imgW="203835" imgH="394335" progId="Equation.3">
                  <p:embed/>
                </p:oleObj>
              </mc:Choice>
              <mc:Fallback>
                <p:oleObj r:id="rId9" imgW="203835" imgH="394335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4149725"/>
                        <a:ext cx="261937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86" name="Picture 22" descr="尺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530BB5"/>
              </a:clrFrom>
              <a:clrTo>
                <a:srgbClr val="530BB5">
                  <a:alpha val="0"/>
                </a:srgbClr>
              </a:clrTo>
            </a:clrChange>
            <a:grayscl/>
            <a:lum bright="52000" contrast="-52000"/>
          </a:blip>
          <a:srcRect/>
          <a:stretch>
            <a:fillRect/>
          </a:stretch>
        </p:blipFill>
        <p:spPr bwMode="auto">
          <a:xfrm>
            <a:off x="6657975" y="4652963"/>
            <a:ext cx="2486025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1403350" y="5300663"/>
            <a:ext cx="66976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b="1"/>
              <a:t>我国文化和世界遗产共有的数量</a:t>
            </a:r>
            <a:r>
              <a:rPr lang="en-US" altLang="zh-CN" b="1"/>
              <a:t>=</a:t>
            </a:r>
            <a:r>
              <a:rPr lang="zh-CN" altLang="en-US" b="1"/>
              <a:t>我国总世界遗产数</a:t>
            </a:r>
            <a:r>
              <a:rPr lang="en-US" altLang="zh-CN" b="1"/>
              <a:t>X(     +      )      </a:t>
            </a:r>
          </a:p>
        </p:txBody>
      </p:sp>
      <p:graphicFrame>
        <p:nvGraphicFramePr>
          <p:cNvPr id="12312" name="Object 24"/>
          <p:cNvGraphicFramePr>
            <a:graphicFrameLocks noGrp="1" noChangeAspect="1"/>
          </p:cNvGraphicFramePr>
          <p:nvPr>
            <p:ph sz="half" idx="1"/>
          </p:nvPr>
        </p:nvGraphicFramePr>
        <p:xfrm>
          <a:off x="2374900" y="3575050"/>
          <a:ext cx="2032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4" r:id="rId12" imgW="203835" imgH="394335" progId="Equation.3">
                  <p:embed/>
                </p:oleObj>
              </mc:Choice>
              <mc:Fallback>
                <p:oleObj r:id="rId12" imgW="203835" imgH="394335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4900" y="3575050"/>
                        <a:ext cx="2032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13" name="Object 25"/>
          <p:cNvGraphicFramePr>
            <a:graphicFrameLocks noGrp="1" noChangeAspect="1"/>
          </p:cNvGraphicFramePr>
          <p:nvPr>
            <p:ph sz="half" idx="2"/>
          </p:nvPr>
        </p:nvGraphicFramePr>
        <p:xfrm>
          <a:off x="6565900" y="3575050"/>
          <a:ext cx="2032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5" r:id="rId14" imgW="203835" imgH="394335" progId="Equation.3">
                  <p:embed/>
                </p:oleObj>
              </mc:Choice>
              <mc:Fallback>
                <p:oleObj r:id="rId14" imgW="203835" imgH="394335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5900" y="3575050"/>
                        <a:ext cx="2032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 animBg="1"/>
      <p:bldP spid="12297" grpId="0" animBg="1"/>
      <p:bldP spid="12300" grpId="0" animBg="1" autoUpdateAnimBg="0"/>
      <p:bldP spid="12301" grpId="0" animBg="1" autoUpdateAnimBg="0"/>
      <p:bldP spid="12303" grpId="0" animBg="1" autoUpdateAnimBg="0"/>
      <p:bldP spid="12304" grpId="0" autoUpdateAnimBg="0"/>
      <p:bldP spid="12306" grpId="0" animBg="1" autoUpdateAnimBg="0"/>
      <p:bldP spid="12307" grpId="0" autoUpdateAnimBg="0"/>
      <p:bldP spid="12311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2"/>
          <p:cNvSpPr>
            <a:spLocks noChangeArrowheads="1" noChangeShapeType="1"/>
          </p:cNvSpPr>
          <p:nvPr/>
        </p:nvSpPr>
        <p:spPr bwMode="auto">
          <a:xfrm>
            <a:off x="476721" y="548680"/>
            <a:ext cx="3168650" cy="864096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9" lon="1080000" rev="0"/>
              </a:camera>
              <a:lightRig rig="legacyFlat1" dir="r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zh-CN" altLang="en-US" sz="3600" dirty="0">
                <a:ln w="9525" cmpd="sng">
                  <a:rou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知识大冲关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060575" y="1806575"/>
            <a:ext cx="5248275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4000">
                <a:ea typeface="黑体" panose="02010609060101010101" pitchFamily="49" charset="-122"/>
              </a:rPr>
              <a:t>练一练</a:t>
            </a:r>
            <a:r>
              <a:rPr lang="zh-CN" altLang="en-US" sz="4000"/>
              <a:t>  </a:t>
            </a:r>
            <a:r>
              <a:rPr lang="zh-CN" altLang="en-US" sz="3600">
                <a:ea typeface="华文新魏" panose="02010800040101010101" pitchFamily="2" charset="-122"/>
              </a:rPr>
              <a:t>能简算的要简算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866900" y="3103563"/>
            <a:ext cx="51831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en-US"/>
          </a:p>
        </p:txBody>
      </p:sp>
      <p:pic>
        <p:nvPicPr>
          <p:cNvPr id="12293" name="Picture 5" descr="尺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530BB5"/>
              </a:clrFrom>
              <a:clrTo>
                <a:srgbClr val="530BB5">
                  <a:alpha val="0"/>
                </a:srgbClr>
              </a:clrTo>
            </a:clrChange>
            <a:grayscl/>
            <a:lum bright="52000" contrast="-52000"/>
          </a:blip>
          <a:srcRect/>
          <a:stretch>
            <a:fillRect/>
          </a:stretch>
        </p:blipFill>
        <p:spPr bwMode="auto">
          <a:xfrm>
            <a:off x="6657975" y="4802188"/>
            <a:ext cx="2486025" cy="205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294" name="Object 7"/>
          <p:cNvGraphicFramePr>
            <a:graphicFrameLocks noChangeAspect="1"/>
          </p:cNvGraphicFramePr>
          <p:nvPr/>
        </p:nvGraphicFramePr>
        <p:xfrm>
          <a:off x="2730500" y="2598738"/>
          <a:ext cx="490538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3" r:id="rId4" imgW="191135" imgH="394335" progId="Equation.3">
                  <p:embed/>
                </p:oleObj>
              </mc:Choice>
              <mc:Fallback>
                <p:oleObj r:id="rId4" imgW="191135" imgH="394335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500" y="2598738"/>
                        <a:ext cx="490538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5" name="Object 8"/>
          <p:cNvGraphicFramePr>
            <a:graphicFrameLocks noChangeAspect="1"/>
          </p:cNvGraphicFramePr>
          <p:nvPr/>
        </p:nvGraphicFramePr>
        <p:xfrm>
          <a:off x="4098925" y="2598738"/>
          <a:ext cx="49212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4" r:id="rId6" imgW="191135" imgH="394335" progId="Equation.3">
                  <p:embed/>
                </p:oleObj>
              </mc:Choice>
              <mc:Fallback>
                <p:oleObj r:id="rId6" imgW="191135" imgH="394335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8925" y="2598738"/>
                        <a:ext cx="492125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6" name="Object 9"/>
          <p:cNvGraphicFramePr>
            <a:graphicFrameLocks noChangeAspect="1"/>
          </p:cNvGraphicFramePr>
          <p:nvPr/>
        </p:nvGraphicFramePr>
        <p:xfrm>
          <a:off x="4457700" y="3535363"/>
          <a:ext cx="52387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5" r:id="rId8" imgW="203835" imgH="394335" progId="Equation.3">
                  <p:embed/>
                </p:oleObj>
              </mc:Choice>
              <mc:Fallback>
                <p:oleObj r:id="rId8" imgW="203835" imgH="394335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7700" y="3535363"/>
                        <a:ext cx="523875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7" name="Object 10"/>
          <p:cNvGraphicFramePr>
            <a:graphicFrameLocks noChangeAspect="1"/>
          </p:cNvGraphicFramePr>
          <p:nvPr/>
        </p:nvGraphicFramePr>
        <p:xfrm>
          <a:off x="3594100" y="3535363"/>
          <a:ext cx="52387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6" r:id="rId10" imgW="203835" imgH="394335" progId="Equation.3">
                  <p:embed/>
                </p:oleObj>
              </mc:Choice>
              <mc:Fallback>
                <p:oleObj r:id="rId10" imgW="203835" imgH="394335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4100" y="3535363"/>
                        <a:ext cx="523875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8" name="Text Box 11"/>
          <p:cNvSpPr txBox="1">
            <a:spLocks noChangeArrowheads="1"/>
          </p:cNvSpPr>
          <p:nvPr/>
        </p:nvSpPr>
        <p:spPr bwMode="auto">
          <a:xfrm>
            <a:off x="2730500" y="2743200"/>
            <a:ext cx="5472113" cy="132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dirty="0"/>
              <a:t>      </a:t>
            </a:r>
            <a:r>
              <a:rPr lang="en-US" altLang="zh-CN" sz="2000" dirty="0">
                <a:solidFill>
                  <a:srgbClr val="000000"/>
                </a:solidFill>
              </a:rPr>
              <a:t>X 17 +         X 17</a:t>
            </a:r>
          </a:p>
          <a:p>
            <a:pPr eaLnBrk="1" hangingPunct="1">
              <a:spcBef>
                <a:spcPct val="50000"/>
              </a:spcBef>
            </a:pPr>
            <a:endParaRPr lang="en-US" altLang="zh-CN" sz="20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AutoNum type="arabicPlain" startAt="8"/>
            </a:pPr>
            <a:r>
              <a:rPr lang="en-US" altLang="zh-CN" sz="2000" dirty="0">
                <a:solidFill>
                  <a:srgbClr val="000000"/>
                </a:solidFill>
              </a:rPr>
              <a:t>-           -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WW.2PPT.COM">
  <a:themeElements>
    <a:clrScheme name="炫光按钮 3">
      <a:dk1>
        <a:srgbClr val="522438"/>
      </a:dk1>
      <a:lt1>
        <a:srgbClr val="FFFFFF"/>
      </a:lt1>
      <a:dk2>
        <a:srgbClr val="000000"/>
      </a:dk2>
      <a:lt2>
        <a:srgbClr val="DDDDDD"/>
      </a:lt2>
      <a:accent1>
        <a:srgbClr val="34967C"/>
      </a:accent1>
      <a:accent2>
        <a:srgbClr val="DB944D"/>
      </a:accent2>
      <a:accent3>
        <a:srgbClr val="FFFFFF"/>
      </a:accent3>
      <a:accent4>
        <a:srgbClr val="451D2E"/>
      </a:accent4>
      <a:accent5>
        <a:srgbClr val="AEC9BF"/>
      </a:accent5>
      <a:accent6>
        <a:srgbClr val="C68645"/>
      </a:accent6>
      <a:hlink>
        <a:srgbClr val="AABE72"/>
      </a:hlink>
      <a:folHlink>
        <a:srgbClr val="BCC8AC"/>
      </a:folHlink>
    </a:clrScheme>
    <a:fontScheme name="炫光按钮">
      <a:majorFont>
        <a:latin typeface="Verdana"/>
        <a:ea typeface="宋体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炫光按钮 1">
        <a:dk1>
          <a:srgbClr val="2A4C41"/>
        </a:dk1>
        <a:lt1>
          <a:srgbClr val="FFFFFF"/>
        </a:lt1>
        <a:dk2>
          <a:srgbClr val="000000"/>
        </a:dk2>
        <a:lt2>
          <a:srgbClr val="DDDDDD"/>
        </a:lt2>
        <a:accent1>
          <a:srgbClr val="AB791F"/>
        </a:accent1>
        <a:accent2>
          <a:srgbClr val="BDC761"/>
        </a:accent2>
        <a:accent3>
          <a:srgbClr val="FFFFFF"/>
        </a:accent3>
        <a:accent4>
          <a:srgbClr val="224036"/>
        </a:accent4>
        <a:accent5>
          <a:srgbClr val="D2BEAB"/>
        </a:accent5>
        <a:accent6>
          <a:srgbClr val="ABB457"/>
        </a:accent6>
        <a:hlink>
          <a:srgbClr val="76B4BA"/>
        </a:hlink>
        <a:folHlink>
          <a:srgbClr val="92C49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炫光按钮 2">
        <a:dk1>
          <a:srgbClr val="2A487E"/>
        </a:dk1>
        <a:lt1>
          <a:srgbClr val="FFFFFF"/>
        </a:lt1>
        <a:dk2>
          <a:srgbClr val="000000"/>
        </a:dk2>
        <a:lt2>
          <a:srgbClr val="DDDDDD"/>
        </a:lt2>
        <a:accent1>
          <a:srgbClr val="508ED2"/>
        </a:accent1>
        <a:accent2>
          <a:srgbClr val="B17FD7"/>
        </a:accent2>
        <a:accent3>
          <a:srgbClr val="FFFFFF"/>
        </a:accent3>
        <a:accent4>
          <a:srgbClr val="223C6B"/>
        </a:accent4>
        <a:accent5>
          <a:srgbClr val="B3C6E5"/>
        </a:accent5>
        <a:accent6>
          <a:srgbClr val="A072C3"/>
        </a:accent6>
        <a:hlink>
          <a:srgbClr val="64CCC0"/>
        </a:hlink>
        <a:folHlink>
          <a:srgbClr val="D6D4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炫光按钮 3">
        <a:dk1>
          <a:srgbClr val="522438"/>
        </a:dk1>
        <a:lt1>
          <a:srgbClr val="FFFFFF"/>
        </a:lt1>
        <a:dk2>
          <a:srgbClr val="000000"/>
        </a:dk2>
        <a:lt2>
          <a:srgbClr val="DDDDDD"/>
        </a:lt2>
        <a:accent1>
          <a:srgbClr val="34967C"/>
        </a:accent1>
        <a:accent2>
          <a:srgbClr val="DB944D"/>
        </a:accent2>
        <a:accent3>
          <a:srgbClr val="FFFFFF"/>
        </a:accent3>
        <a:accent4>
          <a:srgbClr val="451D2E"/>
        </a:accent4>
        <a:accent5>
          <a:srgbClr val="AEC9BF"/>
        </a:accent5>
        <a:accent6>
          <a:srgbClr val="C68645"/>
        </a:accent6>
        <a:hlink>
          <a:srgbClr val="AABE72"/>
        </a:hlink>
        <a:folHlink>
          <a:srgbClr val="BCC8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CDESIGNK</Template>
  <TotalTime>0</TotalTime>
  <Words>316</Words>
  <Application>Microsoft Office PowerPoint</Application>
  <PresentationFormat>全屏显示(4:3)</PresentationFormat>
  <Paragraphs>48</Paragraphs>
  <Slides>11</Slides>
  <Notes>1</Notes>
  <HiddenSlides>0</HiddenSlides>
  <MMClips>1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4" baseType="lpstr">
      <vt:lpstr>PMingLiU</vt:lpstr>
      <vt:lpstr>黑体</vt:lpstr>
      <vt:lpstr>华文隶书</vt:lpstr>
      <vt:lpstr>华文新魏</vt:lpstr>
      <vt:lpstr>宋体</vt:lpstr>
      <vt:lpstr>微软雅黑</vt:lpstr>
      <vt:lpstr>Arial</vt:lpstr>
      <vt:lpstr>Calibri</vt:lpstr>
      <vt:lpstr>Times New Roman</vt:lpstr>
      <vt:lpstr>Verdana</vt:lpstr>
      <vt:lpstr>Wingdings</vt:lpstr>
      <vt:lpstr>WWW.2PPT.COM</vt:lpstr>
      <vt:lpstr>Equation.3</vt:lpstr>
      <vt:lpstr>PowerPoint 演示文稿</vt:lpstr>
      <vt:lpstr>PowerPoint 演示文稿</vt:lpstr>
      <vt:lpstr>一、学习目标: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2411-12-30T00:00:00Z</cp:lastPrinted>
  <dcterms:created xsi:type="dcterms:W3CDTF">2021-12-31T02:03:23Z</dcterms:created>
  <dcterms:modified xsi:type="dcterms:W3CDTF">2023-01-16T23:28:44Z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A8D3DAEF1DD9451C87FE92340CA748A1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