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74" r:id="rId6"/>
    <p:sldId id="276" r:id="rId7"/>
    <p:sldId id="259" r:id="rId8"/>
    <p:sldId id="273" r:id="rId9"/>
    <p:sldId id="272" r:id="rId10"/>
    <p:sldId id="277" r:id="rId11"/>
    <p:sldId id="267" r:id="rId12"/>
    <p:sldId id="270" r:id="rId13"/>
    <p:sldId id="269" r:id="rId14"/>
    <p:sldId id="268" r:id="rId15"/>
    <p:sldId id="266" r:id="rId16"/>
    <p:sldId id="280" r:id="rId17"/>
    <p:sldId id="279" r:id="rId18"/>
    <p:sldId id="265" r:id="rId19"/>
    <p:sldId id="264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800080"/>
    <a:srgbClr val="E96717"/>
    <a:srgbClr val="FFCC00"/>
    <a:srgbClr val="0066FF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E725D-4ED1-42A2-868E-691CCDF407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6696-BC7A-47F1-84A7-725AC4CD32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6696-BC7A-47F1-84A7-725AC4CD32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663DF-5F20-4435-B3C9-29454C3CA7E3}" type="slidenum">
              <a:rPr lang="zh-TW" alt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EC17-D669-4184-824B-C0E87746D93C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2639-A9AC-4EBB-A3C0-C4CA4AC551FF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2065-F2A6-47EA-AD34-AF721AC95BC4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6484-1EB6-40DE-9D48-9A1205894516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401B-0EEC-488F-8545-1435A4398A38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0C6D-658B-4230-93FB-7D2CC105B802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5BA9-3BED-489A-8A0F-4D4B6C833B40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4805-E785-409B-9D5C-9680ACA293A7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D1A1-884A-409B-9689-457C452DC947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7F94-5131-49DE-8E09-63F397B98DAD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按一下以編輯母片</a:t>
            </a:r>
          </a:p>
          <a:p>
            <a:pPr lvl="1"/>
            <a:r>
              <a:rPr lang="zh-CN" altLang="en-US" smtClean="0"/>
              <a:t>第二層</a:t>
            </a:r>
          </a:p>
          <a:p>
            <a:pPr lvl="2"/>
            <a:r>
              <a:rPr lang="zh-CN" altLang="en-US" smtClean="0"/>
              <a:t>第三層</a:t>
            </a:r>
          </a:p>
          <a:p>
            <a:pPr lvl="3"/>
            <a:r>
              <a:rPr lang="zh-CN" altLang="en-US" smtClean="0"/>
              <a:t>第四層</a:t>
            </a:r>
          </a:p>
          <a:p>
            <a:pPr lvl="4"/>
            <a:r>
              <a:rPr lang="zh-CN" altLang="en-US" smtClean="0"/>
              <a:t>第五層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56F83E41-827C-463D-9F80-F1BB0BF2E8CB}" type="slidenum">
              <a:rPr lang="zh-TW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6%20Topic2\&#35838;&#20214;\Unit6%20Topic2%20SectionB%20&#31934;&#21697;&#35838;&#20214;\P37-1a.mp3" TargetMode="External"/><Relationship Id="rId1" Type="http://schemas.microsoft.com/office/2007/relationships/media" Target="file:///C:\Documents%20and%20Settings\Administrator\&#26700;&#38754;\Unit6%20Topic2\&#35838;&#20214;\Unit6%20Topic2%20SectionB%20&#31934;&#21697;&#35838;&#20214;\P37-1a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1329" y="1036638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r>
              <a:rPr lang="en-US" altLang="zh-CN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2</a:t>
            </a:r>
            <a:endParaRPr lang="en-US" altLang="zh-CN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22622" y="2348880"/>
            <a:ext cx="817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favorite character in literature?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70250" y="4113213"/>
            <a:ext cx="245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E96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 B</a:t>
            </a:r>
          </a:p>
        </p:txBody>
      </p:sp>
      <p:sp>
        <p:nvSpPr>
          <p:cNvPr id="5" name="矩形 4"/>
          <p:cNvSpPr/>
          <p:nvPr/>
        </p:nvSpPr>
        <p:spPr>
          <a:xfrm>
            <a:off x="2850141" y="55701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李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28082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9-6-2-1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692150"/>
            <a:ext cx="29527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曹雪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60350"/>
            <a:ext cx="28082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9-6-2-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9513" y="242888"/>
            <a:ext cx="28241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38-2a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3284538"/>
            <a:ext cx="28082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伊索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89513" y="3284538"/>
            <a:ext cx="28130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曹雪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2735262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林黛玉贾宝玉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213100"/>
            <a:ext cx="273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红楼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88" y="404813"/>
            <a:ext cx="23336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19475" y="620713"/>
            <a:ext cx="28813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800080"/>
                </a:solidFill>
              </a:rPr>
              <a:t>Cao </a:t>
            </a:r>
            <a:r>
              <a:rPr lang="en-US" altLang="zh-CN" sz="2400" dirty="0" err="1">
                <a:solidFill>
                  <a:srgbClr val="800080"/>
                </a:solidFill>
              </a:rPr>
              <a:t>Xueqin</a:t>
            </a:r>
            <a:endParaRPr lang="en-US" altLang="zh-CN" sz="2400" dirty="0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800080"/>
                </a:solidFill>
              </a:rPr>
              <a:t>( 1715-1763)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800080"/>
                </a:solidFill>
              </a:rPr>
              <a:t>is known for the novel,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i="1" dirty="0">
                <a:solidFill>
                  <a:srgbClr val="800080"/>
                </a:solidFill>
              </a:rPr>
              <a:t>A Dream of Red Mansions.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冰心 作品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49275"/>
            <a:ext cx="25193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冰心作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24812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9-6-2-1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3357563"/>
            <a:ext cx="27368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19475" y="790575"/>
            <a:ext cx="2447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Bing Xin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(1900-1999)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is famous for children’s works.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38-2a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" y="1368425"/>
            <a:ext cx="24987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马克吐温  哈克贝利历险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60375"/>
            <a:ext cx="25923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马克吐温 汤姆索亚历险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2100" y="3644900"/>
            <a:ext cx="2501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马克吐温  百万英镑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60375"/>
            <a:ext cx="243363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55900" y="3927475"/>
            <a:ext cx="41925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Mark Twain (1835-1910)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is famous for his novels such as </a:t>
            </a:r>
            <a:r>
              <a:rPr lang="en-US" altLang="zh-CN" sz="2400" i="1">
                <a:solidFill>
                  <a:srgbClr val="800080"/>
                </a:solidFill>
              </a:rPr>
              <a:t>The Adventures of Tom Sawyer</a:t>
            </a:r>
            <a:r>
              <a:rPr lang="en-US" altLang="zh-CN" sz="2400">
                <a:solidFill>
                  <a:srgbClr val="800080"/>
                </a:solidFill>
              </a:rPr>
              <a:t> and </a:t>
            </a:r>
            <a:r>
              <a:rPr lang="en-US" altLang="zh-CN" sz="2400" i="1">
                <a:solidFill>
                  <a:srgbClr val="800080"/>
                </a:solidFill>
              </a:rPr>
              <a:t>The Adventures of Huckleberry Finn</a:t>
            </a:r>
            <a:r>
              <a:rPr lang="en-US" altLang="zh-CN" sz="2400">
                <a:solidFill>
                  <a:srgbClr val="80008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伊索寓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160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伊索寓言 狐狸和葡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2160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农夫和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04813"/>
            <a:ext cx="27336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伊索寓言之乌鸦喝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13100"/>
            <a:ext cx="26860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伊索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1916113"/>
            <a:ext cx="21605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59113" y="333375"/>
            <a:ext cx="28797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Aesop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(620B.C.-560B.C.)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800080"/>
                </a:solidFill>
              </a:rPr>
              <a:t>is known for </a:t>
            </a:r>
            <a:r>
              <a:rPr lang="en-US" altLang="zh-CN" sz="2400" i="1">
                <a:solidFill>
                  <a:srgbClr val="800080"/>
                </a:solidFill>
              </a:rPr>
              <a:t>Aesop’s Fables.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800080"/>
                </a:solidFill>
              </a:rPr>
              <a:t>2b  Complete the following passage with the information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800080"/>
                </a:solidFill>
              </a:rPr>
              <a:t>       you have got.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7993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/>
              <a:t>     </a:t>
            </a:r>
            <a:r>
              <a:rPr lang="en-US" altLang="zh-CN" sz="2400"/>
              <a:t>Our favorite writer____________. His masterpiece is__________________________. In this work, he mainly tells us_________________________________,</a:t>
            </a:r>
            <a:r>
              <a:rPr lang="en-US" altLang="zh-CN" sz="2400" u="sng"/>
              <a:t> _____________________________________________  ____________________________</a:t>
            </a:r>
            <a:r>
              <a:rPr lang="en-US" altLang="zh-CN" sz="2400"/>
              <a:t>. This work is so famous because________________________________,</a:t>
            </a:r>
            <a:r>
              <a:rPr lang="en-US" altLang="zh-CN" sz="2400" u="sng"/>
              <a:t> _____________________________________________,_____________________________</a:t>
            </a:r>
            <a:r>
              <a:rPr lang="en-US" altLang="zh-CN" sz="2400"/>
              <a:t>.</a:t>
            </a:r>
            <a:endParaRPr lang="zh-CN" altLang="en-US" sz="2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98863" y="1316038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is Mark Twain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00113" y="184467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rgbClr val="0000FF"/>
                </a:solidFill>
              </a:rPr>
              <a:t>The Adventures of Tom Sawyer</a:t>
            </a:r>
            <a:endParaRPr lang="zh-CN" altLang="en-US" sz="2400" i="1">
              <a:solidFill>
                <a:srgbClr val="0000FF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27313" y="2420938"/>
            <a:ext cx="576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that Tom Sawyer, a lively and clever boy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9750" y="2971800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runs into and lives through many exciting adventures with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8163" y="3548063"/>
            <a:ext cx="511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his two friends—Huck Finn and Joe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987675" y="4076700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the story is about children’s growing up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47700" y="4627563"/>
            <a:ext cx="788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and it is really interesting and educational. What’s more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55650" y="5132388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the conversations sound very good</a:t>
            </a:r>
            <a:endParaRPr lang="zh-CN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0" autoUpdateAnimBg="0"/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7800" y="620713"/>
            <a:ext cx="90011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800080"/>
                </a:solidFill>
              </a:rPr>
              <a:t>2c  The groups who have selected the same writer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800080"/>
                </a:solidFill>
              </a:rPr>
              <a:t>      work together to share what they have written.</a:t>
            </a:r>
          </a:p>
        </p:txBody>
      </p:sp>
      <p:sp>
        <p:nvSpPr>
          <p:cNvPr id="22531" name="WordArt 3"/>
          <p:cNvSpPr>
            <a:spLocks noChangeArrowheads="1" noChangeShapeType="1"/>
          </p:cNvSpPr>
          <p:nvPr/>
        </p:nvSpPr>
        <p:spPr bwMode="auto">
          <a:xfrm>
            <a:off x="539750" y="2060575"/>
            <a:ext cx="1439863" cy="1152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宋体" panose="02010609030101010101" pitchFamily="49" charset="-122"/>
                <a:ea typeface="新宋体" panose="02010609030101010101" pitchFamily="49" charset="-122"/>
              </a:rPr>
              <a:t>Tip</a:t>
            </a:r>
            <a:endParaRPr lang="zh-CN" altLang="en-US" sz="4400" b="1">
              <a:ln w="9525" cmpd="sng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92275" y="2997200"/>
            <a:ext cx="68405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It is helpful to exchange ideas with others in order to improve the contents of your writing.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/>
          </p:cNvSpPr>
          <p:nvPr/>
        </p:nvSpPr>
        <p:spPr bwMode="auto">
          <a:xfrm>
            <a:off x="3095625" y="490538"/>
            <a:ext cx="29527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4400" b="1" kern="10" dirty="0">
              <a:ln w="9525">
                <a:solidFill>
                  <a:srgbClr val="FF00FF"/>
                </a:solidFill>
                <a:rou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799147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society  n.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社会；社团     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literary society   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文学社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eg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Steve and his Chinese teacher, Miss Yang,   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are now visiting a literary society.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He </a:t>
            </a:r>
            <a:r>
              <a:rPr lang="en-US" altLang="zh-CN" sz="2400" b="1" u="sng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considered 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be one of the best romantic poets in China.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The passage I read about him said that he was as great as the British poet William Shakespeare.</a:t>
            </a:r>
            <a:endParaRPr lang="zh-CN" altLang="en-US" sz="2400" b="1" dirty="0">
              <a:solidFill>
                <a:srgbClr val="80008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1773238"/>
            <a:ext cx="84978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key words of the conversation to introduce their favorite writers.</a:t>
            </a:r>
          </a:p>
          <a:p>
            <a:pPr eaLnBrk="1" hangingPunct="1">
              <a:lnSpc>
                <a:spcPct val="190000"/>
              </a:lnSpc>
              <a:buFont typeface="Arial" panose="020B0604020202020204" pitchFamily="34" charset="0"/>
              <a:buAutoNum type="arabicPeriod" startAt="2"/>
            </a:pP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more information about a famous  </a:t>
            </a:r>
          </a:p>
          <a:p>
            <a:pPr eaLnBrk="1" hangingPunct="1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Chinese poet. </a:t>
            </a:r>
            <a:r>
              <a:rPr lang="en-US" altLang="zh-CN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2987675" y="857250"/>
            <a:ext cx="3048000" cy="688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4400" b="1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孙悟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771525"/>
            <a:ext cx="3240087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哈利波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771525"/>
            <a:ext cx="3095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6013" y="4508500"/>
            <a:ext cx="5832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</a:rPr>
              <a:t>Can you describe the two characters with five words?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李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620713"/>
            <a:ext cx="29527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56100" y="1557338"/>
            <a:ext cx="3816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Li Bai (701-762 )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poet, Tang dynasty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李白古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6238"/>
            <a:ext cx="8072437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李白月下独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李白静夜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765175"/>
            <a:ext cx="38877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30241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静夜思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李 白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     床前明月光，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     疑是地上霜。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     举头望明月，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     低头思故乡。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3" grpId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9-6-2-1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836613"/>
            <a:ext cx="29527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67175" y="1700213"/>
            <a:ext cx="46085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Shakespeare (1564-1616 )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poet</a:t>
            </a:r>
            <a:r>
              <a:rPr lang="zh-CN" altLang="en-US" sz="2800" b="1">
                <a:solidFill>
                  <a:srgbClr val="0000FF"/>
                </a:solidFill>
              </a:rPr>
              <a:t>，</a:t>
            </a:r>
            <a:r>
              <a:rPr lang="en-US" altLang="zh-CN" sz="2800" b="1">
                <a:solidFill>
                  <a:srgbClr val="0000FF"/>
                </a:solidFill>
              </a:rPr>
              <a:t>playwright, England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莎士比亚 威尼斯商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6250"/>
            <a:ext cx="32400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罗密欧与朱丽叶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89138"/>
            <a:ext cx="30972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508000"/>
            <a:ext cx="843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800080"/>
                </a:solidFill>
              </a:rPr>
              <a:t>1b Listen to 1a and mark T (True) or F ( False) 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964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Li </a:t>
            </a:r>
            <a:r>
              <a:rPr lang="en-US" altLang="zh-CN" sz="2400" dirty="0" err="1"/>
              <a:t>Bai</a:t>
            </a:r>
            <a:r>
              <a:rPr lang="en-US" altLang="zh-CN" sz="2400" dirty="0"/>
              <a:t> is regarded as one of the best romantic poets in China.                     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/>
              <a:t>                                                                                              (       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dirty="0"/>
              <a:t>2. In Li </a:t>
            </a:r>
            <a:r>
              <a:rPr lang="en-US" altLang="zh-CN" sz="2400" dirty="0" err="1"/>
              <a:t>Bai’s</a:t>
            </a:r>
            <a:r>
              <a:rPr lang="en-US" altLang="zh-CN" sz="2400" dirty="0"/>
              <a:t> life, he wrote about 900 poems.                       (       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dirty="0"/>
              <a:t>3. Li </a:t>
            </a:r>
            <a:r>
              <a:rPr lang="en-US" altLang="zh-CN" sz="2400" dirty="0" err="1"/>
              <a:t>Bai</a:t>
            </a:r>
            <a:r>
              <a:rPr lang="en-US" altLang="zh-CN" sz="2400" dirty="0"/>
              <a:t> and Shakespeare are both poets and playwrights.(       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dirty="0"/>
              <a:t>4. Many of Shakespeare’s plays were about British history.(       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i="1" dirty="0"/>
              <a:t>5. Romeo and Juliet </a:t>
            </a:r>
            <a:r>
              <a:rPr lang="en-US" altLang="zh-CN" sz="2400" dirty="0"/>
              <a:t>was a famous tragedy written by Shakespeare.                                                                    (       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8350" y="1916113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459788" y="2492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37563" y="30813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388350" y="3644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88350" y="46529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66"/>
                </a:solidFill>
              </a:rPr>
              <a:t>T</a:t>
            </a:r>
          </a:p>
        </p:txBody>
      </p:sp>
      <p:pic>
        <p:nvPicPr>
          <p:cNvPr id="10" name="P37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4293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48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七彩热气球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七彩热气球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七彩热气球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七彩热气球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主题48</Template>
  <TotalTime>0</TotalTime>
  <Words>457</Words>
  <Application>Microsoft Office PowerPoint</Application>
  <PresentationFormat>全屏显示(4:3)</PresentationFormat>
  <Paragraphs>71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新宋体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2014-02-24T09:34:00Z</dcterms:created>
  <dcterms:modified xsi:type="dcterms:W3CDTF">2023-01-16T23:28:55Z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C45FB810E9EC481FA21FAAD4D5C905BB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