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7" r:id="rId2"/>
    <p:sldId id="258" r:id="rId3"/>
    <p:sldId id="268" r:id="rId4"/>
    <p:sldId id="259" r:id="rId5"/>
    <p:sldId id="260" r:id="rId6"/>
    <p:sldId id="262" r:id="rId7"/>
    <p:sldId id="263" r:id="rId8"/>
    <p:sldId id="269" r:id="rId9"/>
    <p:sldId id="270" r:id="rId10"/>
    <p:sldId id="264" r:id="rId11"/>
    <p:sldId id="265" r:id="rId12"/>
    <p:sldId id="266" r:id="rId13"/>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888" y="-90"/>
      </p:cViewPr>
      <p:guideLst>
        <p:guide orient="horz" pos="2160"/>
        <p:guide pos="2879"/>
      </p:guideLst>
    </p:cSldViewPr>
  </p:slideViewPr>
  <p:notesTextViewPr>
    <p:cViewPr>
      <p:scale>
        <a:sx n="1" d="1"/>
        <a:sy n="1" d="1"/>
      </p:scale>
      <p:origin x="0" y="0"/>
    </p:cViewPr>
  </p:notesTextViewPr>
  <p:gridSpacing cx="71999" cy="7199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 typeface="Arial" panose="020B0604020202020204" pitchFamily="34" charset="0"/>
              <a:buNone/>
              <a:defRPr sz="1200">
                <a:latin typeface="Arial" panose="020B0604020202020204" pitchFamily="34"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buFont typeface="Arial" panose="020B0604020202020204" pitchFamily="34" charset="0"/>
              <a:buNone/>
              <a:defRPr sz="1200">
                <a:latin typeface="Arial" panose="020B0604020202020204" pitchFamily="34" charset="0"/>
              </a:defRPr>
            </a:lvl1pPr>
          </a:lstStyle>
          <a:p>
            <a:pPr>
              <a:defRPr/>
            </a:pPr>
            <a:fld id="{BEABA94A-7DD6-45F7-B95A-0A1DA25FD709}"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 typeface="Arial" panose="020B0604020202020204" pitchFamily="34" charset="0"/>
              <a:buNone/>
              <a:defRPr sz="1200">
                <a:latin typeface="Arial" panose="020B0604020202020204" pitchFamily="34"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buFont typeface="Arial" panose="020B0604020202020204" pitchFamily="34" charset="0"/>
              <a:buNone/>
              <a:defRPr sz="1200">
                <a:latin typeface="Arial" panose="020B0604020202020204" pitchFamily="34" charset="0"/>
              </a:defRPr>
            </a:lvl1pPr>
          </a:lstStyle>
          <a:p>
            <a:pPr>
              <a:defRPr/>
            </a:pPr>
            <a:fld id="{2F0FF68C-C42A-4A55-A37E-BCEDEC4504E6}"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fld id="{B0348F82-98E8-4398-A591-55C5FCC70043}" type="slidenum">
              <a:rPr lang="en-US" altLang="zh-CN" smtClean="0"/>
              <a:t>1</a:t>
            </a:fld>
            <a:endParaRPr lang="en-US" altLang="zh-CN" smtClean="0"/>
          </a:p>
        </p:txBody>
      </p:sp>
      <p:sp>
        <p:nvSpPr>
          <p:cNvPr id="15363"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fld id="{02D9F130-CFF1-4D40-9221-84FFC9C5FE91}" type="slidenum">
              <a:rPr lang="en-US" altLang="zh-CN" smtClean="0"/>
              <a:t>5</a:t>
            </a:fld>
            <a:endParaRPr lang="en-US" altLang="zh-CN" smtClean="0"/>
          </a:p>
        </p:txBody>
      </p:sp>
      <p:sp>
        <p:nvSpPr>
          <p:cNvPr id="16387"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fld id="{607308BF-8C14-4C96-8D19-E5C0399C342D}" type="slidenum">
              <a:rPr lang="en-US" altLang="zh-CN" smtClean="0"/>
              <a:t>6</a:t>
            </a:fld>
            <a:endParaRPr lang="en-US" altLang="zh-CN" smtClean="0"/>
          </a:p>
        </p:txBody>
      </p:sp>
      <p:sp>
        <p:nvSpPr>
          <p:cNvPr id="17411"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fld id="{895C129D-838A-40CB-891B-5CDDD525CEDF}" type="slidenum">
              <a:rPr lang="en-US" altLang="zh-CN" smtClean="0"/>
              <a:t>7</a:t>
            </a:fld>
            <a:endParaRPr lang="en-US" altLang="zh-CN" smtClean="0"/>
          </a:p>
        </p:txBody>
      </p:sp>
      <p:sp>
        <p:nvSpPr>
          <p:cNvPr id="18435"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53E85D6-7013-4905-9DEB-3A865FDC4CA0}" type="slidenum">
              <a:rPr lang="zh-CN" alt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34E3AB1-02FD-4B2C-95B9-5E7CA20F29DD}" type="slidenum">
              <a:rPr lang="zh-CN" alt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2B349DA-245B-4FE3-8A5C-3FC449B7F0B6}" type="slidenum">
              <a:rPr lang="zh-CN" alt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F8BF5E8-F9C3-4985-98D7-D473693E50FE}" type="slidenum">
              <a:rPr lang="zh-CN" alt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31EC630-1016-4E9E-8373-E4CEAC3403CC}" type="slidenum">
              <a:rPr lang="zh-CN" alt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zh-CN" alt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91A55E5E-965D-41BC-B653-1C2D981E23F6}" type="slidenum">
              <a:rPr lang="zh-CN" alt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zh-CN" alt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670E1CF7-E6EF-4A0A-B0F6-D281D1058BA0}" type="slidenum">
              <a:rPr lang="zh-CN" alt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zh-CN" alt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2A61100C-5E32-4DD1-91F9-31D49041C340}" type="slidenum">
              <a:rPr lang="zh-CN" alt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CBF3B9C-4147-4BA1-BCE8-607A326BC85A}" type="slidenum">
              <a:rPr lang="zh-CN" alt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99DD774-FA81-4086-B701-AE5642FE5509}" type="slidenum">
              <a:rPr lang="zh-CN" alt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buFont typeface="Arial" panose="020B0604020202020204" pitchFamily="34" charset="0"/>
              <a:buNone/>
              <a:defRPr sz="1400">
                <a:latin typeface="Arial" panose="020B0604020202020204" pitchFamily="34" charset="0"/>
              </a:defRPr>
            </a:lvl1pPr>
          </a:lstStyle>
          <a:p>
            <a:pPr>
              <a:defRPr/>
            </a:pPr>
            <a:endParaRPr lang="zh-CN"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ctr">
              <a:buFont typeface="Arial" panose="020B0604020202020204" pitchFamily="34" charset="0"/>
              <a:buNone/>
              <a:defRPr sz="1400">
                <a:latin typeface="Arial"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buFont typeface="Arial" panose="020B0604020202020204" pitchFamily="34" charset="0"/>
              <a:buNone/>
              <a:defRPr sz="1400">
                <a:latin typeface="Arial" panose="020B0604020202020204" pitchFamily="34" charset="0"/>
              </a:defRPr>
            </a:lvl1pPr>
          </a:lstStyle>
          <a:p>
            <a:pPr>
              <a:defRPr/>
            </a:pPr>
            <a:fld id="{D835911B-0599-4FFC-872C-A71541BA00DD}" type="slidenum">
              <a:rPr lang="zh-CN" altLang="en-US"/>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200616104516656"/>
          <p:cNvPicPr>
            <a:picLocks noChangeAspect="1" noChangeArrowheads="1"/>
          </p:cNvPicPr>
          <p:nvPr/>
        </p:nvPicPr>
        <p:blipFill>
          <a:blip r:embed="rId3" cstate="email"/>
          <a:srcRect/>
          <a:stretch>
            <a:fillRect/>
          </a:stretch>
        </p:blipFill>
        <p:spPr bwMode="auto">
          <a:xfrm>
            <a:off x="3033248" y="3767998"/>
            <a:ext cx="3077503" cy="2206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7"/>
          <p:cNvSpPr txBox="1">
            <a:spLocks noChangeArrowheads="1"/>
          </p:cNvSpPr>
          <p:nvPr/>
        </p:nvSpPr>
        <p:spPr bwMode="auto">
          <a:xfrm>
            <a:off x="0" y="1863362"/>
            <a:ext cx="9144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4800" b="1" dirty="0">
                <a:solidFill>
                  <a:srgbClr val="FF0000"/>
                </a:solidFill>
                <a:latin typeface="微软雅黑" panose="020B0503020204020204" pitchFamily="34" charset="-122"/>
                <a:ea typeface="微软雅黑" panose="020B0503020204020204" pitchFamily="34" charset="-122"/>
              </a:rPr>
              <a:t>8.2  </a:t>
            </a:r>
            <a:r>
              <a:rPr lang="zh-CN" altLang="en-US" sz="4800" b="1" dirty="0">
                <a:solidFill>
                  <a:srgbClr val="FF0000"/>
                </a:solidFill>
                <a:latin typeface="微软雅黑" panose="020B0503020204020204" pitchFamily="34" charset="-122"/>
                <a:ea typeface="微软雅黑" panose="020B0503020204020204" pitchFamily="34" charset="-122"/>
              </a:rPr>
              <a:t>平行投</a:t>
            </a:r>
            <a:r>
              <a:rPr lang="zh-CN" altLang="en-US" sz="4800" b="1" dirty="0" smtClean="0">
                <a:solidFill>
                  <a:srgbClr val="FF0000"/>
                </a:solidFill>
                <a:latin typeface="微软雅黑" panose="020B0503020204020204" pitchFamily="34" charset="-122"/>
                <a:ea typeface="微软雅黑" panose="020B0503020204020204" pitchFamily="34" charset="-122"/>
              </a:rPr>
              <a:t>影</a:t>
            </a:r>
            <a:endParaRPr lang="en-US" altLang="zh-CN" sz="4800" b="1" dirty="0">
              <a:solidFill>
                <a:srgbClr val="FF0000"/>
              </a:solidFill>
              <a:latin typeface="微软雅黑" panose="020B0503020204020204" pitchFamily="34" charset="-122"/>
              <a:ea typeface="微软雅黑" panose="020B0503020204020204" pitchFamily="34" charset="-122"/>
            </a:endParaRPr>
          </a:p>
          <a:p>
            <a:pPr algn="ctr" eaLnBrk="1" hangingPunct="1">
              <a:spcBef>
                <a:spcPct val="50000"/>
              </a:spcBef>
            </a:pPr>
            <a:r>
              <a:rPr lang="zh-CN" altLang="en-US" sz="3200" b="1" dirty="0" smtClean="0">
                <a:solidFill>
                  <a:srgbClr val="FF0000"/>
                </a:solidFill>
                <a:latin typeface="微软雅黑" panose="020B0503020204020204" pitchFamily="34" charset="-122"/>
                <a:ea typeface="微软雅黑" panose="020B0503020204020204" pitchFamily="34" charset="-122"/>
              </a:rPr>
              <a:t>第</a:t>
            </a:r>
            <a:r>
              <a:rPr lang="en-US" altLang="zh-CN" sz="3200" b="1" dirty="0" smtClean="0">
                <a:solidFill>
                  <a:srgbClr val="FF0000"/>
                </a:solidFill>
                <a:latin typeface="微软雅黑" panose="020B0503020204020204" pitchFamily="34" charset="-122"/>
                <a:ea typeface="微软雅黑" panose="020B0503020204020204" pitchFamily="34" charset="-122"/>
              </a:rPr>
              <a:t>1</a:t>
            </a:r>
            <a:r>
              <a:rPr lang="zh-CN" altLang="en-US" sz="3200" b="1" dirty="0" smtClean="0">
                <a:solidFill>
                  <a:srgbClr val="FF0000"/>
                </a:solidFill>
                <a:latin typeface="微软雅黑" panose="020B0503020204020204" pitchFamily="34" charset="-122"/>
                <a:ea typeface="微软雅黑" panose="020B0503020204020204" pitchFamily="34" charset="-122"/>
              </a:rPr>
              <a:t>课时</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0" y="905103"/>
            <a:ext cx="9144000" cy="636316"/>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eaLnBrk="1" hangingPunct="1">
              <a:buFontTx/>
              <a:buNone/>
              <a:defRPr/>
            </a:pPr>
            <a:r>
              <a:rPr lang="zh-CN" altLang="en-US" sz="3200" b="1" kern="0" dirty="0" smtClean="0">
                <a:solidFill>
                  <a:schemeClr val="accent2"/>
                </a:solidFill>
                <a:latin typeface="楷体" panose="02010609060101010101" pitchFamily="49" charset="-122"/>
                <a:ea typeface="楷体" panose="02010609060101010101" pitchFamily="49" charset="-122"/>
              </a:rPr>
              <a:t>第八章 投影与识图</a:t>
            </a:r>
            <a:endParaRPr lang="zh-CN" altLang="zh-CN" sz="3200" b="1" kern="0" dirty="0" smtClean="0">
              <a:solidFill>
                <a:schemeClr val="accent2"/>
              </a:solidFill>
              <a:latin typeface="楷体" panose="02010609060101010101" pitchFamily="49" charset="-122"/>
              <a:ea typeface="楷体" panose="02010609060101010101" pitchFamily="49" charset="-122"/>
            </a:endParaRPr>
          </a:p>
        </p:txBody>
      </p:sp>
      <p:sp>
        <p:nvSpPr>
          <p:cNvPr id="6" name="矩形 5"/>
          <p:cNvSpPr/>
          <p:nvPr/>
        </p:nvSpPr>
        <p:spPr>
          <a:xfrm>
            <a:off x="0" y="6104865"/>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5"/>
          <p:cNvSpPr>
            <a:spLocks noChangeArrowheads="1" noChangeShapeType="1" noTextEdit="1"/>
          </p:cNvSpPr>
          <p:nvPr/>
        </p:nvSpPr>
        <p:spPr bwMode="auto">
          <a:xfrm>
            <a:off x="395288" y="723900"/>
            <a:ext cx="2895600" cy="1028700"/>
          </a:xfrm>
          <a:prstGeom prst="rect">
            <a:avLst/>
          </a:prstGeom>
        </p:spPr>
        <p:txBody>
          <a:bodyPr wrap="none" fromWordArt="1">
            <a:prstTxWarp prst="textSlantUp">
              <a:avLst>
                <a:gd name="adj" fmla="val 25926"/>
              </a:avLst>
            </a:prstTxWarp>
          </a:bodyPr>
          <a:lstStyle/>
          <a:p>
            <a:pPr algn="ctr"/>
            <a:r>
              <a:rPr lang="zh-CN" altLang="en-US"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巩固练习</a:t>
            </a:r>
          </a:p>
        </p:txBody>
      </p:sp>
      <p:pic>
        <p:nvPicPr>
          <p:cNvPr id="11267" name="Picture 6" descr="25001"/>
          <p:cNvPicPr>
            <a:picLocks noChangeAspect="1" noChangeArrowheads="1"/>
          </p:cNvPicPr>
          <p:nvPr/>
        </p:nvPicPr>
        <p:blipFill>
          <a:blip r:embed="rId2" cstate="email">
            <a:lum bright="-30000" contrast="66000"/>
          </a:blip>
          <a:srcRect/>
          <a:stretch>
            <a:fillRect/>
          </a:stretch>
        </p:blipFill>
        <p:spPr bwMode="auto">
          <a:xfrm>
            <a:off x="4391025" y="0"/>
            <a:ext cx="4752975"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Text Box 7"/>
          <p:cNvSpPr txBox="1">
            <a:spLocks noChangeArrowheads="1"/>
          </p:cNvSpPr>
          <p:nvPr/>
        </p:nvSpPr>
        <p:spPr bwMode="auto">
          <a:xfrm>
            <a:off x="468312" y="3719831"/>
            <a:ext cx="7920037"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t>旗杆直立在</a:t>
            </a:r>
            <a:r>
              <a:rPr lang="en-US" altLang="zh-CN" sz="2400" b="1" dirty="0"/>
              <a:t>A</a:t>
            </a:r>
            <a:r>
              <a:rPr lang="zh-CN" altLang="en-US" sz="2400" b="1" dirty="0"/>
              <a:t>处，它的平行投影如图所示。</a:t>
            </a:r>
          </a:p>
          <a:p>
            <a:pPr eaLnBrk="1" hangingPunct="1"/>
            <a:r>
              <a:rPr lang="zh-CN" altLang="en-US" sz="2400" b="1" dirty="0"/>
              <a:t>（</a:t>
            </a:r>
            <a:r>
              <a:rPr lang="en-US" altLang="zh-CN" sz="2400" b="1" dirty="0"/>
              <a:t>1</a:t>
            </a:r>
            <a:r>
              <a:rPr lang="zh-CN" altLang="en-US" sz="2400" b="1" dirty="0"/>
              <a:t>）请画出小明站在</a:t>
            </a:r>
            <a:r>
              <a:rPr lang="en-US" altLang="zh-CN" sz="2400" b="1" dirty="0"/>
              <a:t>B</a:t>
            </a:r>
            <a:r>
              <a:rPr lang="zh-CN" altLang="en-US" sz="2400" b="1" dirty="0"/>
              <a:t>处时的投影（用线段表示）。并说明你这样画的理由。</a:t>
            </a:r>
          </a:p>
          <a:p>
            <a:pPr eaLnBrk="1" hangingPunct="1"/>
            <a:r>
              <a:rPr lang="zh-CN" altLang="en-US" sz="2400" b="1" dirty="0"/>
              <a:t>（</a:t>
            </a:r>
            <a:r>
              <a:rPr lang="en-US" altLang="zh-CN" sz="2400" b="1" dirty="0"/>
              <a:t>2</a:t>
            </a:r>
            <a:r>
              <a:rPr lang="zh-CN" altLang="en-US" sz="2400" b="1" dirty="0"/>
              <a:t>）如果小明站在</a:t>
            </a:r>
            <a:r>
              <a:rPr lang="en-US" altLang="zh-CN" sz="2400" b="1" dirty="0"/>
              <a:t>C</a:t>
            </a:r>
            <a:r>
              <a:rPr lang="zh-CN" altLang="en-US" sz="2400" b="1" dirty="0"/>
              <a:t>处，请画出他的投影（用线段表示），并比较小明站在</a:t>
            </a:r>
            <a:r>
              <a:rPr lang="en-US" altLang="zh-CN" sz="2400" b="1" dirty="0"/>
              <a:t>B</a:t>
            </a:r>
            <a:r>
              <a:rPr lang="zh-CN" altLang="en-US" sz="2400" b="1" dirty="0"/>
              <a:t>、</a:t>
            </a:r>
            <a:r>
              <a:rPr lang="en-US" altLang="zh-CN" sz="2400" b="1" dirty="0"/>
              <a:t>C</a:t>
            </a:r>
            <a:r>
              <a:rPr lang="zh-CN" altLang="en-US" sz="2400" b="1" dirty="0"/>
              <a:t>两处投影的长短。</a:t>
            </a:r>
          </a:p>
          <a:p>
            <a:pPr eaLnBrk="1" hangingPunct="1"/>
            <a:r>
              <a:rPr lang="zh-CN" altLang="en-US" sz="2400" b="1" dirty="0"/>
              <a:t>（</a:t>
            </a:r>
            <a:r>
              <a:rPr lang="en-US" altLang="zh-CN" sz="2400" b="1" dirty="0"/>
              <a:t>3</a:t>
            </a:r>
            <a:r>
              <a:rPr lang="zh-CN" altLang="en-US" sz="2400" b="1" dirty="0"/>
              <a:t>）旗杆的高度与它投影长的比和小明的身高与他投影长的比有什么关系？为什么？ </a:t>
            </a:r>
          </a:p>
        </p:txBody>
      </p:sp>
      <p:sp>
        <p:nvSpPr>
          <p:cNvPr id="17417" name="Text Box 9"/>
          <p:cNvSpPr txBox="1">
            <a:spLocks noChangeArrowheads="1"/>
          </p:cNvSpPr>
          <p:nvPr/>
        </p:nvSpPr>
        <p:spPr bwMode="auto">
          <a:xfrm>
            <a:off x="395288" y="3716338"/>
            <a:ext cx="7993062"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FF0000"/>
                </a:solidFill>
              </a:rPr>
              <a:t>       </a:t>
            </a:r>
            <a:r>
              <a:rPr lang="zh-CN" altLang="en-US" sz="2800" b="1" dirty="0">
                <a:solidFill>
                  <a:srgbClr val="FF0000"/>
                </a:solidFill>
              </a:rPr>
              <a:t>一般地，两个直立于地面的物体在阳光下的投影，或平行或在同一条直线上，两个物体、他们的平行投影及过物体顶端的投影线，分别组成直角三角形，这两个三角形相似。</a:t>
            </a:r>
          </a:p>
        </p:txBody>
      </p:sp>
      <p:grpSp>
        <p:nvGrpSpPr>
          <p:cNvPr id="17425" name="Group 17"/>
          <p:cNvGrpSpPr/>
          <p:nvPr/>
        </p:nvGrpSpPr>
        <p:grpSpPr bwMode="auto">
          <a:xfrm>
            <a:off x="5003800" y="188913"/>
            <a:ext cx="2320925" cy="2481262"/>
            <a:chOff x="3152" y="119"/>
            <a:chExt cx="1462" cy="1563"/>
          </a:xfrm>
        </p:grpSpPr>
        <p:sp>
          <p:nvSpPr>
            <p:cNvPr id="11277" name="Line 10"/>
            <p:cNvSpPr>
              <a:spLocks noChangeShapeType="1"/>
            </p:cNvSpPr>
            <p:nvPr/>
          </p:nvSpPr>
          <p:spPr bwMode="auto">
            <a:xfrm>
              <a:off x="3152" y="119"/>
              <a:ext cx="998" cy="154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78" name="Line 11"/>
            <p:cNvSpPr>
              <a:spLocks noChangeShapeType="1"/>
            </p:cNvSpPr>
            <p:nvPr/>
          </p:nvSpPr>
          <p:spPr bwMode="auto">
            <a:xfrm>
              <a:off x="3616" y="140"/>
              <a:ext cx="998" cy="154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79" name="Line 12"/>
            <p:cNvSpPr>
              <a:spLocks noChangeShapeType="1"/>
            </p:cNvSpPr>
            <p:nvPr/>
          </p:nvSpPr>
          <p:spPr bwMode="auto">
            <a:xfrm>
              <a:off x="3379" y="482"/>
              <a:ext cx="91" cy="136"/>
            </a:xfrm>
            <a:prstGeom prst="line">
              <a:avLst/>
            </a:prstGeom>
            <a:noFill/>
            <a:ln w="38100" cap="rnd">
              <a:solidFill>
                <a:schemeClr val="tx1"/>
              </a:solidFill>
              <a:prstDash val="sysDot"/>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80" name="Line 14"/>
            <p:cNvSpPr>
              <a:spLocks noChangeShapeType="1"/>
            </p:cNvSpPr>
            <p:nvPr/>
          </p:nvSpPr>
          <p:spPr bwMode="auto">
            <a:xfrm>
              <a:off x="3923" y="618"/>
              <a:ext cx="91" cy="136"/>
            </a:xfrm>
            <a:prstGeom prst="line">
              <a:avLst/>
            </a:prstGeom>
            <a:noFill/>
            <a:ln w="38100" cap="rnd">
              <a:solidFill>
                <a:schemeClr val="tx1"/>
              </a:solidFill>
              <a:prstDash val="sysDot"/>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81" name="Line 16"/>
            <p:cNvSpPr>
              <a:spLocks noChangeShapeType="1"/>
            </p:cNvSpPr>
            <p:nvPr/>
          </p:nvSpPr>
          <p:spPr bwMode="auto">
            <a:xfrm flipV="1">
              <a:off x="4377" y="1661"/>
              <a:ext cx="227" cy="8"/>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7426" name="Line 18"/>
          <p:cNvSpPr>
            <a:spLocks noChangeShapeType="1"/>
          </p:cNvSpPr>
          <p:nvPr/>
        </p:nvSpPr>
        <p:spPr bwMode="auto">
          <a:xfrm>
            <a:off x="7304088" y="2276475"/>
            <a:ext cx="20637" cy="55086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17439" name="Group 31"/>
          <p:cNvGrpSpPr/>
          <p:nvPr/>
        </p:nvGrpSpPr>
        <p:grpSpPr bwMode="auto">
          <a:xfrm>
            <a:off x="6110288" y="422275"/>
            <a:ext cx="1584325" cy="2447925"/>
            <a:chOff x="3849" y="266"/>
            <a:chExt cx="998" cy="1542"/>
          </a:xfrm>
        </p:grpSpPr>
        <p:grpSp>
          <p:nvGrpSpPr>
            <p:cNvPr id="11273" name="Group 26"/>
            <p:cNvGrpSpPr/>
            <p:nvPr/>
          </p:nvGrpSpPr>
          <p:grpSpPr bwMode="auto">
            <a:xfrm>
              <a:off x="3849" y="266"/>
              <a:ext cx="998" cy="1542"/>
              <a:chOff x="3016" y="1253"/>
              <a:chExt cx="998" cy="1542"/>
            </a:xfrm>
          </p:grpSpPr>
          <p:sp>
            <p:nvSpPr>
              <p:cNvPr id="11275" name="Line 27"/>
              <p:cNvSpPr>
                <a:spLocks noChangeShapeType="1"/>
              </p:cNvSpPr>
              <p:nvPr/>
            </p:nvSpPr>
            <p:spPr bwMode="auto">
              <a:xfrm>
                <a:off x="3016" y="1253"/>
                <a:ext cx="998" cy="154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76" name="Line 28"/>
              <p:cNvSpPr>
                <a:spLocks noChangeShapeType="1"/>
              </p:cNvSpPr>
              <p:nvPr/>
            </p:nvSpPr>
            <p:spPr bwMode="auto">
              <a:xfrm>
                <a:off x="3243" y="1616"/>
                <a:ext cx="91" cy="136"/>
              </a:xfrm>
              <a:prstGeom prst="line">
                <a:avLst/>
              </a:prstGeom>
              <a:noFill/>
              <a:ln w="38100" cap="rnd">
                <a:solidFill>
                  <a:schemeClr val="tx1"/>
                </a:solidFill>
                <a:prstDash val="sysDot"/>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1274" name="Line 30"/>
            <p:cNvSpPr>
              <a:spLocks noChangeShapeType="1"/>
            </p:cNvSpPr>
            <p:nvPr/>
          </p:nvSpPr>
          <p:spPr bwMode="auto">
            <a:xfrm flipV="1">
              <a:off x="4603" y="1789"/>
              <a:ext cx="227" cy="8"/>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425"/>
                                        </p:tgtEl>
                                        <p:attrNameLst>
                                          <p:attrName>style.visibility</p:attrName>
                                        </p:attrNameLst>
                                      </p:cBhvr>
                                      <p:to>
                                        <p:strVal val="visible"/>
                                      </p:to>
                                    </p:set>
                                    <p:animEffect transition="in" filter="wipe(up)">
                                      <p:cBhvr>
                                        <p:cTn id="7" dur="2000"/>
                                        <p:tgtEl>
                                          <p:spTgt spid="1742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42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7439"/>
                                        </p:tgtEl>
                                        <p:attrNameLst>
                                          <p:attrName>style.visibility</p:attrName>
                                        </p:attrNameLst>
                                      </p:cBhvr>
                                      <p:to>
                                        <p:strVal val="visible"/>
                                      </p:to>
                                    </p:set>
                                    <p:animEffect transition="in" filter="wipe(up)">
                                      <p:cBhvr>
                                        <p:cTn id="16" dur="1000"/>
                                        <p:tgtEl>
                                          <p:spTgt spid="1743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7415"/>
                                        </p:tgtEl>
                                        <p:attrNameLst>
                                          <p:attrName>style.visibility</p:attrName>
                                        </p:attrNameLst>
                                      </p:cBhvr>
                                      <p:to>
                                        <p:strVal val="hidden"/>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74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p:bldP spid="17417" grpId="0"/>
      <p:bldP spid="174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5" name="Rectangle 13"/>
          <p:cNvSpPr>
            <a:spLocks noChangeArrowheads="1"/>
          </p:cNvSpPr>
          <p:nvPr/>
        </p:nvSpPr>
        <p:spPr bwMode="auto">
          <a:xfrm>
            <a:off x="179388" y="4946650"/>
            <a:ext cx="8413750"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buFont typeface="Arial" panose="020B0604020202020204" pitchFamily="34" charset="0"/>
              <a:buNone/>
              <a:defRPr/>
            </a:pPr>
            <a:r>
              <a:rPr lang="en-US" altLang="zh-CN" sz="2800" b="1" dirty="0">
                <a:solidFill>
                  <a:schemeClr val="accent6"/>
                </a:solidFill>
                <a:latin typeface="宋体" panose="02010600030101010101" pitchFamily="2" charset="-122"/>
                <a:cs typeface="Times New Roman" panose="02020603050405020304" pitchFamily="18" charset="0"/>
              </a:rPr>
              <a:t>   2</a:t>
            </a:r>
            <a:r>
              <a:rPr lang="zh-CN" altLang="en-US" sz="2800" b="1" dirty="0">
                <a:solidFill>
                  <a:schemeClr val="accent6"/>
                </a:solidFill>
                <a:latin typeface="宋体" panose="02010600030101010101" pitchFamily="2" charset="-122"/>
                <a:cs typeface="Times New Roman" panose="02020603050405020304" pitchFamily="18" charset="0"/>
              </a:rPr>
              <a:t>．结合地理知识，谈谈在我国哪些地区会有太阳直射现象</a:t>
            </a:r>
            <a:r>
              <a:rPr lang="en-US" altLang="zh-CN" sz="2800" b="1" dirty="0">
                <a:solidFill>
                  <a:schemeClr val="accent6"/>
                </a:solidFill>
                <a:latin typeface="宋体" panose="02010600030101010101" pitchFamily="2" charset="-122"/>
                <a:cs typeface="Times New Roman" panose="02020603050405020304" pitchFamily="18" charset="0"/>
              </a:rPr>
              <a:t>.</a:t>
            </a:r>
            <a:r>
              <a:rPr lang="zh-CN" altLang="en-US" sz="2800" b="1" dirty="0">
                <a:solidFill>
                  <a:schemeClr val="accent6"/>
                </a:solidFill>
                <a:latin typeface="宋体" panose="02010600030101010101" pitchFamily="2" charset="-122"/>
                <a:cs typeface="Times New Roman" panose="02020603050405020304" pitchFamily="18" charset="0"/>
              </a:rPr>
              <a:t> 这时人的投影是什么样的？</a:t>
            </a:r>
            <a:endParaRPr lang="zh-CN" altLang="en-US" sz="2800" b="1" dirty="0">
              <a:solidFill>
                <a:schemeClr val="accent6"/>
              </a:solidFill>
              <a:latin typeface="Arial" panose="020B0604020202020204" pitchFamily="34" charset="0"/>
            </a:endParaRPr>
          </a:p>
        </p:txBody>
      </p:sp>
      <p:grpSp>
        <p:nvGrpSpPr>
          <p:cNvPr id="18447" name="Group 15"/>
          <p:cNvGrpSpPr/>
          <p:nvPr/>
        </p:nvGrpSpPr>
        <p:grpSpPr bwMode="auto">
          <a:xfrm>
            <a:off x="250825" y="563563"/>
            <a:ext cx="7777163" cy="4170362"/>
            <a:chOff x="158" y="935"/>
            <a:chExt cx="4899" cy="2627"/>
          </a:xfrm>
        </p:grpSpPr>
        <p:pic>
          <p:nvPicPr>
            <p:cNvPr id="12299" name="Picture 11" descr="25001"/>
            <p:cNvPicPr>
              <a:picLocks noChangeAspect="1" noChangeArrowheads="1"/>
            </p:cNvPicPr>
            <p:nvPr/>
          </p:nvPicPr>
          <p:blipFill>
            <a:blip r:embed="rId2" cstate="email">
              <a:lum bright="-30000" contrast="60000"/>
            </a:blip>
            <a:srcRect/>
            <a:stretch>
              <a:fillRect/>
            </a:stretch>
          </p:blipFill>
          <p:spPr bwMode="auto">
            <a:xfrm>
              <a:off x="884" y="1525"/>
              <a:ext cx="4173" cy="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Rectangle 14"/>
            <p:cNvSpPr>
              <a:spLocks noChangeArrowheads="1"/>
            </p:cNvSpPr>
            <p:nvPr/>
          </p:nvSpPr>
          <p:spPr bwMode="auto">
            <a:xfrm>
              <a:off x="158" y="935"/>
              <a:ext cx="443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Arial" panose="020B0604020202020204" pitchFamily="34" charset="0"/>
                <a:buNone/>
                <a:defRPr/>
              </a:pPr>
              <a:r>
                <a:rPr lang="en-US" altLang="zh-CN" sz="2800" b="1" dirty="0">
                  <a:solidFill>
                    <a:schemeClr val="accent6"/>
                  </a:solidFill>
                  <a:latin typeface="Arial" panose="020B0604020202020204" pitchFamily="34" charset="0"/>
                </a:rPr>
                <a:t>    1</a:t>
              </a:r>
              <a:r>
                <a:rPr lang="zh-CN" altLang="en-US" sz="2800" b="1" dirty="0">
                  <a:solidFill>
                    <a:schemeClr val="accent6"/>
                  </a:solidFill>
                  <a:latin typeface="Arial" panose="020B0604020202020204" pitchFamily="34" charset="0"/>
                </a:rPr>
                <a:t>．下图是一棵大树在阳光下的投影，请画出另一棵树的投影（用线段表示）</a:t>
              </a:r>
            </a:p>
          </p:txBody>
        </p:sp>
      </p:grpSp>
      <p:sp>
        <p:nvSpPr>
          <p:cNvPr id="18453" name="Line 21"/>
          <p:cNvSpPr>
            <a:spLocks noChangeShapeType="1"/>
          </p:cNvSpPr>
          <p:nvPr/>
        </p:nvSpPr>
        <p:spPr bwMode="auto">
          <a:xfrm flipH="1" flipV="1">
            <a:off x="2497138" y="4221163"/>
            <a:ext cx="1511300" cy="71437"/>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18458" name="Group 26"/>
          <p:cNvGrpSpPr/>
          <p:nvPr/>
        </p:nvGrpSpPr>
        <p:grpSpPr bwMode="auto">
          <a:xfrm>
            <a:off x="2555875" y="1285875"/>
            <a:ext cx="3049588" cy="3006725"/>
            <a:chOff x="1610" y="810"/>
            <a:chExt cx="1921" cy="1894"/>
          </a:xfrm>
        </p:grpSpPr>
        <p:sp>
          <p:nvSpPr>
            <p:cNvPr id="12295" name="Line 17"/>
            <p:cNvSpPr>
              <a:spLocks noChangeShapeType="1"/>
            </p:cNvSpPr>
            <p:nvPr/>
          </p:nvSpPr>
          <p:spPr bwMode="auto">
            <a:xfrm>
              <a:off x="1610" y="1026"/>
              <a:ext cx="907" cy="1678"/>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296" name="Line 19"/>
            <p:cNvSpPr>
              <a:spLocks noChangeShapeType="1"/>
            </p:cNvSpPr>
            <p:nvPr/>
          </p:nvSpPr>
          <p:spPr bwMode="auto">
            <a:xfrm>
              <a:off x="1807" y="1389"/>
              <a:ext cx="67" cy="136"/>
            </a:xfrm>
            <a:prstGeom prst="line">
              <a:avLst/>
            </a:prstGeom>
            <a:noFill/>
            <a:ln w="38100" cap="rnd">
              <a:solidFill>
                <a:schemeClr val="tx1"/>
              </a:solidFill>
              <a:prstDash val="sysDot"/>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297" name="Line 22"/>
            <p:cNvSpPr>
              <a:spLocks noChangeShapeType="1"/>
            </p:cNvSpPr>
            <p:nvPr/>
          </p:nvSpPr>
          <p:spPr bwMode="auto">
            <a:xfrm>
              <a:off x="2673" y="810"/>
              <a:ext cx="858" cy="1587"/>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298" name="Line 23"/>
            <p:cNvSpPr>
              <a:spLocks noChangeShapeType="1"/>
            </p:cNvSpPr>
            <p:nvPr/>
          </p:nvSpPr>
          <p:spPr bwMode="auto">
            <a:xfrm>
              <a:off x="2850" y="1117"/>
              <a:ext cx="67" cy="136"/>
            </a:xfrm>
            <a:prstGeom prst="line">
              <a:avLst/>
            </a:prstGeom>
            <a:noFill/>
            <a:ln w="38100" cap="rnd">
              <a:solidFill>
                <a:schemeClr val="tx1"/>
              </a:solidFill>
              <a:prstDash val="sysDot"/>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8456" name="Line 24"/>
          <p:cNvSpPr>
            <a:spLocks noChangeShapeType="1"/>
          </p:cNvSpPr>
          <p:nvPr/>
        </p:nvSpPr>
        <p:spPr bwMode="auto">
          <a:xfrm flipH="1" flipV="1">
            <a:off x="4872038" y="3789363"/>
            <a:ext cx="719137" cy="1746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18447"/>
                                        </p:tgtEl>
                                        <p:attrNameLst>
                                          <p:attrName>style.visibility</p:attrName>
                                        </p:attrNameLst>
                                      </p:cBhvr>
                                      <p:to>
                                        <p:strVal val="visible"/>
                                      </p:to>
                                    </p:set>
                                    <p:animEffect transition="in" filter="checkerboard(across)">
                                      <p:cBhvr>
                                        <p:cTn id="7" dur="500"/>
                                        <p:tgtEl>
                                          <p:spTgt spid="184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8458"/>
                                        </p:tgtEl>
                                        <p:attrNameLst>
                                          <p:attrName>style.visibility</p:attrName>
                                        </p:attrNameLst>
                                      </p:cBhvr>
                                      <p:to>
                                        <p:strVal val="visible"/>
                                      </p:to>
                                    </p:set>
                                    <p:animEffect transition="in" filter="wipe(up)">
                                      <p:cBhvr>
                                        <p:cTn id="12" dur="1000"/>
                                        <p:tgtEl>
                                          <p:spTgt spid="184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53"/>
                                        </p:tgtEl>
                                        <p:attrNameLst>
                                          <p:attrName>style.visibility</p:attrName>
                                        </p:attrNameLst>
                                      </p:cBhvr>
                                      <p:to>
                                        <p:strVal val="visible"/>
                                      </p:to>
                                    </p:set>
                                    <p:animEffect transition="in" filter="wipe(left)">
                                      <p:cBhvr>
                                        <p:cTn id="17" dur="1000"/>
                                        <p:tgtEl>
                                          <p:spTgt spid="18453"/>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8456"/>
                                        </p:tgtEl>
                                        <p:attrNameLst>
                                          <p:attrName>style.visibility</p:attrName>
                                        </p:attrNameLst>
                                      </p:cBhvr>
                                      <p:to>
                                        <p:strVal val="visible"/>
                                      </p:to>
                                    </p:set>
                                    <p:animEffect transition="in" filter="wipe(left)">
                                      <p:cBhvr>
                                        <p:cTn id="20" dur="1000"/>
                                        <p:tgtEl>
                                          <p:spTgt spid="18456"/>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8445"/>
                                        </p:tgtEl>
                                        <p:attrNameLst>
                                          <p:attrName>style.visibility</p:attrName>
                                        </p:attrNameLst>
                                      </p:cBhvr>
                                      <p:to>
                                        <p:strVal val="visible"/>
                                      </p:to>
                                    </p:set>
                                    <p:animEffect transition="in" filter="checkerboard(across)">
                                      <p:cBhvr>
                                        <p:cTn id="25" dur="500"/>
                                        <p:tgtEl>
                                          <p:spTgt spid="18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5" grpId="0"/>
      <p:bldP spid="18453" grpId="0" animBg="1"/>
      <p:bldP spid="184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3"/>
          <p:cNvSpPr>
            <a:spLocks noChangeArrowheads="1" noChangeShapeType="1" noTextEdit="1"/>
          </p:cNvSpPr>
          <p:nvPr/>
        </p:nvSpPr>
        <p:spPr bwMode="auto">
          <a:xfrm>
            <a:off x="900113" y="765175"/>
            <a:ext cx="3070225" cy="1223963"/>
          </a:xfrm>
          <a:prstGeom prst="rect">
            <a:avLst/>
          </a:prstGeom>
        </p:spPr>
        <p:txBody>
          <a:bodyPr wrap="none" fromWordArt="1">
            <a:prstTxWarp prst="textSlantUp">
              <a:avLst>
                <a:gd name="adj" fmla="val 32056"/>
              </a:avLst>
            </a:prstTxWarp>
          </a:bodyPr>
          <a:lstStyle/>
          <a:p>
            <a:pPr algn="ctr"/>
            <a:r>
              <a:rPr lang="zh-CN" altLang="en-US" sz="36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华文行楷" panose="02010800040101010101" charset="-122"/>
                <a:ea typeface="华文行楷" panose="02010800040101010101" charset="-122"/>
              </a:rPr>
              <a:t>畅谈收获</a:t>
            </a:r>
          </a:p>
        </p:txBody>
      </p:sp>
      <p:sp>
        <p:nvSpPr>
          <p:cNvPr id="13315" name="Text Box 4"/>
          <p:cNvSpPr txBox="1">
            <a:spLocks noChangeArrowheads="1"/>
          </p:cNvSpPr>
          <p:nvPr/>
        </p:nvSpPr>
        <p:spPr bwMode="auto">
          <a:xfrm>
            <a:off x="1187450" y="2781300"/>
            <a:ext cx="7343775"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dirty="0"/>
              <a:t>我学会了</a:t>
            </a:r>
            <a:r>
              <a:rPr lang="en-US" altLang="zh-CN" sz="3200" dirty="0"/>
              <a:t>——</a:t>
            </a:r>
          </a:p>
          <a:p>
            <a:pPr eaLnBrk="1" hangingPunct="1">
              <a:spcBef>
                <a:spcPct val="50000"/>
              </a:spcBef>
            </a:pPr>
            <a:r>
              <a:rPr lang="zh-CN" altLang="en-US" sz="3200" dirty="0"/>
              <a:t>我感到疑惑的地方是</a:t>
            </a:r>
            <a:r>
              <a:rPr lang="en-US" altLang="zh-CN" sz="3200" dirty="0"/>
              <a:t>——</a:t>
            </a:r>
          </a:p>
          <a:p>
            <a:pPr eaLnBrk="1" hangingPunct="1">
              <a:spcBef>
                <a:spcPct val="50000"/>
              </a:spcBef>
            </a:pPr>
            <a:r>
              <a:rPr lang="zh-CN" altLang="en-US" sz="3200" dirty="0"/>
              <a:t>我理解了</a:t>
            </a:r>
            <a:r>
              <a:rPr lang="en-US" altLang="zh-CN" sz="3200" dirty="0"/>
              <a:t>——</a:t>
            </a:r>
          </a:p>
        </p:txBody>
      </p:sp>
      <p:sp>
        <p:nvSpPr>
          <p:cNvPr id="13316" name="AutoShape 5"/>
          <p:cNvSpPr>
            <a:spLocks noChangeArrowheads="1"/>
          </p:cNvSpPr>
          <p:nvPr/>
        </p:nvSpPr>
        <p:spPr bwMode="auto">
          <a:xfrm>
            <a:off x="684213" y="2924175"/>
            <a:ext cx="287337" cy="360363"/>
          </a:xfrm>
          <a:prstGeom prst="smileyFace">
            <a:avLst>
              <a:gd name="adj" fmla="val 4653"/>
            </a:avLst>
          </a:prstGeom>
          <a:solidFill>
            <a:schemeClr val="folHlink"/>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17" name="AutoShape 6"/>
          <p:cNvSpPr>
            <a:spLocks noChangeArrowheads="1"/>
          </p:cNvSpPr>
          <p:nvPr/>
        </p:nvSpPr>
        <p:spPr bwMode="auto">
          <a:xfrm>
            <a:off x="704850" y="3644900"/>
            <a:ext cx="287338" cy="360363"/>
          </a:xfrm>
          <a:prstGeom prst="smileyFace">
            <a:avLst>
              <a:gd name="adj" fmla="val 4653"/>
            </a:avLst>
          </a:prstGeom>
          <a:solidFill>
            <a:schemeClr val="folHlink"/>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18" name="AutoShape 7"/>
          <p:cNvSpPr>
            <a:spLocks noChangeArrowheads="1"/>
          </p:cNvSpPr>
          <p:nvPr/>
        </p:nvSpPr>
        <p:spPr bwMode="auto">
          <a:xfrm>
            <a:off x="742950" y="4365625"/>
            <a:ext cx="287338" cy="360363"/>
          </a:xfrm>
          <a:prstGeom prst="smileyFace">
            <a:avLst>
              <a:gd name="adj" fmla="val 4653"/>
            </a:avLst>
          </a:prstGeom>
          <a:solidFill>
            <a:schemeClr val="folHlink"/>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9"/>
          <p:cNvGrpSpPr/>
          <p:nvPr/>
        </p:nvGrpSpPr>
        <p:grpSpPr bwMode="auto">
          <a:xfrm>
            <a:off x="1042988" y="2781300"/>
            <a:ext cx="6469062" cy="1736725"/>
            <a:chOff x="540" y="1253"/>
            <a:chExt cx="4075" cy="1094"/>
          </a:xfrm>
        </p:grpSpPr>
        <p:pic>
          <p:nvPicPr>
            <p:cNvPr id="3081" name="Picture 7" descr="未命名"/>
            <p:cNvPicPr>
              <a:picLocks noChangeAspect="1" noChangeArrowheads="1"/>
            </p:cNvPicPr>
            <p:nvPr/>
          </p:nvPicPr>
          <p:blipFill>
            <a:blip r:embed="rId2" cstate="email"/>
            <a:srcRect/>
            <a:stretch>
              <a:fillRect/>
            </a:stretch>
          </p:blipFill>
          <p:spPr bwMode="auto">
            <a:xfrm>
              <a:off x="540" y="1253"/>
              <a:ext cx="2159" cy="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8" descr="1"/>
            <p:cNvPicPr>
              <a:picLocks noChangeAspect="1" noChangeArrowheads="1"/>
            </p:cNvPicPr>
            <p:nvPr/>
          </p:nvPicPr>
          <p:blipFill>
            <a:blip r:embed="rId3" cstate="email"/>
            <a:srcRect/>
            <a:stretch>
              <a:fillRect/>
            </a:stretch>
          </p:blipFill>
          <p:spPr bwMode="auto">
            <a:xfrm>
              <a:off x="2699" y="1253"/>
              <a:ext cx="1916" cy="1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ext Box 12"/>
          <p:cNvSpPr txBox="1">
            <a:spLocks noChangeArrowheads="1"/>
          </p:cNvSpPr>
          <p:nvPr/>
        </p:nvSpPr>
        <p:spPr bwMode="auto">
          <a:xfrm>
            <a:off x="971550" y="2708275"/>
            <a:ext cx="6480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3076" name="Text Box 10"/>
          <p:cNvSpPr txBox="1">
            <a:spLocks noChangeArrowheads="1"/>
          </p:cNvSpPr>
          <p:nvPr/>
        </p:nvSpPr>
        <p:spPr bwMode="auto">
          <a:xfrm>
            <a:off x="323850" y="1887538"/>
            <a:ext cx="810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ea typeface="华文隶书" panose="02010800040101010101" pitchFamily="2" charset="-122"/>
              </a:rPr>
              <a:t>一个阳光明媚的下午，小明在三个不同时刻拍摄了三张照片</a:t>
            </a:r>
          </a:p>
        </p:txBody>
      </p:sp>
      <p:sp>
        <p:nvSpPr>
          <p:cNvPr id="3077" name="Text Box 14"/>
          <p:cNvSpPr txBox="1">
            <a:spLocks noChangeArrowheads="1"/>
          </p:cNvSpPr>
          <p:nvPr/>
        </p:nvSpPr>
        <p:spPr bwMode="auto">
          <a:xfrm>
            <a:off x="1042988" y="2781300"/>
            <a:ext cx="1841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en-US" altLang="zh-CN"/>
          </a:p>
          <a:p>
            <a:pPr eaLnBrk="1" hangingPunct="1"/>
            <a:endParaRPr lang="en-US" altLang="zh-CN"/>
          </a:p>
          <a:p>
            <a:pPr eaLnBrk="1" hangingPunct="1"/>
            <a:endParaRPr lang="en-US" altLang="zh-CN"/>
          </a:p>
          <a:p>
            <a:pPr eaLnBrk="1" hangingPunct="1"/>
            <a:endParaRPr lang="en-US" altLang="zh-CN"/>
          </a:p>
          <a:p>
            <a:pPr eaLnBrk="1" hangingPunct="1"/>
            <a:endParaRPr lang="en-US" altLang="zh-CN"/>
          </a:p>
        </p:txBody>
      </p:sp>
      <p:sp>
        <p:nvSpPr>
          <p:cNvPr id="3078" name="Text Box 15"/>
          <p:cNvSpPr txBox="1">
            <a:spLocks noChangeArrowheads="1"/>
          </p:cNvSpPr>
          <p:nvPr/>
        </p:nvSpPr>
        <p:spPr bwMode="auto">
          <a:xfrm>
            <a:off x="1042988" y="2565400"/>
            <a:ext cx="6481762" cy="2090738"/>
          </a:xfrm>
          <a:prstGeom prst="rect">
            <a:avLst/>
          </a:prstGeom>
          <a:noFill/>
          <a:ln w="76200" cmpd="tri">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en-US" altLang="zh-CN"/>
          </a:p>
          <a:p>
            <a:pPr eaLnBrk="1" hangingPunct="1"/>
            <a:endParaRPr lang="en-US" altLang="zh-CN"/>
          </a:p>
          <a:p>
            <a:pPr eaLnBrk="1" hangingPunct="1"/>
            <a:r>
              <a:rPr lang="en-US" altLang="zh-CN"/>
              <a:t>                                                                                                </a:t>
            </a:r>
          </a:p>
          <a:p>
            <a:pPr eaLnBrk="1" hangingPunct="1"/>
            <a:endParaRPr lang="en-US" altLang="zh-CN"/>
          </a:p>
          <a:p>
            <a:pPr eaLnBrk="1" hangingPunct="1"/>
            <a:endParaRPr lang="en-US" altLang="zh-CN"/>
          </a:p>
          <a:p>
            <a:pPr eaLnBrk="1" hangingPunct="1"/>
            <a:endParaRPr lang="en-US" altLang="zh-CN"/>
          </a:p>
          <a:p>
            <a:pPr eaLnBrk="1" hangingPunct="1"/>
            <a:r>
              <a:rPr lang="en-US" altLang="zh-CN"/>
              <a:t>                                                                                               </a:t>
            </a:r>
          </a:p>
        </p:txBody>
      </p:sp>
      <p:sp>
        <p:nvSpPr>
          <p:cNvPr id="2064" name="Text Box 16"/>
          <p:cNvSpPr txBox="1">
            <a:spLocks noChangeArrowheads="1"/>
          </p:cNvSpPr>
          <p:nvPr/>
        </p:nvSpPr>
        <p:spPr bwMode="auto">
          <a:xfrm>
            <a:off x="900113" y="5084763"/>
            <a:ext cx="72961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ea typeface="华文隶书" panose="02010800040101010101" pitchFamily="2" charset="-122"/>
              </a:rPr>
              <a:t>请你根据小明的影子，判断拍摄的先后顺序，</a:t>
            </a:r>
          </a:p>
          <a:p>
            <a:pPr eaLnBrk="1" hangingPunct="1"/>
            <a:r>
              <a:rPr lang="zh-CN" altLang="en-US" sz="2800" b="1">
                <a:ea typeface="华文隶书" panose="02010800040101010101" pitchFamily="2" charset="-122"/>
              </a:rPr>
              <a:t>并说明理由？</a:t>
            </a:r>
          </a:p>
        </p:txBody>
      </p:sp>
      <p:sp>
        <p:nvSpPr>
          <p:cNvPr id="3080" name="WordArt 6"/>
          <p:cNvSpPr>
            <a:spLocks noChangeArrowheads="1" noChangeShapeType="1" noTextEdit="1"/>
          </p:cNvSpPr>
          <p:nvPr/>
        </p:nvSpPr>
        <p:spPr bwMode="auto">
          <a:xfrm>
            <a:off x="431800" y="887413"/>
            <a:ext cx="2847975" cy="676275"/>
          </a:xfrm>
          <a:prstGeom prst="rect">
            <a:avLst/>
          </a:prstGeom>
        </p:spPr>
        <p:txBody>
          <a:bodyPr wrap="none" fromWordArt="1">
            <a:prstTxWarp prst="textPlain">
              <a:avLst>
                <a:gd name="adj" fmla="val 50000"/>
              </a:avLst>
            </a:prstTxWarp>
          </a:bodyPr>
          <a:lstStyle/>
          <a:p>
            <a:pPr algn="ctr"/>
            <a:r>
              <a:rPr lang="zh-CN" altLang="en-US" sz="3600" b="1" kern="10">
                <a:ln w="9525">
                  <a:solidFill>
                    <a:srgbClr val="FF0000"/>
                  </a:solidFill>
                  <a:round/>
                </a:ln>
                <a:solidFill>
                  <a:srgbClr val="FF0000"/>
                </a:solidFill>
                <a:effectLst>
                  <a:outerShdw dist="35921" dir="2700000" algn="ctr" rotWithShape="0">
                    <a:srgbClr val="C0C0C0">
                      <a:alpha val="79999"/>
                    </a:srgbClr>
                  </a:outerShdw>
                </a:effectLst>
                <a:latin typeface="华文行楷" panose="02010800040101010101" charset="-122"/>
                <a:ea typeface="华文行楷" panose="02010800040101010101" charset="-122"/>
              </a:rPr>
              <a:t>情景导入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64"/>
                                        </p:tgtEl>
                                        <p:attrNameLst>
                                          <p:attrName>style.visibility</p:attrName>
                                        </p:attrNameLst>
                                      </p:cBhvr>
                                      <p:to>
                                        <p:strVal val="visible"/>
                                      </p:to>
                                    </p:set>
                                    <p:animEffect transition="in" filter="checkerboard(across)">
                                      <p:cBhvr>
                                        <p:cTn id="7" dur="500"/>
                                        <p:tgtEl>
                                          <p:spTgt spid="2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20336" y="815340"/>
            <a:ext cx="4611687" cy="1143000"/>
          </a:xfrm>
        </p:spPr>
        <p:txBody>
          <a:bodyPr/>
          <a:lstStyle/>
          <a:p>
            <a:pPr>
              <a:defRPr/>
            </a:pPr>
            <a:r>
              <a:rPr lang="zh-CN" altLang="en-US" b="1" dirty="0" smtClean="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学习目标</a:t>
            </a:r>
            <a:endParaRPr lang="zh-CN" altLang="en-US"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099" name="矩形 3"/>
          <p:cNvSpPr>
            <a:spLocks noChangeArrowheads="1"/>
          </p:cNvSpPr>
          <p:nvPr/>
        </p:nvSpPr>
        <p:spPr bwMode="auto">
          <a:xfrm>
            <a:off x="457200" y="2325688"/>
            <a:ext cx="8137525"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latin typeface="微软雅黑" panose="020B0503020204020204" pitchFamily="34" charset="-122"/>
                <a:ea typeface="微软雅黑" panose="020B0503020204020204" pitchFamily="34" charset="-122"/>
              </a:rPr>
              <a:t>     1.</a:t>
            </a:r>
            <a:r>
              <a:rPr lang="zh-CN" altLang="en-US" sz="2800" b="1" dirty="0">
                <a:latin typeface="微软雅黑" panose="020B0503020204020204" pitchFamily="34" charset="-122"/>
                <a:ea typeface="微软雅黑" panose="020B0503020204020204" pitchFamily="34" charset="-122"/>
              </a:rPr>
              <a:t>探索物体影子的形成，根据光线的方向辨认实物的影子，初步体验平行投影下，物体与影子之间的相互转化；</a:t>
            </a:r>
            <a:endParaRPr lang="en-US" altLang="zh-CN" sz="2800" b="1" dirty="0">
              <a:latin typeface="微软雅黑" panose="020B0503020204020204" pitchFamily="34" charset="-122"/>
              <a:ea typeface="微软雅黑" panose="020B0503020204020204" pitchFamily="34" charset="-122"/>
            </a:endParaRPr>
          </a:p>
          <a:p>
            <a:r>
              <a:rPr lang="zh-CN" altLang="en-US" sz="2800" b="1" dirty="0">
                <a:latin typeface="微软雅黑" panose="020B0503020204020204" pitchFamily="34" charset="-122"/>
                <a:ea typeface="微软雅黑" panose="020B0503020204020204" pitchFamily="34" charset="-122"/>
              </a:rPr>
              <a:t> </a:t>
            </a:r>
          </a:p>
          <a:p>
            <a:r>
              <a:rPr lang="en-US" altLang="zh-CN" sz="2800" b="1" dirty="0">
                <a:latin typeface="微软雅黑" panose="020B0503020204020204" pitchFamily="34" charset="-122"/>
                <a:ea typeface="微软雅黑" panose="020B0503020204020204" pitchFamily="34" charset="-122"/>
              </a:rPr>
              <a:t>     2.</a:t>
            </a:r>
            <a:r>
              <a:rPr lang="zh-CN" altLang="en-US" sz="2800" b="1" dirty="0">
                <a:latin typeface="微软雅黑" panose="020B0503020204020204" pitchFamily="34" charset="-122"/>
                <a:ea typeface="微软雅黑" panose="020B0503020204020204" pitchFamily="34" charset="-122"/>
              </a:rPr>
              <a:t>通过活动积累，了解不同时刻物体在太阳光下形成的影子的大小和方向是不同的</a:t>
            </a:r>
            <a:r>
              <a:rPr lang="en-US" altLang="zh-CN" sz="2800" b="1" dirty="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508000" y="4458063"/>
            <a:ext cx="7799977"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smtClean="0"/>
              <a:t>物</a:t>
            </a:r>
            <a:r>
              <a:rPr lang="zh-CN" altLang="en-US" sz="3600" b="1" dirty="0"/>
              <a:t>体在日光或灯光的照射下，会在地面、墙壁等处形成影子，影子与物体的形状有密切的关系．</a:t>
            </a:r>
          </a:p>
        </p:txBody>
      </p:sp>
      <p:pic>
        <p:nvPicPr>
          <p:cNvPr id="5123" name="Picture 4" descr="pic_221117"/>
          <p:cNvPicPr>
            <a:picLocks noChangeAspect="1" noChangeArrowheads="1"/>
          </p:cNvPicPr>
          <p:nvPr/>
        </p:nvPicPr>
        <p:blipFill>
          <a:blip r:embed="rId2" cstate="email"/>
          <a:srcRect/>
          <a:stretch>
            <a:fillRect/>
          </a:stretch>
        </p:blipFill>
        <p:spPr bwMode="auto">
          <a:xfrm>
            <a:off x="900113" y="2816225"/>
            <a:ext cx="1960562"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 descr="pic_221117"/>
          <p:cNvPicPr>
            <a:picLocks noChangeAspect="1" noChangeArrowheads="1"/>
          </p:cNvPicPr>
          <p:nvPr/>
        </p:nvPicPr>
        <p:blipFill>
          <a:blip r:embed="rId3" cstate="email"/>
          <a:srcRect/>
          <a:stretch>
            <a:fillRect/>
          </a:stretch>
        </p:blipFill>
        <p:spPr bwMode="auto">
          <a:xfrm>
            <a:off x="3532188" y="2728913"/>
            <a:ext cx="187166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6" descr="pic_221117"/>
          <p:cNvPicPr>
            <a:picLocks noChangeAspect="1" noChangeArrowheads="1"/>
          </p:cNvPicPr>
          <p:nvPr/>
        </p:nvPicPr>
        <p:blipFill>
          <a:blip r:embed="rId4" cstate="email"/>
          <a:srcRect/>
          <a:stretch>
            <a:fillRect/>
          </a:stretch>
        </p:blipFill>
        <p:spPr bwMode="auto">
          <a:xfrm>
            <a:off x="5980113" y="2624138"/>
            <a:ext cx="2087562" cy="166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7"/>
          <p:cNvSpPr txBox="1">
            <a:spLocks noChangeArrowheads="1"/>
          </p:cNvSpPr>
          <p:nvPr/>
        </p:nvSpPr>
        <p:spPr bwMode="auto">
          <a:xfrm>
            <a:off x="431800" y="2044700"/>
            <a:ext cx="698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b="1" dirty="0"/>
              <a:t>你知道物体与影子有什么关系吗？</a:t>
            </a:r>
          </a:p>
        </p:txBody>
      </p:sp>
      <p:sp>
        <p:nvSpPr>
          <p:cNvPr id="5127" name="WordArt 6"/>
          <p:cNvSpPr>
            <a:spLocks noChangeArrowheads="1" noChangeShapeType="1" noTextEdit="1"/>
          </p:cNvSpPr>
          <p:nvPr/>
        </p:nvSpPr>
        <p:spPr bwMode="auto">
          <a:xfrm>
            <a:off x="431800" y="887413"/>
            <a:ext cx="2847975" cy="676275"/>
          </a:xfrm>
          <a:prstGeom prst="rect">
            <a:avLst/>
          </a:prstGeom>
        </p:spPr>
        <p:txBody>
          <a:bodyPr wrap="none" fromWordArt="1">
            <a:prstTxWarp prst="textPlain">
              <a:avLst>
                <a:gd name="adj" fmla="val 50000"/>
              </a:avLst>
            </a:prstTxWarp>
          </a:bodyPr>
          <a:lstStyle/>
          <a:p>
            <a:pPr algn="ctr"/>
            <a:r>
              <a:rPr lang="zh-CN" altLang="en-US" sz="3600" b="1" kern="10" dirty="0">
                <a:ln w="9525">
                  <a:solidFill>
                    <a:srgbClr val="FF0000"/>
                  </a:solidFill>
                  <a:round/>
                </a:ln>
                <a:solidFill>
                  <a:srgbClr val="FF0000"/>
                </a:solidFill>
                <a:effectLst>
                  <a:outerShdw dist="35921" dir="2700000" algn="ctr" rotWithShape="0">
                    <a:srgbClr val="C0C0C0">
                      <a:alpha val="79999"/>
                    </a:srgbClr>
                  </a:outerShdw>
                </a:effectLst>
                <a:latin typeface="华文行楷" panose="02010800040101010101" charset="-122"/>
                <a:ea typeface="华文行楷" panose="02010800040101010101" charset="-122"/>
              </a:rPr>
              <a:t>观察与思考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1000"/>
                                        <p:tgtEl>
                                          <p:spTgt spid="10243"/>
                                        </p:tgtEl>
                                      </p:cBhvr>
                                    </p:animEffect>
                                    <p:anim calcmode="lin" valueType="num">
                                      <p:cBhvr>
                                        <p:cTn id="8" dur="1000" fill="hold"/>
                                        <p:tgtEl>
                                          <p:spTgt spid="10243"/>
                                        </p:tgtEl>
                                        <p:attrNameLst>
                                          <p:attrName>ppt_x</p:attrName>
                                        </p:attrNameLst>
                                      </p:cBhvr>
                                      <p:tavLst>
                                        <p:tav tm="0">
                                          <p:val>
                                            <p:strVal val="#ppt_x"/>
                                          </p:val>
                                        </p:tav>
                                        <p:tav tm="100000">
                                          <p:val>
                                            <p:strVal val="#ppt_x"/>
                                          </p:val>
                                        </p:tav>
                                      </p:tavLst>
                                    </p:anim>
                                    <p:anim calcmode="lin" valueType="num">
                                      <p:cBhvr>
                                        <p:cTn id="9" dur="1000" fill="hold"/>
                                        <p:tgtEl>
                                          <p:spTgt spid="102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pic_221117"/>
          <p:cNvPicPr>
            <a:picLocks noChangeAspect="1" noChangeArrowheads="1"/>
          </p:cNvPicPr>
          <p:nvPr/>
        </p:nvPicPr>
        <p:blipFill>
          <a:blip r:embed="rId3" cstate="email"/>
          <a:srcRect/>
          <a:stretch>
            <a:fillRect/>
          </a:stretch>
        </p:blipFill>
        <p:spPr bwMode="auto">
          <a:xfrm>
            <a:off x="2916238" y="1268413"/>
            <a:ext cx="2520950"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Line 8"/>
          <p:cNvSpPr>
            <a:spLocks noChangeShapeType="1"/>
          </p:cNvSpPr>
          <p:nvPr/>
        </p:nvSpPr>
        <p:spPr bwMode="auto">
          <a:xfrm>
            <a:off x="1908175" y="1268413"/>
            <a:ext cx="1871663" cy="43180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148" name="Line 10"/>
          <p:cNvSpPr>
            <a:spLocks noChangeShapeType="1"/>
          </p:cNvSpPr>
          <p:nvPr/>
        </p:nvSpPr>
        <p:spPr bwMode="auto">
          <a:xfrm>
            <a:off x="1908175" y="1700213"/>
            <a:ext cx="1871663" cy="43180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149" name="Line 11"/>
          <p:cNvSpPr>
            <a:spLocks noChangeShapeType="1"/>
          </p:cNvSpPr>
          <p:nvPr/>
        </p:nvSpPr>
        <p:spPr bwMode="auto">
          <a:xfrm>
            <a:off x="1763713" y="1989138"/>
            <a:ext cx="1871662" cy="43180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150" name="Text Box 12"/>
          <p:cNvSpPr txBox="1">
            <a:spLocks noChangeArrowheads="1"/>
          </p:cNvSpPr>
          <p:nvPr/>
        </p:nvSpPr>
        <p:spPr bwMode="auto">
          <a:xfrm>
            <a:off x="755650" y="3716338"/>
            <a:ext cx="76517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ea typeface="华文隶书" panose="02010800040101010101" pitchFamily="2" charset="-122"/>
              </a:rPr>
              <a:t>物体在光线的照射下，会在地面或强面上留下它</a:t>
            </a:r>
          </a:p>
          <a:p>
            <a:pPr eaLnBrk="1" hangingPunct="1"/>
            <a:r>
              <a:rPr lang="zh-CN" altLang="en-US" sz="2800" b="1" dirty="0">
                <a:ea typeface="华文隶书" panose="02010800040101010101" pitchFamily="2" charset="-122"/>
              </a:rPr>
              <a:t>的影子，这种现象就是投影</a:t>
            </a:r>
          </a:p>
        </p:txBody>
      </p:sp>
      <p:sp>
        <p:nvSpPr>
          <p:cNvPr id="8205" name="Text Box 13"/>
          <p:cNvSpPr txBox="1">
            <a:spLocks noChangeArrowheads="1"/>
          </p:cNvSpPr>
          <p:nvPr/>
        </p:nvSpPr>
        <p:spPr bwMode="auto">
          <a:xfrm>
            <a:off x="827088" y="4941888"/>
            <a:ext cx="765175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ea typeface="华文隶书" panose="02010800040101010101" pitchFamily="2" charset="-122"/>
              </a:rPr>
              <a:t>太阳的光线可看作平行的，像这样的光线照射在</a:t>
            </a:r>
          </a:p>
          <a:p>
            <a:pPr eaLnBrk="1" hangingPunct="1"/>
            <a:r>
              <a:rPr lang="zh-CN" altLang="en-US" sz="2800" b="1" dirty="0">
                <a:ea typeface="华文隶书" panose="02010800040101010101" pitchFamily="2" charset="-122"/>
              </a:rPr>
              <a:t>物体上，所形成的投影叫做平行投影．光线是投</a:t>
            </a:r>
          </a:p>
          <a:p>
            <a:pPr eaLnBrk="1" hangingPunct="1"/>
            <a:r>
              <a:rPr lang="zh-CN" altLang="en-US" sz="2800" b="1" dirty="0">
                <a:ea typeface="华文隶书" panose="02010800040101010101" pitchFamily="2" charset="-122"/>
              </a:rPr>
              <a:t>影线，地面或强面是投影面．</a:t>
            </a:r>
          </a:p>
        </p:txBody>
      </p:sp>
      <p:sp>
        <p:nvSpPr>
          <p:cNvPr id="8206" name="Line 14"/>
          <p:cNvSpPr>
            <a:spLocks noChangeShapeType="1"/>
          </p:cNvSpPr>
          <p:nvPr/>
        </p:nvSpPr>
        <p:spPr bwMode="auto">
          <a:xfrm>
            <a:off x="2627313" y="1412875"/>
            <a:ext cx="2160587" cy="0"/>
          </a:xfrm>
          <a:prstGeom prst="line">
            <a:avLst/>
          </a:prstGeom>
          <a:noFill/>
          <a:ln w="28575">
            <a:solidFill>
              <a:srgbClr val="0000FF"/>
            </a:solidFill>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7" name="Text Box 15"/>
          <p:cNvSpPr txBox="1">
            <a:spLocks noChangeArrowheads="1"/>
          </p:cNvSpPr>
          <p:nvPr/>
        </p:nvSpPr>
        <p:spPr bwMode="auto">
          <a:xfrm>
            <a:off x="4767263" y="1103313"/>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ea typeface="华文行楷" panose="02010800040101010101" charset="-122"/>
              </a:rPr>
              <a:t>投影线</a:t>
            </a:r>
          </a:p>
        </p:txBody>
      </p:sp>
      <p:sp>
        <p:nvSpPr>
          <p:cNvPr id="8208" name="Line 16"/>
          <p:cNvSpPr>
            <a:spLocks noChangeShapeType="1"/>
          </p:cNvSpPr>
          <p:nvPr/>
        </p:nvSpPr>
        <p:spPr bwMode="auto">
          <a:xfrm>
            <a:off x="5003800" y="2492375"/>
            <a:ext cx="1368425" cy="0"/>
          </a:xfrm>
          <a:prstGeom prst="line">
            <a:avLst/>
          </a:prstGeom>
          <a:noFill/>
          <a:ln w="28575">
            <a:solidFill>
              <a:srgbClr val="0000FF"/>
            </a:solidFill>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9" name="Text Box 17"/>
          <p:cNvSpPr txBox="1">
            <a:spLocks noChangeArrowheads="1"/>
          </p:cNvSpPr>
          <p:nvPr/>
        </p:nvSpPr>
        <p:spPr bwMode="auto">
          <a:xfrm>
            <a:off x="6516688" y="2276475"/>
            <a:ext cx="1152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latin typeface="Times New Roman" panose="02020603050405020304" pitchFamily="18" charset="0"/>
                <a:ea typeface="华文行楷" panose="02010800040101010101" charset="-122"/>
              </a:rPr>
              <a:t>投影面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05"/>
                                        </p:tgtEl>
                                        <p:attrNameLst>
                                          <p:attrName>style.visibility</p:attrName>
                                        </p:attrNameLst>
                                      </p:cBhvr>
                                      <p:to>
                                        <p:strVal val="visible"/>
                                      </p:to>
                                    </p:set>
                                    <p:anim calcmode="lin" valueType="num">
                                      <p:cBhvr additive="base">
                                        <p:cTn id="7" dur="500" fill="hold"/>
                                        <p:tgtEl>
                                          <p:spTgt spid="8205"/>
                                        </p:tgtEl>
                                        <p:attrNameLst>
                                          <p:attrName>ppt_x</p:attrName>
                                        </p:attrNameLst>
                                      </p:cBhvr>
                                      <p:tavLst>
                                        <p:tav tm="0">
                                          <p:val>
                                            <p:strVal val="#ppt_x"/>
                                          </p:val>
                                        </p:tav>
                                        <p:tav tm="100000">
                                          <p:val>
                                            <p:strVal val="#ppt_x"/>
                                          </p:val>
                                        </p:tav>
                                      </p:tavLst>
                                    </p:anim>
                                    <p:anim calcmode="lin" valueType="num">
                                      <p:cBhvr additive="base">
                                        <p:cTn id="8" dur="500" fill="hold"/>
                                        <p:tgtEl>
                                          <p:spTgt spid="82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206"/>
                                        </p:tgtEl>
                                        <p:attrNameLst>
                                          <p:attrName>style.visibility</p:attrName>
                                        </p:attrNameLst>
                                      </p:cBhvr>
                                      <p:to>
                                        <p:strVal val="visible"/>
                                      </p:to>
                                    </p:set>
                                    <p:animEffect transition="in" filter="blinds(horizontal)">
                                      <p:cBhvr>
                                        <p:cTn id="13" dur="500"/>
                                        <p:tgtEl>
                                          <p:spTgt spid="8206"/>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8207"/>
                                        </p:tgtEl>
                                        <p:attrNameLst>
                                          <p:attrName>style.visibility</p:attrName>
                                        </p:attrNameLst>
                                      </p:cBhvr>
                                      <p:to>
                                        <p:strVal val="visible"/>
                                      </p:to>
                                    </p:set>
                                    <p:animEffect transition="in" filter="checkerboard(across)">
                                      <p:cBhvr>
                                        <p:cTn id="18" dur="500"/>
                                        <p:tgtEl>
                                          <p:spTgt spid="8207"/>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208"/>
                                        </p:tgtEl>
                                        <p:attrNameLst>
                                          <p:attrName>style.visibility</p:attrName>
                                        </p:attrNameLst>
                                      </p:cBhvr>
                                      <p:to>
                                        <p:strVal val="visible"/>
                                      </p:to>
                                    </p:set>
                                    <p:animEffect transition="in" filter="box(in)">
                                      <p:cBhvr>
                                        <p:cTn id="23" dur="500"/>
                                        <p:tgtEl>
                                          <p:spTgt spid="820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8209"/>
                                        </p:tgtEl>
                                        <p:attrNameLst>
                                          <p:attrName>style.visibility</p:attrName>
                                        </p:attrNameLst>
                                      </p:cBhvr>
                                      <p:to>
                                        <p:strVal val="visible"/>
                                      </p:to>
                                    </p:set>
                                    <p:animEffect transition="in" filter="wipe(right)">
                                      <p:cBhvr>
                                        <p:cTn id="28" dur="500"/>
                                        <p:tgtEl>
                                          <p:spTgt spid="8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5" grpId="0"/>
      <p:bldP spid="8206" grpId="0" animBg="1"/>
      <p:bldP spid="8207" grpId="0"/>
      <p:bldP spid="8208" grpId="0" animBg="1"/>
      <p:bldP spid="82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
          <p:cNvSpPr txBox="1">
            <a:spLocks noChangeArrowheads="1"/>
          </p:cNvSpPr>
          <p:nvPr/>
        </p:nvSpPr>
        <p:spPr bwMode="auto">
          <a:xfrm>
            <a:off x="250825" y="781050"/>
            <a:ext cx="2909888"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a:solidFill>
                  <a:srgbClr val="FF0000"/>
                </a:solidFill>
                <a:ea typeface="华文隶书" panose="02010800040101010101" pitchFamily="2" charset="-122"/>
              </a:rPr>
              <a:t>探究新知</a:t>
            </a:r>
          </a:p>
        </p:txBody>
      </p:sp>
      <p:sp>
        <p:nvSpPr>
          <p:cNvPr id="2" name="矩形 1"/>
          <p:cNvSpPr/>
          <p:nvPr/>
        </p:nvSpPr>
        <p:spPr>
          <a:xfrm>
            <a:off x="250825" y="1898650"/>
            <a:ext cx="8475663" cy="4032250"/>
          </a:xfrm>
          <a:prstGeom prst="rect">
            <a:avLst/>
          </a:prstGeom>
        </p:spPr>
        <p:txBody>
          <a:bodyPr>
            <a:spAutoFit/>
          </a:bodyPr>
          <a:lstStyle/>
          <a:p>
            <a:pPr>
              <a:buFont typeface="Arial" panose="020B0604020202020204" pitchFamily="34" charset="0"/>
              <a:buNone/>
              <a:defRPr/>
            </a:pPr>
            <a:r>
              <a:rPr lang="zh-CN" altLang="en-US" sz="3200" b="1" dirty="0">
                <a:latin typeface="Arial" panose="020B0604020202020204" pitchFamily="34" charset="0"/>
              </a:rPr>
              <a:t>自学课本</a:t>
            </a:r>
            <a:r>
              <a:rPr lang="en-US" altLang="zh-CN" sz="3200" b="1" dirty="0">
                <a:latin typeface="Arial" panose="020B0604020202020204" pitchFamily="34" charset="0"/>
              </a:rPr>
              <a:t>P165- P166</a:t>
            </a:r>
            <a:r>
              <a:rPr lang="zh-CN" altLang="en-US" sz="3200" b="1" dirty="0">
                <a:latin typeface="Arial" panose="020B0604020202020204" pitchFamily="34" charset="0"/>
              </a:rPr>
              <a:t>做一做</a:t>
            </a:r>
            <a:endParaRPr lang="en-US" altLang="zh-CN" sz="3200" b="1" dirty="0">
              <a:latin typeface="Arial" panose="020B0604020202020204" pitchFamily="34" charset="0"/>
            </a:endParaRPr>
          </a:p>
          <a:p>
            <a:pPr>
              <a:buFont typeface="Arial" panose="020B0604020202020204" pitchFamily="34" charset="0"/>
              <a:buNone/>
              <a:defRPr/>
            </a:pPr>
            <a:r>
              <a:rPr lang="zh-CN" altLang="en-US" sz="3200" b="1" dirty="0">
                <a:latin typeface="Arial" panose="020B0604020202020204" pitchFamily="34" charset="0"/>
              </a:rPr>
              <a:t> </a:t>
            </a:r>
          </a:p>
          <a:p>
            <a:pPr>
              <a:buFont typeface="Arial" panose="020B0604020202020204" pitchFamily="34" charset="0"/>
              <a:buNone/>
              <a:defRPr/>
            </a:pPr>
            <a:r>
              <a:rPr lang="en-US" altLang="zh-CN" sz="3200" dirty="0">
                <a:latin typeface="+mn-ea"/>
                <a:ea typeface="+mn-ea"/>
              </a:rPr>
              <a:t>    1.</a:t>
            </a:r>
            <a:r>
              <a:rPr lang="zh-CN" altLang="en-US" sz="3200" dirty="0">
                <a:latin typeface="Arial" panose="020B0604020202020204" pitchFamily="34" charset="0"/>
              </a:rPr>
              <a:t>在平行投影下，点</a:t>
            </a:r>
            <a:r>
              <a:rPr lang="en-US" altLang="zh-CN" sz="3200" dirty="0">
                <a:latin typeface="Arial" panose="020B0604020202020204" pitchFamily="34" charset="0"/>
              </a:rPr>
              <a:t>A</a:t>
            </a:r>
            <a:r>
              <a:rPr lang="zh-CN" altLang="en-US" sz="3200" dirty="0">
                <a:latin typeface="Arial" panose="020B0604020202020204" pitchFamily="34" charset="0"/>
              </a:rPr>
              <a:t>在投影面</a:t>
            </a:r>
            <a:r>
              <a:rPr lang="en-US" altLang="zh-CN" sz="3200" dirty="0">
                <a:latin typeface="Arial" panose="020B0604020202020204" pitchFamily="34" charset="0"/>
              </a:rPr>
              <a:t>H</a:t>
            </a:r>
            <a:r>
              <a:rPr lang="zh-CN" altLang="en-US" sz="3200" dirty="0">
                <a:latin typeface="Arial" panose="020B0604020202020204" pitchFamily="34" charset="0"/>
              </a:rPr>
              <a:t>内的投影是什么图形？   </a:t>
            </a:r>
            <a:endParaRPr lang="en-US" altLang="zh-CN" sz="3200" dirty="0">
              <a:latin typeface="Arial" panose="020B0604020202020204" pitchFamily="34" charset="0"/>
            </a:endParaRPr>
          </a:p>
          <a:p>
            <a:pPr>
              <a:buFont typeface="Arial" panose="020B0604020202020204" pitchFamily="34" charset="0"/>
              <a:buNone/>
              <a:defRPr/>
            </a:pPr>
            <a:r>
              <a:rPr lang="zh-CN" altLang="en-US" sz="3200" dirty="0">
                <a:latin typeface="Arial" panose="020B0604020202020204" pitchFamily="34" charset="0"/>
              </a:rPr>
              <a:t>                                   </a:t>
            </a:r>
          </a:p>
          <a:p>
            <a:pPr>
              <a:buFont typeface="Arial" panose="020B0604020202020204" pitchFamily="34" charset="0"/>
              <a:buNone/>
              <a:defRPr/>
            </a:pPr>
            <a:r>
              <a:rPr lang="en-US" altLang="zh-CN" sz="3200" dirty="0">
                <a:latin typeface="+mn-ea"/>
                <a:ea typeface="+mn-ea"/>
              </a:rPr>
              <a:t>    2.</a:t>
            </a:r>
            <a:r>
              <a:rPr lang="zh-CN" altLang="en-US" sz="3200" dirty="0">
                <a:latin typeface="Arial" panose="020B0604020202020204" pitchFamily="34" charset="0"/>
              </a:rPr>
              <a:t>一根悬空竹竿在地面上的影子是什么形状？改变竹竿与地面所成的角度，他们的影子分别发生了什么变化？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1"/>
          <p:cNvSpPr>
            <a:spLocks noChangeArrowheads="1"/>
          </p:cNvSpPr>
          <p:nvPr/>
        </p:nvSpPr>
        <p:spPr bwMode="auto">
          <a:xfrm>
            <a:off x="234950" y="1489075"/>
            <a:ext cx="8726488"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a:t>平行投影</a:t>
            </a:r>
            <a:r>
              <a:rPr lang="zh-CN" altLang="zh-CN" sz="3600" b="1" dirty="0"/>
              <a:t>性质</a:t>
            </a:r>
            <a:r>
              <a:rPr lang="zh-CN" altLang="zh-CN" sz="3600" dirty="0"/>
              <a:t>：</a:t>
            </a:r>
            <a:endParaRPr lang="en-US" altLang="zh-CN" sz="3600" dirty="0"/>
          </a:p>
          <a:p>
            <a:endParaRPr lang="en-US" altLang="zh-CN" sz="3600" dirty="0"/>
          </a:p>
          <a:p>
            <a:r>
              <a:rPr lang="en-US" altLang="zh-CN" sz="3600" dirty="0"/>
              <a:t>      </a:t>
            </a:r>
            <a:r>
              <a:rPr lang="zh-CN" altLang="zh-CN" sz="3600" dirty="0"/>
              <a:t>当线段平行于投影面时，线段的投影是一条</a:t>
            </a:r>
            <a:r>
              <a:rPr lang="en-US" altLang="zh-CN" sz="3600" u="sng" dirty="0"/>
              <a:t>         </a:t>
            </a:r>
            <a:r>
              <a:rPr lang="zh-CN" altLang="zh-CN" sz="3600" dirty="0"/>
              <a:t>，两者</a:t>
            </a:r>
            <a:r>
              <a:rPr lang="en-US" altLang="zh-CN" sz="3600" u="sng" dirty="0"/>
              <a:t>     </a:t>
            </a:r>
            <a:r>
              <a:rPr lang="zh-CN" altLang="zh-CN" sz="3600" dirty="0"/>
              <a:t>且</a:t>
            </a:r>
            <a:r>
              <a:rPr lang="en-US" altLang="zh-CN" sz="3600" u="sng" dirty="0"/>
              <a:t>         </a:t>
            </a:r>
            <a:r>
              <a:rPr lang="zh-CN" altLang="zh-CN" sz="3600" dirty="0"/>
              <a:t>；当线段与投影面倾斜时，线段的投影与线段</a:t>
            </a:r>
            <a:r>
              <a:rPr lang="en-US" altLang="zh-CN" sz="3600" u="sng" dirty="0"/>
              <a:t>        </a:t>
            </a:r>
            <a:r>
              <a:rPr lang="zh-CN" altLang="zh-CN" sz="3600" dirty="0"/>
              <a:t>，不一定相等；当线段的端点在同一条射线上时，线段的投影是一个</a:t>
            </a:r>
            <a:r>
              <a:rPr lang="en-US" altLang="zh-CN" sz="3600" u="sng" dirty="0"/>
              <a:t>      </a:t>
            </a:r>
            <a:r>
              <a:rPr lang="en-US" altLang="zh-CN" sz="3600" dirty="0"/>
              <a:t>.</a:t>
            </a:r>
            <a:endParaRPr lang="zh-CN" altLang="zh-CN"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0"/>
          <p:cNvSpPr txBox="1">
            <a:spLocks noChangeArrowheads="1"/>
          </p:cNvSpPr>
          <p:nvPr/>
        </p:nvSpPr>
        <p:spPr bwMode="auto">
          <a:xfrm>
            <a:off x="460375" y="803275"/>
            <a:ext cx="2909888"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a:solidFill>
                  <a:srgbClr val="FF0000"/>
                </a:solidFill>
                <a:ea typeface="华文隶书" panose="02010800040101010101" pitchFamily="2" charset="-122"/>
              </a:rPr>
              <a:t>拓展延伸</a:t>
            </a:r>
          </a:p>
        </p:txBody>
      </p:sp>
      <p:sp>
        <p:nvSpPr>
          <p:cNvPr id="9219" name="矩形 2"/>
          <p:cNvSpPr>
            <a:spLocks noChangeArrowheads="1"/>
          </p:cNvSpPr>
          <p:nvPr/>
        </p:nvSpPr>
        <p:spPr bwMode="auto">
          <a:xfrm>
            <a:off x="460375" y="3729038"/>
            <a:ext cx="84121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a:t>     </a:t>
            </a:r>
            <a:r>
              <a:rPr lang="zh-CN" altLang="zh-CN" sz="3200"/>
              <a:t>如果阳光斜射在地面上，一张矩形纸片在地面上的影子会是什么形状？</a:t>
            </a:r>
          </a:p>
        </p:txBody>
      </p:sp>
      <p:sp>
        <p:nvSpPr>
          <p:cNvPr id="9220" name="矩形 3"/>
          <p:cNvSpPr>
            <a:spLocks noChangeArrowheads="1"/>
          </p:cNvSpPr>
          <p:nvPr/>
        </p:nvSpPr>
        <p:spPr bwMode="auto">
          <a:xfrm>
            <a:off x="685800" y="2241550"/>
            <a:ext cx="4632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3600" b="1"/>
              <a:t>自学课本</a:t>
            </a:r>
            <a:r>
              <a:rPr lang="en-US" altLang="zh-CN" sz="3600" b="1"/>
              <a:t>P166 </a:t>
            </a:r>
            <a:r>
              <a:rPr lang="zh-CN" altLang="zh-CN" sz="3600" b="1"/>
              <a:t>做一做</a:t>
            </a:r>
            <a:endParaRPr lang="zh-CN" altLang="en-US" sz="3600"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1"/>
          <p:cNvSpPr>
            <a:spLocks noChangeArrowheads="1"/>
          </p:cNvSpPr>
          <p:nvPr/>
        </p:nvSpPr>
        <p:spPr bwMode="auto">
          <a:xfrm>
            <a:off x="522288" y="1947863"/>
            <a:ext cx="7732712"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3200" b="1"/>
              <a:t>总结：</a:t>
            </a:r>
            <a:endParaRPr lang="en-US" altLang="zh-CN" sz="3200" b="1"/>
          </a:p>
          <a:p>
            <a:endParaRPr lang="en-US" altLang="zh-CN" sz="3200" b="1"/>
          </a:p>
          <a:p>
            <a:r>
              <a:rPr lang="en-US" altLang="zh-CN" sz="3200"/>
              <a:t>      </a:t>
            </a:r>
            <a:r>
              <a:rPr lang="zh-CN" altLang="zh-CN" sz="3200"/>
              <a:t>不论矩形纸片处于什么位置，在阳光下的影子，总是</a:t>
            </a:r>
            <a:r>
              <a:rPr lang="en-US" altLang="zh-CN" sz="3200" u="sng"/>
              <a:t>               </a:t>
            </a:r>
            <a:r>
              <a:rPr lang="zh-CN" altLang="zh-CN" sz="3200"/>
              <a:t>，特别地，也可能是</a:t>
            </a:r>
            <a:r>
              <a:rPr lang="en-US" altLang="zh-CN" sz="3200" u="sng"/>
              <a:t>     </a:t>
            </a:r>
            <a:r>
              <a:rPr lang="zh-CN" altLang="zh-CN" sz="3200"/>
              <a:t>，但不会是</a:t>
            </a:r>
            <a:r>
              <a:rPr lang="en-US" altLang="zh-CN" sz="3200" u="sng"/>
              <a:t>             </a:t>
            </a:r>
            <a:r>
              <a:rPr lang="en-US" altLang="zh-CN" sz="3200"/>
              <a:t>.</a:t>
            </a:r>
            <a:endParaRPr lang="zh-CN" altLang="zh-CN" sz="32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610</Words>
  <Application>Microsoft Office PowerPoint</Application>
  <PresentationFormat>全屏显示(4:3)</PresentationFormat>
  <Paragraphs>63</Paragraphs>
  <Slides>12</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华文行楷</vt:lpstr>
      <vt:lpstr>华文隶书</vt:lpstr>
      <vt:lpstr>楷体</vt:lpstr>
      <vt:lpstr>宋体</vt:lpstr>
      <vt:lpstr>微软雅黑</vt:lpstr>
      <vt:lpstr>Arial</vt:lpstr>
      <vt:lpstr>Calibri</vt:lpstr>
      <vt:lpstr>Times New Roman</vt:lpstr>
      <vt:lpstr>WWW.2PPT.COM
</vt:lpstr>
      <vt:lpstr>PowerPoint 演示文稿</vt:lpstr>
      <vt:lpstr>PowerPoint 演示文稿</vt:lpstr>
      <vt:lpstr>学习目标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2013-01-25T01:44:00Z</dcterms:created>
  <dcterms:modified xsi:type="dcterms:W3CDTF">2023-01-16T23:29:00Z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86BEFA3B79CE4E4398EA5FD71F93DF96</vt:lpwstr>
  </property>
  <property fmtid="{A09F084E-AD41-489F-8076-AA5BE3082BCA}" pid="100">
    <vt:ui4>5</vt:ui4>
  </property>
  <property fmtid="{64440492-4C8B-11D1-8B70-080036B11A03}" pid="11">
    <vt:lpwstr>www.2ppt.com-爱PPT提供资源下载</vt:lpwstr>
  </property>
</Properties>
</file>