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818C5-4996-4BDC-8A53-237638549FD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12C2D-92F9-412E-95B5-AB35B55ACC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15CC41-FFB0-4CAA-B82E-A80561704E01}" type="slidenum">
              <a:rPr lang="en-US" altLang="zh-CN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A5B81-FB84-4FD8-B4FA-848E18243615}" type="slidenum">
              <a:rPr lang="en-US" altLang="zh-CN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03C57-B2BE-42B4-99EF-F0E81164A1E6}" type="slidenum">
              <a:rPr lang="en-US" altLang="zh-CN" smtClean="0"/>
              <a:t>16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325880"/>
          </a:xfrm>
        </p:spPr>
        <p:txBody>
          <a:bodyPr/>
          <a:lstStyle/>
          <a:p>
            <a:r>
              <a:rPr lang="zh-CN" altLang="en-US" sz="5400" dirty="0" smtClean="0"/>
              <a:t>平行四边形的判定</a:t>
            </a:r>
            <a:endParaRPr lang="zh-CN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0" y="479715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90600" y="2590800"/>
            <a:ext cx="4953000" cy="1477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∵∠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A=∠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B=∠D</a:t>
            </a: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（已知）</a:t>
            </a:r>
          </a:p>
          <a:p>
            <a:pPr>
              <a:lnSpc>
                <a:spcPct val="120000"/>
              </a:lnSpc>
            </a:pP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又∵∠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+∠D=360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°</a:t>
            </a:r>
          </a:p>
          <a:p>
            <a:pPr>
              <a:lnSpc>
                <a:spcPct val="120000"/>
              </a:lnSpc>
            </a:pP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∴2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A+2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∠B=360°</a:t>
            </a:r>
          </a:p>
        </p:txBody>
      </p:sp>
      <p:sp>
        <p:nvSpPr>
          <p:cNvPr id="28675" name="Text Box 11"/>
          <p:cNvSpPr txBox="1">
            <a:spLocks noChangeArrowheads="1"/>
          </p:cNvSpPr>
          <p:nvPr/>
        </p:nvSpPr>
        <p:spPr bwMode="auto">
          <a:xfrm>
            <a:off x="609600" y="2032000"/>
            <a:ext cx="1600200" cy="5095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5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证明：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990600" y="4176713"/>
            <a:ext cx="63246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即∠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+∠B=180°</a:t>
            </a:r>
            <a:endParaRPr kumimoji="1" lang="en-US" altLang="zh-CN" sz="25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∴AD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∥</a:t>
            </a:r>
            <a:r>
              <a:rPr kumimoji="1"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BC</a:t>
            </a:r>
            <a:r>
              <a:rPr kumimoji="1"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同旁内角互补，两直线平行）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990600" y="5321300"/>
            <a:ext cx="4419600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同理可证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AB∥CD</a:t>
            </a:r>
          </a:p>
          <a:p>
            <a:pPr>
              <a:lnSpc>
                <a:spcPct val="120000"/>
              </a:lnSpc>
            </a:pP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是平行四边形</a:t>
            </a:r>
          </a:p>
        </p:txBody>
      </p:sp>
      <p:grpSp>
        <p:nvGrpSpPr>
          <p:cNvPr id="28678" name="组合 12"/>
          <p:cNvGrpSpPr/>
          <p:nvPr/>
        </p:nvGrpSpPr>
        <p:grpSpPr bwMode="auto">
          <a:xfrm>
            <a:off x="5791200" y="1139825"/>
            <a:ext cx="2971800" cy="1889532"/>
            <a:chOff x="4876800" y="2057400"/>
            <a:chExt cx="3605645" cy="2291987"/>
          </a:xfrm>
        </p:grpSpPr>
        <p:sp>
          <p:nvSpPr>
            <p:cNvPr id="28680" name="Text Box 2"/>
            <p:cNvSpPr txBox="1">
              <a:spLocks noChangeArrowheads="1"/>
            </p:cNvSpPr>
            <p:nvPr/>
          </p:nvSpPr>
          <p:spPr bwMode="auto">
            <a:xfrm>
              <a:off x="4876800" y="3810000"/>
              <a:ext cx="493713" cy="5393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zh-CN" sz="2200" b="0" dirty="0">
                  <a:solidFill>
                    <a:schemeClr val="accent2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8681" name="Text Box 3"/>
            <p:cNvSpPr txBox="1">
              <a:spLocks noChangeArrowheads="1"/>
            </p:cNvSpPr>
            <p:nvPr/>
          </p:nvSpPr>
          <p:spPr bwMode="auto">
            <a:xfrm>
              <a:off x="8077200" y="2057400"/>
              <a:ext cx="405245" cy="5393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zh-CN" sz="2200" b="0" dirty="0">
                  <a:solidFill>
                    <a:schemeClr val="accent2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8682" name="Text Box 4"/>
            <p:cNvSpPr txBox="1">
              <a:spLocks noChangeArrowheads="1"/>
            </p:cNvSpPr>
            <p:nvPr/>
          </p:nvSpPr>
          <p:spPr bwMode="auto">
            <a:xfrm>
              <a:off x="5486400" y="2057400"/>
              <a:ext cx="493713" cy="5393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zh-CN" sz="2200" b="0" dirty="0">
                  <a:solidFill>
                    <a:schemeClr val="accent2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8683" name="Text Box 5"/>
            <p:cNvSpPr txBox="1">
              <a:spLocks noChangeArrowheads="1"/>
            </p:cNvSpPr>
            <p:nvPr/>
          </p:nvSpPr>
          <p:spPr bwMode="auto">
            <a:xfrm>
              <a:off x="7239001" y="3810001"/>
              <a:ext cx="437609" cy="5393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zh-CN" sz="2200" b="0" dirty="0">
                  <a:solidFill>
                    <a:schemeClr val="accent2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8684" name="AutoShape 6"/>
            <p:cNvSpPr>
              <a:spLocks noChangeArrowheads="1"/>
            </p:cNvSpPr>
            <p:nvPr/>
          </p:nvSpPr>
          <p:spPr bwMode="auto">
            <a:xfrm>
              <a:off x="5181600" y="2438400"/>
              <a:ext cx="2895600" cy="1295400"/>
            </a:xfrm>
            <a:prstGeom prst="parallelogram">
              <a:avLst>
                <a:gd name="adj" fmla="val 55882"/>
              </a:avLst>
            </a:prstGeom>
            <a:noFill/>
            <a:ln w="57150">
              <a:solidFill>
                <a:srgbClr val="9966FF"/>
              </a:solidFill>
              <a:miter lim="800000"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</a:pPr>
              <a:endParaRPr lang="zh-CN" altLang="en-US" sz="22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622300" y="685800"/>
            <a:ext cx="5943600" cy="9787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已知：四边形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A=∠C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B=∠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kumimoji="1" lang="en-US" altLang="zh-CN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求证：四边形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 txBox="1">
            <a:spLocks noRot="1" noChangeArrowheads="1"/>
          </p:cNvSpPr>
          <p:nvPr/>
        </p:nvSpPr>
        <p:spPr bwMode="auto">
          <a:xfrm>
            <a:off x="457200" y="842962"/>
            <a:ext cx="3886200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zh-CN" altLang="en-US" sz="3200" b="0" dirty="0">
                <a:solidFill>
                  <a:srgbClr val="FF0066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平行四边形的判定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 bwMode="auto">
          <a:xfrm>
            <a:off x="685800" y="1752600"/>
            <a:ext cx="7162800" cy="1223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平行四边形的判定（推论）：</a:t>
            </a:r>
          </a:p>
          <a:p>
            <a:pPr marL="342900" indent="-342900">
              <a:lnSpc>
                <a:spcPct val="120000"/>
              </a:lnSpc>
            </a:pPr>
            <a:r>
              <a:rPr lang="zh-CN" altLang="en-US" sz="2600" b="0" dirty="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       两组对角分别相等</a:t>
            </a:r>
            <a:r>
              <a:rPr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</a:t>
            </a:r>
            <a:r>
              <a:rPr lang="zh-CN" altLang="en-US" sz="26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</a:t>
            </a:r>
            <a:r>
              <a:rPr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708400" y="3325812"/>
            <a:ext cx="5207000" cy="2012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∵</a:t>
            </a:r>
            <a:r>
              <a:rPr lang="zh-CN" altLang="en-US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A=∠</a:t>
            </a:r>
            <a:r>
              <a:rPr lang="en-US" altLang="zh-CN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lang="en-US" altLang="zh-CN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B=∠</a:t>
            </a:r>
            <a:r>
              <a:rPr lang="en-US" altLang="zh-CN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已知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∴四边形</a:t>
            </a:r>
            <a:r>
              <a:rPr kumimoji="1" lang="en-US" altLang="zh-CN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平行四边形（</a:t>
            </a:r>
            <a:r>
              <a:rPr lang="zh-CN" altLang="en-US" sz="2600" b="0" dirty="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两组对角分别相等</a:t>
            </a:r>
            <a:r>
              <a:rPr kumimoji="1"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 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73050" y="3246437"/>
            <a:ext cx="3384550" cy="1585913"/>
            <a:chOff x="3787" y="1434"/>
            <a:chExt cx="1873" cy="787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3787" y="1979"/>
              <a:ext cx="227" cy="1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5465" y="1480"/>
              <a:ext cx="195" cy="1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9704" name="Group 8"/>
            <p:cNvGrpSpPr/>
            <p:nvPr/>
          </p:nvGrpSpPr>
          <p:grpSpPr bwMode="auto">
            <a:xfrm>
              <a:off x="4014" y="1434"/>
              <a:ext cx="1497" cy="787"/>
              <a:chOff x="4014" y="1434"/>
              <a:chExt cx="1497" cy="787"/>
            </a:xfrm>
          </p:grpSpPr>
          <p:sp>
            <p:nvSpPr>
              <p:cNvPr id="29705" name="Line 9"/>
              <p:cNvSpPr>
                <a:spLocks noChangeShapeType="1"/>
              </p:cNvSpPr>
              <p:nvPr/>
            </p:nvSpPr>
            <p:spPr bwMode="auto">
              <a:xfrm>
                <a:off x="4014" y="2115"/>
                <a:ext cx="10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6" name="Line 10"/>
              <p:cNvSpPr>
                <a:spLocks noChangeShapeType="1"/>
              </p:cNvSpPr>
              <p:nvPr/>
            </p:nvSpPr>
            <p:spPr bwMode="auto">
              <a:xfrm>
                <a:off x="4468" y="1616"/>
                <a:ext cx="10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7" name="Line 11"/>
              <p:cNvSpPr>
                <a:spLocks noChangeShapeType="1"/>
              </p:cNvSpPr>
              <p:nvPr/>
            </p:nvSpPr>
            <p:spPr bwMode="auto">
              <a:xfrm flipH="1">
                <a:off x="4014" y="1616"/>
                <a:ext cx="45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8" name="Line 12"/>
              <p:cNvSpPr>
                <a:spLocks noChangeShapeType="1"/>
              </p:cNvSpPr>
              <p:nvPr/>
            </p:nvSpPr>
            <p:spPr bwMode="auto">
              <a:xfrm flipH="1">
                <a:off x="5057" y="1616"/>
                <a:ext cx="45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9" name="Text Box 13"/>
              <p:cNvSpPr txBox="1">
                <a:spLocks noChangeArrowheads="1"/>
              </p:cNvSpPr>
              <p:nvPr/>
            </p:nvSpPr>
            <p:spPr bwMode="auto">
              <a:xfrm>
                <a:off x="4241" y="1434"/>
                <a:ext cx="195" cy="1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latin typeface="宋体" panose="02010600030101010101" pitchFamily="2" charset="-122"/>
                    <a:ea typeface="黑体" panose="0201060906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710" name="Text Box 14"/>
              <p:cNvSpPr txBox="1">
                <a:spLocks noChangeArrowheads="1"/>
              </p:cNvSpPr>
              <p:nvPr/>
            </p:nvSpPr>
            <p:spPr bwMode="auto">
              <a:xfrm>
                <a:off x="4998" y="2024"/>
                <a:ext cx="195" cy="1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latin typeface="宋体" panose="02010600030101010101" pitchFamily="2" charset="-122"/>
                    <a:ea typeface="黑体" panose="0201060906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04800" y="2166938"/>
            <a:ext cx="8610600" cy="2862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）根据定义：</a:t>
            </a:r>
            <a:r>
              <a:rPr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两组对边分别平行</a:t>
            </a:r>
            <a:r>
              <a:rPr lang="zh-CN" altLang="en-US" sz="2400" b="0" dirty="0">
                <a:solidFill>
                  <a:srgbClr val="292929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的四边形叫做平行四边形。</a:t>
            </a:r>
            <a:endParaRPr lang="en-US" altLang="zh-CN" sz="2400" b="0" dirty="0">
              <a:solidFill>
                <a:srgbClr val="292929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一组对边平行且相等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  <a:endParaRPr lang="zh-CN" altLang="en-US" sz="2400" b="0" dirty="0">
              <a:solidFill>
                <a:srgbClr val="292929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两组对边分别相等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两条对角线互相平分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  <a:endParaRPr kumimoji="1" lang="en-US" altLang="zh-CN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）推论：</a:t>
            </a: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两组对角分别相等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</a:p>
        </p:txBody>
      </p:sp>
      <p:sp>
        <p:nvSpPr>
          <p:cNvPr id="30723" name="矩形 4"/>
          <p:cNvSpPr>
            <a:spLocks noChangeArrowheads="1"/>
          </p:cNvSpPr>
          <p:nvPr/>
        </p:nvSpPr>
        <p:spPr bwMode="auto">
          <a:xfrm>
            <a:off x="1752600" y="1066800"/>
            <a:ext cx="531495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00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平行四边形的判别方法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组合 19"/>
          <p:cNvGrpSpPr/>
          <p:nvPr/>
        </p:nvGrpSpPr>
        <p:grpSpPr bwMode="auto">
          <a:xfrm>
            <a:off x="381000" y="762000"/>
            <a:ext cx="990600" cy="2530475"/>
            <a:chOff x="304800" y="1355229"/>
            <a:chExt cx="990600" cy="3276600"/>
          </a:xfrm>
        </p:grpSpPr>
        <p:sp>
          <p:nvSpPr>
            <p:cNvPr id="31763" name="Text Box 2"/>
            <p:cNvSpPr txBox="1">
              <a:spLocks noChangeArrowheads="1"/>
            </p:cNvSpPr>
            <p:nvPr/>
          </p:nvSpPr>
          <p:spPr bwMode="auto">
            <a:xfrm>
              <a:off x="404439" y="1660029"/>
              <a:ext cx="738664" cy="274319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0" dirty="0">
                  <a:solidFill>
                    <a:srgbClr val="FF6600"/>
                  </a:solidFill>
                  <a:latin typeface="宋体" panose="02010600030101010101" pitchFamily="2" charset="-122"/>
                  <a:ea typeface="华文行楷" panose="02010800040101010101" pitchFamily="2" charset="-122"/>
                </a:rPr>
                <a:t>大显身手</a:t>
              </a:r>
            </a:p>
          </p:txBody>
        </p:sp>
        <p:sp>
          <p:nvSpPr>
            <p:cNvPr id="31764" name="Oval 3"/>
            <p:cNvSpPr>
              <a:spLocks noChangeArrowheads="1"/>
            </p:cNvSpPr>
            <p:nvPr/>
          </p:nvSpPr>
          <p:spPr bwMode="auto">
            <a:xfrm>
              <a:off x="304800" y="1355229"/>
              <a:ext cx="990600" cy="3276600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</a:ln>
          </p:spPr>
          <p:txBody>
            <a:bodyPr wrap="none" anchor="ctr"/>
            <a:lstStyle/>
            <a:p>
              <a:pPr algn="ctr"/>
              <a:endParaRPr kumimoji="1" lang="zh-CN" altLang="en-US" sz="2400" b="0" dirty="0">
                <a:solidFill>
                  <a:srgbClr val="00CC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609600"/>
            <a:ext cx="6934200" cy="14988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例</a:t>
            </a:r>
            <a:r>
              <a:rPr kumimoji="1" lang="en-US" altLang="zh-CN" sz="2400" dirty="0" smtClean="0">
                <a:solidFill>
                  <a:srgbClr val="FF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已知</a:t>
            </a:r>
            <a:r>
              <a:rPr kumimoji="1" lang="zh-CN" altLang="en-US" sz="2400" dirty="0">
                <a:latin typeface="宋体" panose="02010600030101010101" pitchFamily="2" charset="-122"/>
              </a:rPr>
              <a:t>：</a:t>
            </a:r>
            <a:r>
              <a:rPr kumimoji="1" lang="en-US" altLang="zh-CN" sz="2400" dirty="0">
                <a:latin typeface="宋体" panose="02010600030101010101" pitchFamily="2" charset="-122"/>
              </a:rPr>
              <a:t>E</a:t>
            </a:r>
            <a:r>
              <a:rPr kumimoji="1" lang="zh-CN" altLang="en-US" sz="2400" dirty="0">
                <a:latin typeface="宋体" panose="02010600030101010101" pitchFamily="2" charset="-122"/>
              </a:rPr>
              <a:t>、</a:t>
            </a:r>
            <a:r>
              <a:rPr kumimoji="1" lang="en-US" altLang="zh-CN" sz="2400" dirty="0">
                <a:latin typeface="宋体" panose="02010600030101010101" pitchFamily="2" charset="-122"/>
              </a:rPr>
              <a:t>F</a:t>
            </a:r>
            <a:r>
              <a:rPr kumimoji="1" lang="zh-CN" altLang="en-US" sz="2400" dirty="0">
                <a:latin typeface="宋体" panose="02010600030101010101" pitchFamily="2" charset="-122"/>
              </a:rPr>
              <a:t>是平行四边形</a:t>
            </a:r>
            <a:r>
              <a:rPr kumimoji="1" lang="en-US" altLang="zh-CN" sz="2400" dirty="0">
                <a:latin typeface="宋体" panose="02010600030101010101" pitchFamily="2" charset="-122"/>
              </a:rPr>
              <a:t>ABCD</a:t>
            </a:r>
            <a:r>
              <a:rPr kumimoji="1" lang="zh-CN" altLang="en-US" sz="2400" dirty="0">
                <a:latin typeface="宋体" panose="02010600030101010101" pitchFamily="2" charset="-122"/>
              </a:rPr>
              <a:t>对角线</a:t>
            </a:r>
            <a:r>
              <a:rPr kumimoji="1" lang="en-US" altLang="zh-CN" sz="2400" dirty="0">
                <a:latin typeface="宋体" panose="02010600030101010101" pitchFamily="2" charset="-122"/>
              </a:rPr>
              <a:t>AC</a:t>
            </a:r>
            <a:r>
              <a:rPr kumimoji="1" lang="zh-CN" altLang="en-US" sz="2400" dirty="0">
                <a:latin typeface="宋体" panose="02010600030101010101" pitchFamily="2" charset="-122"/>
              </a:rPr>
              <a:t>上的两点，并且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CE=AF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。</a:t>
            </a:r>
            <a:endParaRPr kumimoji="1" lang="zh-CN" altLang="en-US" sz="2400" dirty="0">
              <a:latin typeface="宋体" panose="02010600030101010101" pitchFamily="2" charset="-122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zh-CN" altLang="en-US" sz="2400" dirty="0">
                <a:latin typeface="宋体" panose="02010600030101010101" pitchFamily="2" charset="-122"/>
              </a:rPr>
              <a:t>求证：四边形</a:t>
            </a:r>
            <a:r>
              <a:rPr kumimoji="1" lang="en-US" altLang="zh-CN" sz="2400" dirty="0">
                <a:latin typeface="宋体" panose="02010600030101010101" pitchFamily="2" charset="-122"/>
              </a:rPr>
              <a:t>BFDE</a:t>
            </a:r>
            <a:r>
              <a:rPr kumimoji="1" lang="zh-CN" altLang="en-US" sz="2400" dirty="0">
                <a:latin typeface="宋体" panose="02010600030101010101" pitchFamily="2" charset="-122"/>
              </a:rPr>
              <a:t>是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平行四边形。</a:t>
            </a:r>
            <a:endParaRPr kumimoji="1"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3886200" y="3371850"/>
            <a:ext cx="533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31749" name="Line 6"/>
          <p:cNvSpPr>
            <a:spLocks noChangeShapeType="1"/>
          </p:cNvSpPr>
          <p:nvPr/>
        </p:nvSpPr>
        <p:spPr bwMode="auto">
          <a:xfrm>
            <a:off x="1447800" y="3829050"/>
            <a:ext cx="1676400" cy="11430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0" name="Line 7"/>
          <p:cNvSpPr>
            <a:spLocks noChangeShapeType="1"/>
          </p:cNvSpPr>
          <p:nvPr/>
        </p:nvSpPr>
        <p:spPr bwMode="auto">
          <a:xfrm flipV="1">
            <a:off x="1905000" y="3829050"/>
            <a:ext cx="20574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057400" y="4267200"/>
            <a:ext cx="609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O</a:t>
            </a:r>
          </a:p>
        </p:txBody>
      </p:sp>
      <p:sp>
        <p:nvSpPr>
          <p:cNvPr id="31752" name="AutoShape 9"/>
          <p:cNvSpPr>
            <a:spLocks noChangeArrowheads="1"/>
          </p:cNvSpPr>
          <p:nvPr/>
        </p:nvSpPr>
        <p:spPr bwMode="auto">
          <a:xfrm>
            <a:off x="609600" y="3829050"/>
            <a:ext cx="3352800" cy="1143000"/>
          </a:xfrm>
          <a:prstGeom prst="parallelogram">
            <a:avLst>
              <a:gd name="adj" fmla="val 73333"/>
            </a:avLst>
          </a:prstGeom>
          <a:noFill/>
          <a:ln w="38100">
            <a:solidFill>
              <a:srgbClr val="FF6600"/>
            </a:solidFill>
            <a:miter lim="800000"/>
          </a:ln>
        </p:spPr>
        <p:txBody>
          <a:bodyPr wrap="none" anchor="ctr"/>
          <a:lstStyle/>
          <a:p>
            <a:endParaRPr lang="zh-CN" altLang="en-US" sz="2400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1066800" y="3371850"/>
            <a:ext cx="609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A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304800" y="4948238"/>
            <a:ext cx="6096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B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3048000" y="5024438"/>
            <a:ext cx="6096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C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flipV="1">
            <a:off x="609600" y="4133850"/>
            <a:ext cx="1295400" cy="838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7" name="Line 14"/>
          <p:cNvSpPr>
            <a:spLocks noChangeShapeType="1"/>
          </p:cNvSpPr>
          <p:nvPr/>
        </p:nvSpPr>
        <p:spPr bwMode="auto">
          <a:xfrm flipH="1">
            <a:off x="2667000" y="3829050"/>
            <a:ext cx="1295400" cy="8382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8" name="Line 15"/>
          <p:cNvSpPr>
            <a:spLocks noChangeShapeType="1"/>
          </p:cNvSpPr>
          <p:nvPr/>
        </p:nvSpPr>
        <p:spPr bwMode="auto">
          <a:xfrm flipV="1">
            <a:off x="609600" y="4648200"/>
            <a:ext cx="205740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31759" name="Text Box 16"/>
          <p:cNvSpPr txBox="1">
            <a:spLocks noChangeArrowheads="1"/>
          </p:cNvSpPr>
          <p:nvPr/>
        </p:nvSpPr>
        <p:spPr bwMode="auto">
          <a:xfrm>
            <a:off x="1447800" y="3881438"/>
            <a:ext cx="685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E</a:t>
            </a:r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2819400" y="4414838"/>
            <a:ext cx="4572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F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038600" y="2514600"/>
            <a:ext cx="4953000" cy="364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</a:rPr>
              <a:t>证明：</a:t>
            </a:r>
            <a:r>
              <a:rPr kumimoji="1" lang="zh-CN" altLang="en-US" sz="2400" dirty="0">
                <a:latin typeface="宋体" panose="02010600030101010101" pitchFamily="2" charset="-122"/>
              </a:rPr>
              <a:t>作对角线</a:t>
            </a:r>
            <a:r>
              <a:rPr kumimoji="1" lang="en-US" altLang="zh-CN" sz="2400" dirty="0">
                <a:latin typeface="宋体" panose="02010600030101010101" pitchFamily="2" charset="-122"/>
              </a:rPr>
              <a:t>BD</a:t>
            </a:r>
            <a:r>
              <a:rPr kumimoji="1" lang="zh-CN" altLang="en-US" sz="2400" dirty="0">
                <a:latin typeface="宋体" panose="02010600030101010101" pitchFamily="2" charset="-122"/>
              </a:rPr>
              <a:t>，交</a:t>
            </a:r>
            <a:r>
              <a:rPr kumimoji="1" lang="en-US" altLang="zh-CN" sz="2400" dirty="0">
                <a:latin typeface="宋体" panose="02010600030101010101" pitchFamily="2" charset="-122"/>
              </a:rPr>
              <a:t>AC</a:t>
            </a:r>
            <a:r>
              <a:rPr kumimoji="1" lang="zh-CN" altLang="en-US" sz="2400" dirty="0">
                <a:latin typeface="宋体" panose="02010600030101010101" pitchFamily="2" charset="-122"/>
              </a:rPr>
              <a:t>于点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O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。</a:t>
            </a:r>
            <a:endParaRPr kumimoji="1" lang="zh-CN" altLang="en-US" sz="2400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</a:rPr>
              <a:t>   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∵</a:t>
            </a:r>
            <a:r>
              <a:rPr kumimoji="1" lang="zh-CN" altLang="en-US" sz="2400" dirty="0">
                <a:latin typeface="宋体" panose="02010600030101010101" pitchFamily="2" charset="-122"/>
              </a:rPr>
              <a:t>四边形</a:t>
            </a:r>
            <a:r>
              <a:rPr kumimoji="1" lang="en-US" altLang="zh-CN" sz="2400" dirty="0">
                <a:latin typeface="宋体" panose="02010600030101010101" pitchFamily="2" charset="-122"/>
              </a:rPr>
              <a:t>ABCD</a:t>
            </a:r>
            <a:r>
              <a:rPr kumimoji="1" lang="zh-CN" altLang="en-US" sz="2400" dirty="0">
                <a:latin typeface="宋体" panose="02010600030101010101" pitchFamily="2" charset="-122"/>
              </a:rPr>
              <a:t>是平行四边形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宋体" panose="02010600030101010101" pitchFamily="2" charset="-122"/>
              </a:rPr>
              <a:t>   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∴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BO=DO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，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AO=CO</a:t>
            </a:r>
            <a:endParaRPr kumimoji="1" lang="en-US" altLang="zh-CN" sz="2400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400" dirty="0" smtClean="0">
                <a:latin typeface="宋体" panose="02010600030101010101" pitchFamily="2" charset="-122"/>
              </a:rPr>
              <a:t>   ∵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CE=AF</a:t>
            </a:r>
            <a:endParaRPr kumimoji="1" lang="en-US" altLang="zh-CN" sz="2400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   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∴</a:t>
            </a:r>
            <a:r>
              <a:rPr kumimoji="1" lang="en-US" altLang="zh-CN" sz="2400" dirty="0">
                <a:latin typeface="宋体" panose="02010600030101010101" pitchFamily="2" charset="-122"/>
              </a:rPr>
              <a:t>EO=FO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en-US" altLang="zh-CN" sz="2400" dirty="0">
                <a:latin typeface="宋体" panose="02010600030101010101" pitchFamily="2" charset="-122"/>
              </a:rPr>
              <a:t>   </a:t>
            </a:r>
            <a:r>
              <a:rPr kumimoji="1" lang="en-US" altLang="zh-CN" sz="2400" dirty="0" smtClean="0">
                <a:latin typeface="宋体" panose="02010600030101010101" pitchFamily="2" charset="-122"/>
              </a:rPr>
              <a:t>∴</a:t>
            </a:r>
            <a:r>
              <a:rPr kumimoji="1" lang="zh-CN" altLang="en-US" sz="2400" dirty="0" smtClean="0">
                <a:latin typeface="宋体" panose="02010600030101010101" pitchFamily="2" charset="-122"/>
              </a:rPr>
              <a:t>四边形</a:t>
            </a:r>
            <a:r>
              <a:rPr kumimoji="1" lang="en-US" altLang="zh-CN" sz="2400" dirty="0">
                <a:latin typeface="宋体" panose="02010600030101010101" pitchFamily="2" charset="-122"/>
              </a:rPr>
              <a:t>BFDE</a:t>
            </a:r>
            <a:r>
              <a:rPr kumimoji="1" lang="zh-CN" altLang="en-US" sz="2400" dirty="0">
                <a:latin typeface="宋体" panose="02010600030101010101" pitchFamily="2" charset="-122"/>
              </a:rPr>
              <a:t>是平行四边形（判定定理</a:t>
            </a:r>
            <a:r>
              <a:rPr kumimoji="1" lang="en-US" altLang="zh-CN" sz="2400" dirty="0">
                <a:latin typeface="宋体" panose="02010600030101010101" pitchFamily="2" charset="-122"/>
              </a:rPr>
              <a:t>3</a:t>
            </a:r>
            <a:r>
              <a:rPr kumimoji="1" lang="zh-CN" altLang="en-US" sz="2400" dirty="0"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V="1">
            <a:off x="609600" y="3905250"/>
            <a:ext cx="31242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</a:ln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75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75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75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75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8" grpId="0" autoUpdateAnimBg="0"/>
      <p:bldP spid="18" grpId="0" build="p" autoUpdateAnimBg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62000" y="609600"/>
            <a:ext cx="7219950" cy="9064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请</a:t>
            </a: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你识别下列四边形哪些是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平行四边形？</a:t>
            </a:r>
            <a:endParaRPr lang="en-US" altLang="zh-CN" sz="24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请说明理由</a:t>
            </a:r>
            <a:r>
              <a:rPr lang="zh-CN" altLang="en-US" sz="2400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？</a:t>
            </a:r>
            <a:endParaRPr lang="zh-CN" altLang="en-US" sz="24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2771" name="Group 4"/>
          <p:cNvGrpSpPr/>
          <p:nvPr/>
        </p:nvGrpSpPr>
        <p:grpSpPr bwMode="auto">
          <a:xfrm>
            <a:off x="898525" y="4000500"/>
            <a:ext cx="3041650" cy="1587500"/>
            <a:chOff x="612" y="1298"/>
            <a:chExt cx="1916" cy="1000"/>
          </a:xfrm>
        </p:grpSpPr>
        <p:sp>
          <p:nvSpPr>
            <p:cNvPr id="32807" name="AutoShape 5"/>
            <p:cNvSpPr>
              <a:spLocks noChangeArrowheads="1"/>
            </p:cNvSpPr>
            <p:nvPr/>
          </p:nvSpPr>
          <p:spPr bwMode="auto">
            <a:xfrm>
              <a:off x="748" y="1525"/>
              <a:ext cx="1587" cy="544"/>
            </a:xfrm>
            <a:prstGeom prst="parallelogram">
              <a:avLst>
                <a:gd name="adj" fmla="val 72932"/>
              </a:avLst>
            </a:prstGeom>
            <a:solidFill>
              <a:schemeClr val="accent1">
                <a:alpha val="0"/>
              </a:schemeClr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808" name="Text Box 6"/>
            <p:cNvSpPr txBox="1">
              <a:spLocks noChangeArrowheads="1"/>
            </p:cNvSpPr>
            <p:nvPr/>
          </p:nvSpPr>
          <p:spPr bwMode="auto">
            <a:xfrm>
              <a:off x="962" y="1320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809" name="Text Box 7"/>
            <p:cNvSpPr txBox="1">
              <a:spLocks noChangeArrowheads="1"/>
            </p:cNvSpPr>
            <p:nvPr/>
          </p:nvSpPr>
          <p:spPr bwMode="auto">
            <a:xfrm>
              <a:off x="2330" y="1298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2810" name="Text Box 8"/>
            <p:cNvSpPr txBox="1">
              <a:spLocks noChangeArrowheads="1"/>
            </p:cNvSpPr>
            <p:nvPr/>
          </p:nvSpPr>
          <p:spPr bwMode="auto">
            <a:xfrm>
              <a:off x="1973" y="2024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811" name="Text Box 9"/>
            <p:cNvSpPr txBox="1">
              <a:spLocks noChangeArrowheads="1"/>
            </p:cNvSpPr>
            <p:nvPr/>
          </p:nvSpPr>
          <p:spPr bwMode="auto">
            <a:xfrm>
              <a:off x="612" y="2046"/>
              <a:ext cx="198" cy="25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0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2812" name="Text Box 10"/>
            <p:cNvSpPr txBox="1">
              <a:spLocks noChangeArrowheads="1"/>
            </p:cNvSpPr>
            <p:nvPr/>
          </p:nvSpPr>
          <p:spPr bwMode="auto">
            <a:xfrm>
              <a:off x="1064" y="1488"/>
              <a:ext cx="773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110°</a:t>
              </a:r>
            </a:p>
          </p:txBody>
        </p:sp>
        <p:sp>
          <p:nvSpPr>
            <p:cNvPr id="32813" name="Text Box 11"/>
            <p:cNvSpPr txBox="1">
              <a:spLocks noChangeArrowheads="1"/>
            </p:cNvSpPr>
            <p:nvPr/>
          </p:nvSpPr>
          <p:spPr bwMode="auto">
            <a:xfrm>
              <a:off x="812" y="1869"/>
              <a:ext cx="66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70°</a:t>
              </a:r>
            </a:p>
          </p:txBody>
        </p:sp>
        <p:sp>
          <p:nvSpPr>
            <p:cNvPr id="32814" name="Text Box 12"/>
            <p:cNvSpPr txBox="1">
              <a:spLocks noChangeArrowheads="1"/>
            </p:cNvSpPr>
            <p:nvPr/>
          </p:nvSpPr>
          <p:spPr bwMode="auto">
            <a:xfrm>
              <a:off x="1654" y="1869"/>
              <a:ext cx="72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110°</a:t>
              </a:r>
            </a:p>
          </p:txBody>
        </p:sp>
      </p:grpSp>
      <p:sp>
        <p:nvSpPr>
          <p:cNvPr id="32772" name="Text Box 13"/>
          <p:cNvSpPr txBox="1">
            <a:spLocks noChangeArrowheads="1"/>
          </p:cNvSpPr>
          <p:nvPr/>
        </p:nvSpPr>
        <p:spPr bwMode="auto">
          <a:xfrm>
            <a:off x="1981200" y="3505200"/>
            <a:ext cx="76655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0000CC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3" name="Text Box 14"/>
          <p:cNvSpPr txBox="1">
            <a:spLocks noChangeArrowheads="1"/>
          </p:cNvSpPr>
          <p:nvPr/>
        </p:nvSpPr>
        <p:spPr bwMode="auto">
          <a:xfrm>
            <a:off x="6629400" y="5498068"/>
            <a:ext cx="76655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0000FF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4" name="Text Box 15"/>
          <p:cNvSpPr txBox="1">
            <a:spLocks noChangeArrowheads="1"/>
          </p:cNvSpPr>
          <p:nvPr/>
        </p:nvSpPr>
        <p:spPr bwMode="auto">
          <a:xfrm>
            <a:off x="1824243" y="5498068"/>
            <a:ext cx="76655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0000CC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5" name="AutoShape 16"/>
          <p:cNvSpPr>
            <a:spLocks noChangeArrowheads="1"/>
          </p:cNvSpPr>
          <p:nvPr/>
        </p:nvSpPr>
        <p:spPr bwMode="auto">
          <a:xfrm>
            <a:off x="5073650" y="2290763"/>
            <a:ext cx="2665413" cy="912812"/>
          </a:xfrm>
          <a:prstGeom prst="parallelogram">
            <a:avLst>
              <a:gd name="adj" fmla="val 87830"/>
            </a:avLst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76" name="Text Box 17"/>
          <p:cNvSpPr txBox="1">
            <a:spLocks noChangeArrowheads="1"/>
          </p:cNvSpPr>
          <p:nvPr/>
        </p:nvSpPr>
        <p:spPr bwMode="auto">
          <a:xfrm>
            <a:off x="5505450" y="2036763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777" name="Text Box 18"/>
          <p:cNvSpPr txBox="1">
            <a:spLocks noChangeArrowheads="1"/>
          </p:cNvSpPr>
          <p:nvPr/>
        </p:nvSpPr>
        <p:spPr bwMode="auto">
          <a:xfrm>
            <a:off x="4857750" y="3225800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778" name="Text Box 19"/>
          <p:cNvSpPr txBox="1">
            <a:spLocks noChangeArrowheads="1"/>
          </p:cNvSpPr>
          <p:nvPr/>
        </p:nvSpPr>
        <p:spPr bwMode="auto">
          <a:xfrm>
            <a:off x="6946900" y="3082925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779" name="Text Box 20"/>
          <p:cNvSpPr txBox="1">
            <a:spLocks noChangeArrowheads="1"/>
          </p:cNvSpPr>
          <p:nvPr/>
        </p:nvSpPr>
        <p:spPr bwMode="auto">
          <a:xfrm>
            <a:off x="7739063" y="2146300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2780" name="Text Box 21"/>
          <p:cNvSpPr txBox="1">
            <a:spLocks noChangeArrowheads="1"/>
          </p:cNvSpPr>
          <p:nvPr/>
        </p:nvSpPr>
        <p:spPr bwMode="auto">
          <a:xfrm>
            <a:off x="5737225" y="2232025"/>
            <a:ext cx="99218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120°</a:t>
            </a:r>
          </a:p>
        </p:txBody>
      </p:sp>
      <p:sp>
        <p:nvSpPr>
          <p:cNvPr id="32781" name="Text Box 22"/>
          <p:cNvSpPr txBox="1">
            <a:spLocks noChangeArrowheads="1"/>
          </p:cNvSpPr>
          <p:nvPr/>
        </p:nvSpPr>
        <p:spPr bwMode="auto">
          <a:xfrm>
            <a:off x="7199313" y="2232025"/>
            <a:ext cx="9715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60°</a:t>
            </a:r>
          </a:p>
        </p:txBody>
      </p:sp>
      <p:sp>
        <p:nvSpPr>
          <p:cNvPr id="32782" name="Text Box 23"/>
          <p:cNvSpPr txBox="1">
            <a:spLocks noChangeArrowheads="1"/>
          </p:cNvSpPr>
          <p:nvPr/>
        </p:nvSpPr>
        <p:spPr bwMode="auto">
          <a:xfrm>
            <a:off x="5030788" y="2478088"/>
            <a:ext cx="112395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5㎝</a:t>
            </a:r>
          </a:p>
        </p:txBody>
      </p:sp>
      <p:sp>
        <p:nvSpPr>
          <p:cNvPr id="32783" name="Text Box 24"/>
          <p:cNvSpPr txBox="1">
            <a:spLocks noChangeArrowheads="1"/>
          </p:cNvSpPr>
          <p:nvPr/>
        </p:nvSpPr>
        <p:spPr bwMode="auto">
          <a:xfrm>
            <a:off x="7319963" y="2578100"/>
            <a:ext cx="1138237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5㎝</a:t>
            </a:r>
          </a:p>
        </p:txBody>
      </p:sp>
      <p:grpSp>
        <p:nvGrpSpPr>
          <p:cNvPr id="32784" name="Group 25"/>
          <p:cNvGrpSpPr/>
          <p:nvPr/>
        </p:nvGrpSpPr>
        <p:grpSpPr bwMode="auto">
          <a:xfrm>
            <a:off x="992188" y="1828801"/>
            <a:ext cx="3238500" cy="1914526"/>
            <a:chOff x="476" y="2450"/>
            <a:chExt cx="2040" cy="1206"/>
          </a:xfrm>
        </p:grpSpPr>
        <p:sp>
          <p:nvSpPr>
            <p:cNvPr id="32795" name="AutoShape 26"/>
            <p:cNvSpPr>
              <a:spLocks noChangeArrowheads="1"/>
            </p:cNvSpPr>
            <p:nvPr/>
          </p:nvSpPr>
          <p:spPr bwMode="auto">
            <a:xfrm>
              <a:off x="633" y="2719"/>
              <a:ext cx="1696" cy="662"/>
            </a:xfrm>
            <a:prstGeom prst="parallelogram">
              <a:avLst>
                <a:gd name="adj" fmla="val 64048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dirty="0">
                <a:latin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796" name="Text Box 27"/>
            <p:cNvSpPr txBox="1">
              <a:spLocks noChangeArrowheads="1"/>
            </p:cNvSpPr>
            <p:nvPr/>
          </p:nvSpPr>
          <p:spPr bwMode="auto">
            <a:xfrm>
              <a:off x="892" y="2450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2797" name="Text Box 28"/>
            <p:cNvSpPr txBox="1">
              <a:spLocks noChangeArrowheads="1"/>
            </p:cNvSpPr>
            <p:nvPr/>
          </p:nvSpPr>
          <p:spPr bwMode="auto">
            <a:xfrm>
              <a:off x="476" y="3365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32798" name="Text Box 29"/>
            <p:cNvSpPr txBox="1">
              <a:spLocks noChangeArrowheads="1"/>
            </p:cNvSpPr>
            <p:nvPr/>
          </p:nvSpPr>
          <p:spPr bwMode="auto">
            <a:xfrm>
              <a:off x="1851" y="3339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2799" name="Text Box 30"/>
            <p:cNvSpPr txBox="1">
              <a:spLocks noChangeArrowheads="1"/>
            </p:cNvSpPr>
            <p:nvPr/>
          </p:nvSpPr>
          <p:spPr bwMode="auto">
            <a:xfrm>
              <a:off x="2302" y="2524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2800" name="Line 31"/>
            <p:cNvSpPr>
              <a:spLocks noChangeShapeType="1"/>
            </p:cNvSpPr>
            <p:nvPr/>
          </p:nvSpPr>
          <p:spPr bwMode="auto">
            <a:xfrm flipV="1">
              <a:off x="633" y="2719"/>
              <a:ext cx="1696" cy="6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1" name="Line 32"/>
            <p:cNvSpPr>
              <a:spLocks noChangeShapeType="1"/>
            </p:cNvSpPr>
            <p:nvPr/>
          </p:nvSpPr>
          <p:spPr bwMode="auto">
            <a:xfrm flipH="1" flipV="1">
              <a:off x="1051" y="2711"/>
              <a:ext cx="843" cy="6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802" name="Text Box 33"/>
            <p:cNvSpPr txBox="1">
              <a:spLocks noChangeArrowheads="1"/>
            </p:cNvSpPr>
            <p:nvPr/>
          </p:nvSpPr>
          <p:spPr bwMode="auto">
            <a:xfrm>
              <a:off x="1565" y="2931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32803" name="Text Box 34"/>
            <p:cNvSpPr txBox="1">
              <a:spLocks noChangeArrowheads="1"/>
            </p:cNvSpPr>
            <p:nvPr/>
          </p:nvSpPr>
          <p:spPr bwMode="auto">
            <a:xfrm rot="-1141669">
              <a:off x="1058" y="3081"/>
              <a:ext cx="457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5㎝</a:t>
              </a:r>
            </a:p>
          </p:txBody>
        </p:sp>
        <p:sp>
          <p:nvSpPr>
            <p:cNvPr id="32804" name="Text Box 35"/>
            <p:cNvSpPr txBox="1">
              <a:spLocks noChangeArrowheads="1"/>
            </p:cNvSpPr>
            <p:nvPr/>
          </p:nvSpPr>
          <p:spPr bwMode="auto">
            <a:xfrm rot="-1076462">
              <a:off x="1642" y="2668"/>
              <a:ext cx="55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5㎝</a:t>
              </a:r>
            </a:p>
          </p:txBody>
        </p:sp>
        <p:sp>
          <p:nvSpPr>
            <p:cNvPr id="32805" name="Text Box 36"/>
            <p:cNvSpPr txBox="1">
              <a:spLocks noChangeArrowheads="1"/>
            </p:cNvSpPr>
            <p:nvPr/>
          </p:nvSpPr>
          <p:spPr bwMode="auto">
            <a:xfrm rot="1839061">
              <a:off x="1195" y="2756"/>
              <a:ext cx="452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4㎝</a:t>
              </a:r>
            </a:p>
          </p:txBody>
        </p:sp>
        <p:sp>
          <p:nvSpPr>
            <p:cNvPr id="32806" name="Text Box 37"/>
            <p:cNvSpPr txBox="1">
              <a:spLocks noChangeArrowheads="1"/>
            </p:cNvSpPr>
            <p:nvPr/>
          </p:nvSpPr>
          <p:spPr bwMode="auto">
            <a:xfrm rot="1546044">
              <a:off x="1428" y="3127"/>
              <a:ext cx="448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  <a:latin typeface="宋体" panose="02010600030101010101" pitchFamily="2" charset="-122"/>
                  <a:cs typeface="Times New Roman" panose="02020603050405020304" pitchFamily="18" charset="0"/>
                </a:rPr>
                <a:t>4㎝</a:t>
              </a:r>
            </a:p>
          </p:txBody>
        </p:sp>
      </p:grpSp>
      <p:sp>
        <p:nvSpPr>
          <p:cNvPr id="32785" name="Text Box 38"/>
          <p:cNvSpPr txBox="1">
            <a:spLocks noChangeArrowheads="1"/>
          </p:cNvSpPr>
          <p:nvPr/>
        </p:nvSpPr>
        <p:spPr bwMode="auto">
          <a:xfrm>
            <a:off x="5508625" y="5094288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2786" name="Text Box 39"/>
          <p:cNvSpPr txBox="1">
            <a:spLocks noChangeArrowheads="1"/>
          </p:cNvSpPr>
          <p:nvPr/>
        </p:nvSpPr>
        <p:spPr bwMode="auto">
          <a:xfrm>
            <a:off x="5003800" y="3959225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2787" name="Text Box 40"/>
          <p:cNvSpPr txBox="1">
            <a:spLocks noChangeArrowheads="1"/>
          </p:cNvSpPr>
          <p:nvPr/>
        </p:nvSpPr>
        <p:spPr bwMode="auto">
          <a:xfrm>
            <a:off x="7297738" y="3962400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2788" name="Text Box 41"/>
          <p:cNvSpPr txBox="1">
            <a:spLocks noChangeArrowheads="1"/>
          </p:cNvSpPr>
          <p:nvPr/>
        </p:nvSpPr>
        <p:spPr bwMode="auto">
          <a:xfrm>
            <a:off x="7785100" y="5165725"/>
            <a:ext cx="314510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2789" name="Text Box 42"/>
          <p:cNvSpPr txBox="1">
            <a:spLocks noChangeArrowheads="1"/>
          </p:cNvSpPr>
          <p:nvPr/>
        </p:nvSpPr>
        <p:spPr bwMode="auto">
          <a:xfrm>
            <a:off x="5032375" y="4575175"/>
            <a:ext cx="102235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4.8㎝</a:t>
            </a:r>
          </a:p>
        </p:txBody>
      </p:sp>
      <p:sp>
        <p:nvSpPr>
          <p:cNvPr id="32790" name="Text Box 43"/>
          <p:cNvSpPr txBox="1">
            <a:spLocks noChangeArrowheads="1"/>
          </p:cNvSpPr>
          <p:nvPr/>
        </p:nvSpPr>
        <p:spPr bwMode="auto">
          <a:xfrm>
            <a:off x="7523163" y="4432300"/>
            <a:ext cx="863600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4.8㎝</a:t>
            </a:r>
          </a:p>
        </p:txBody>
      </p:sp>
      <p:sp>
        <p:nvSpPr>
          <p:cNvPr id="32791" name="Text Box 44"/>
          <p:cNvSpPr txBox="1">
            <a:spLocks noChangeArrowheads="1"/>
          </p:cNvSpPr>
          <p:nvPr/>
        </p:nvSpPr>
        <p:spPr bwMode="auto">
          <a:xfrm>
            <a:off x="5710443" y="3352800"/>
            <a:ext cx="76655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0000CC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dirty="0">
              <a:solidFill>
                <a:srgbClr val="0000CC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92" name="AutoShape 45"/>
          <p:cNvSpPr>
            <a:spLocks noChangeArrowheads="1"/>
          </p:cNvSpPr>
          <p:nvPr/>
        </p:nvSpPr>
        <p:spPr bwMode="auto">
          <a:xfrm flipH="1">
            <a:off x="5362575" y="4216400"/>
            <a:ext cx="2519363" cy="1008063"/>
          </a:xfrm>
          <a:prstGeom prst="parallelogram">
            <a:avLst>
              <a:gd name="adj" fmla="val 62480"/>
            </a:avLst>
          </a:prstGeom>
          <a:noFill/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2793" name="Text Box 46"/>
          <p:cNvSpPr txBox="1">
            <a:spLocks noChangeArrowheads="1"/>
          </p:cNvSpPr>
          <p:nvPr/>
        </p:nvSpPr>
        <p:spPr bwMode="auto">
          <a:xfrm>
            <a:off x="6083300" y="3856038"/>
            <a:ext cx="8636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7.6㎝</a:t>
            </a:r>
          </a:p>
        </p:txBody>
      </p:sp>
      <p:sp>
        <p:nvSpPr>
          <p:cNvPr id="32794" name="Text Box 47"/>
          <p:cNvSpPr txBox="1">
            <a:spLocks noChangeArrowheads="1"/>
          </p:cNvSpPr>
          <p:nvPr/>
        </p:nvSpPr>
        <p:spPr bwMode="auto">
          <a:xfrm>
            <a:off x="6731000" y="5195888"/>
            <a:ext cx="863600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7.6㎝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4635"/>
          <a:stretch>
            <a:fillRect/>
          </a:stretch>
        </p:blipFill>
        <p:spPr bwMode="auto">
          <a:xfrm>
            <a:off x="2819400" y="2133600"/>
            <a:ext cx="29622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5" name="矩形 2"/>
          <p:cNvSpPr>
            <a:spLocks noChangeArrowheads="1"/>
          </p:cNvSpPr>
          <p:nvPr/>
        </p:nvSpPr>
        <p:spPr bwMode="auto">
          <a:xfrm>
            <a:off x="533400" y="762000"/>
            <a:ext cx="8001000" cy="14219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图，分别以△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ABC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的三边为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边长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的同侧作等边三角形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ABD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，等边三角形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BCE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，等边三角形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ACF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，连接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DE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EF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求证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：四边形</a:t>
            </a:r>
            <a:r>
              <a:rPr lang="en-US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ADEF</a:t>
            </a:r>
            <a:r>
              <a:rPr lang="zh-CN" altLang="zh-CN" sz="2400" dirty="0">
                <a:latin typeface="宋体" panose="0201060003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zh-CN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平行四边形</a:t>
            </a:r>
            <a:r>
              <a:rPr lang="zh-CN" altLang="en-US" sz="2400" dirty="0" smtClean="0">
                <a:latin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400" dirty="0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914400" y="4724400"/>
            <a:ext cx="6248400" cy="979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思路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：先证明</a:t>
            </a:r>
            <a:r>
              <a:rPr lang="el-GR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ABC≌</a:t>
            </a:r>
            <a:r>
              <a:rPr lang="el-GR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FEC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SAS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     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再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证</a:t>
            </a:r>
            <a:r>
              <a:rPr lang="el-GR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Δ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BDE≌EFC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SAS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</a:t>
            </a:r>
            <a:endParaRPr lang="en-US" altLang="zh-CN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"/>
          <p:cNvGrpSpPr/>
          <p:nvPr/>
        </p:nvGrpSpPr>
        <p:grpSpPr bwMode="auto">
          <a:xfrm>
            <a:off x="990600" y="4810125"/>
            <a:ext cx="1355725" cy="676275"/>
            <a:chOff x="214283" y="5193447"/>
            <a:chExt cx="1356511" cy="675992"/>
          </a:xfrm>
        </p:grpSpPr>
        <p:pic>
          <p:nvPicPr>
            <p:cNvPr id="34825" name="Picture 2" descr="C:\Documents and Settings\Administrator\Local Settings\Temporary Internet Files\Content.IE5\UV41EZ01\MC900234083[1].wm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4283" y="5193447"/>
              <a:ext cx="1356511" cy="675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6" name="矩形 16"/>
            <p:cNvSpPr>
              <a:spLocks noChangeArrowheads="1"/>
            </p:cNvSpPr>
            <p:nvPr/>
          </p:nvSpPr>
          <p:spPr bwMode="auto">
            <a:xfrm>
              <a:off x="341172" y="5291916"/>
              <a:ext cx="762189" cy="36917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b="0" dirty="0">
                  <a:latin typeface="宋体" panose="02010600030101010101" pitchFamily="2" charset="-122"/>
                  <a:ea typeface="黑体" panose="02010609060101010101" pitchFamily="2" charset="-122"/>
                  <a:sym typeface="Times New Roman" panose="02020603050405020304" pitchFamily="18" charset="0"/>
                </a:rPr>
                <a:t>作 业</a:t>
              </a:r>
            </a:p>
          </p:txBody>
        </p:sp>
      </p:grp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85800" y="1939925"/>
            <a:ext cx="7924800" cy="2632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2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200" b="0" dirty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）根据</a:t>
            </a:r>
            <a:r>
              <a:rPr lang="zh-CN" altLang="en-US" sz="2200" b="0" dirty="0" smtClean="0">
                <a:solidFill>
                  <a:srgbClr val="11111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定义：</a:t>
            </a:r>
            <a:r>
              <a:rPr lang="zh-CN" altLang="en-US" sz="22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</a:t>
            </a:r>
            <a:r>
              <a:rPr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组对边分别平行</a:t>
            </a:r>
            <a:r>
              <a:rPr lang="zh-CN" altLang="en-US" sz="2200" b="0" dirty="0">
                <a:solidFill>
                  <a:srgbClr val="292929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的四边形叫做平行四边形。</a:t>
            </a:r>
            <a:endParaRPr lang="en-US" altLang="zh-CN" sz="2200" b="0" dirty="0">
              <a:solidFill>
                <a:srgbClr val="292929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一组对边平行且相等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  <a:endParaRPr lang="zh-CN" altLang="en-US" sz="2200" b="0" dirty="0">
              <a:solidFill>
                <a:srgbClr val="292929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两组对边分别相等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</a:p>
          <a:p>
            <a:pPr>
              <a:lnSpc>
                <a:spcPct val="150000"/>
              </a:lnSpc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）判定定理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两条对角线互相平分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  <a:endParaRPr kumimoji="1" lang="en-US" altLang="zh-CN" sz="22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）推论：</a:t>
            </a: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两组对角分别相等</a:t>
            </a: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的四边形是平行四边形。</a:t>
            </a:r>
          </a:p>
        </p:txBody>
      </p:sp>
      <p:sp>
        <p:nvSpPr>
          <p:cNvPr id="34824" name="矩形 10"/>
          <p:cNvSpPr>
            <a:spLocks noChangeArrowheads="1"/>
          </p:cNvSpPr>
          <p:nvPr/>
        </p:nvSpPr>
        <p:spPr bwMode="auto">
          <a:xfrm>
            <a:off x="1600200" y="990600"/>
            <a:ext cx="5570538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2800" b="0" dirty="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平行四边形的判别方法有哪些呢？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0"/>
          <p:cNvSpPr txBox="1">
            <a:spLocks noChangeArrowheads="1"/>
          </p:cNvSpPr>
          <p:nvPr/>
        </p:nvSpPr>
        <p:spPr bwMode="auto">
          <a:xfrm>
            <a:off x="867575" y="3553470"/>
            <a:ext cx="77652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判定定理</a:t>
            </a:r>
            <a:r>
              <a:rPr lang="en-US" altLang="zh-CN" sz="2400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两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组对边分别相等的四边形是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平行四边形。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Text Box 42"/>
          <p:cNvSpPr txBox="1">
            <a:spLocks noChangeArrowheads="1"/>
          </p:cNvSpPr>
          <p:nvPr/>
        </p:nvSpPr>
        <p:spPr bwMode="auto">
          <a:xfrm>
            <a:off x="867575" y="2840683"/>
            <a:ext cx="80746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判定定理</a:t>
            </a:r>
            <a:r>
              <a:rPr lang="en-US" altLang="zh-CN" sz="2400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dirty="0" smtClean="0">
                <a:solidFill>
                  <a:srgbClr val="0000FF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组对边平行且相等的四边形是</a:t>
            </a:r>
            <a:r>
              <a:rPr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平行四边形。</a:t>
            </a:r>
            <a:endParaRPr lang="zh-CN" altLang="en-US" sz="2400" dirty="0">
              <a:solidFill>
                <a:srgbClr val="FF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67575" y="1921520"/>
            <a:ext cx="2646363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平行线的判定定理</a:t>
            </a:r>
            <a:endParaRPr lang="zh-CN" altLang="en-US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028700" y="1676400"/>
            <a:ext cx="7277100" cy="2057400"/>
          </a:xfrm>
          <a:prstGeom prst="roundRect">
            <a:avLst>
              <a:gd name="adj" fmla="val 7478"/>
            </a:avLst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掌握用对角线互相平分来判定平行四边形的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方法。</a:t>
            </a:r>
            <a:endParaRPr lang="en-US" altLang="zh-CN" sz="2400" b="0" dirty="0">
              <a:solidFill>
                <a:schemeClr val="tx1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会综合运用平行四边形的四种判定方法和性质来证明</a:t>
            </a:r>
            <a:r>
              <a:rPr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问题。</a:t>
            </a:r>
            <a:endParaRPr lang="en-US" altLang="zh-CN" sz="2400" b="0" dirty="0">
              <a:solidFill>
                <a:schemeClr val="tx1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CFDF8"/>
              </a:clrFrom>
              <a:clrTo>
                <a:srgbClr val="FCFD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765550"/>
            <a:ext cx="371475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229600" cy="29731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6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学习</a:t>
            </a: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了平行四边形后，小明回家用细木棒钉制了一个平行四边形。第二天，小明拿着自己动手做的平行四边形向同学们展示。</a:t>
            </a:r>
          </a:p>
          <a:p>
            <a:pPr>
              <a:lnSpc>
                <a:spcPct val="120000"/>
              </a:lnSpc>
            </a:pP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6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小</a:t>
            </a: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辉却问：你凭什么确定这四边形就是平行四边形呢？</a:t>
            </a:r>
          </a:p>
          <a:p>
            <a:pPr>
              <a:lnSpc>
                <a:spcPct val="120000"/>
              </a:lnSpc>
            </a:pP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6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大家</a:t>
            </a:r>
            <a:r>
              <a:rPr kumimoji="1" lang="zh-CN" altLang="en-US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都困惑了</a:t>
            </a:r>
            <a:r>
              <a:rPr kumimoji="1" lang="en-US" altLang="zh-CN" sz="26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</a:p>
        </p:txBody>
      </p:sp>
      <p:sp>
        <p:nvSpPr>
          <p:cNvPr id="13" name="WordArt 4"/>
          <p:cNvSpPr>
            <a:spLocks noChangeArrowheads="1" noChangeShapeType="1" noTextEdit="1"/>
          </p:cNvSpPr>
          <p:nvPr/>
        </p:nvSpPr>
        <p:spPr bwMode="auto">
          <a:xfrm>
            <a:off x="1295400" y="4756150"/>
            <a:ext cx="2133600" cy="990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楷体_GB2312" panose="02010609030101010101" charset="-122"/>
              </a:rPr>
              <a:t>请你帮忙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429000"/>
            <a:ext cx="3886200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610600" cy="29733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6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小</a:t>
            </a:r>
            <a:r>
              <a:rPr kumimoji="1"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丽说</a:t>
            </a: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：“我可以不用任何作图工具，只要两条细绳就能判断它是不是平行四边形。”</a:t>
            </a:r>
          </a:p>
          <a:p>
            <a:pPr>
              <a:lnSpc>
                <a:spcPct val="120000"/>
              </a:lnSpc>
            </a:pP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kumimoji="1" lang="zh-CN" altLang="en-US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只见</a:t>
            </a: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小丽用两条细绳做四边形的对角线，并在两条对角线的交点处作了个记号。然后分别把两条对角线沿记号点对折，发现它们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被记号点分成的两段线段都能重合</a:t>
            </a: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，小丽高兴地说：“这的确是个平行四边形！”</a:t>
            </a:r>
          </a:p>
        </p:txBody>
      </p:sp>
      <p:sp>
        <p:nvSpPr>
          <p:cNvPr id="123" name="Text Box 6"/>
          <p:cNvSpPr txBox="1">
            <a:spLocks noChangeArrowheads="1"/>
          </p:cNvSpPr>
          <p:nvPr/>
        </p:nvSpPr>
        <p:spPr bwMode="auto">
          <a:xfrm>
            <a:off x="2209800" y="5496580"/>
            <a:ext cx="4572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华文新魏" panose="02010800040101010101" pitchFamily="2" charset="-122"/>
              </a:rPr>
              <a:t>你认为小丽的做法有根据吗？</a:t>
            </a:r>
          </a:p>
        </p:txBody>
      </p:sp>
      <p:sp>
        <p:nvSpPr>
          <p:cNvPr id="124" name="Line 7"/>
          <p:cNvSpPr>
            <a:spLocks noChangeShapeType="1"/>
          </p:cNvSpPr>
          <p:nvPr/>
        </p:nvSpPr>
        <p:spPr bwMode="auto">
          <a:xfrm>
            <a:off x="3657600" y="3886200"/>
            <a:ext cx="1066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5" name="Line 8"/>
          <p:cNvSpPr>
            <a:spLocks noChangeShapeType="1"/>
          </p:cNvSpPr>
          <p:nvPr/>
        </p:nvSpPr>
        <p:spPr bwMode="auto">
          <a:xfrm flipV="1">
            <a:off x="2743200" y="3886200"/>
            <a:ext cx="2971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utoUpdateAnimBg="0"/>
      <p:bldP spid="123" grpId="0"/>
      <p:bldP spid="124" grpId="0" animBg="1"/>
      <p:bldP spid="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279400" y="3389312"/>
            <a:ext cx="3581400" cy="2119313"/>
            <a:chOff x="336" y="2016"/>
            <a:chExt cx="2256" cy="1335"/>
          </a:xfrm>
        </p:grpSpPr>
        <p:sp>
          <p:nvSpPr>
            <p:cNvPr id="25620" name="Text Box 3"/>
            <p:cNvSpPr txBox="1">
              <a:spLocks noChangeArrowheads="1"/>
            </p:cNvSpPr>
            <p:nvPr/>
          </p:nvSpPr>
          <p:spPr bwMode="auto">
            <a:xfrm>
              <a:off x="336" y="3120"/>
              <a:ext cx="311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宋体" panose="02010600030101010101" pitchFamily="2" charset="-122"/>
                </a:rPr>
                <a:t>B</a:t>
              </a:r>
            </a:p>
          </p:txBody>
        </p:sp>
        <p:sp>
          <p:nvSpPr>
            <p:cNvPr id="25621" name="Text Box 4"/>
            <p:cNvSpPr txBox="1">
              <a:spLocks noChangeArrowheads="1"/>
            </p:cNvSpPr>
            <p:nvPr/>
          </p:nvSpPr>
          <p:spPr bwMode="auto">
            <a:xfrm>
              <a:off x="2304" y="20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宋体" panose="02010600030101010101" pitchFamily="2" charset="-122"/>
                </a:rPr>
                <a:t>D</a:t>
              </a:r>
            </a:p>
          </p:txBody>
        </p:sp>
        <p:sp>
          <p:nvSpPr>
            <p:cNvPr id="25622" name="Text Box 5"/>
            <p:cNvSpPr txBox="1">
              <a:spLocks noChangeArrowheads="1"/>
            </p:cNvSpPr>
            <p:nvPr/>
          </p:nvSpPr>
          <p:spPr bwMode="auto">
            <a:xfrm>
              <a:off x="768" y="2064"/>
              <a:ext cx="311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25623" name="Text Box 6"/>
            <p:cNvSpPr txBox="1">
              <a:spLocks noChangeArrowheads="1"/>
            </p:cNvSpPr>
            <p:nvPr/>
          </p:nvSpPr>
          <p:spPr bwMode="auto">
            <a:xfrm>
              <a:off x="1824" y="3072"/>
              <a:ext cx="311" cy="2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dirty="0">
                  <a:latin typeface="宋体" panose="02010600030101010101" pitchFamily="2" charset="-122"/>
                </a:rPr>
                <a:t>C</a:t>
              </a:r>
            </a:p>
          </p:txBody>
        </p:sp>
        <p:sp>
          <p:nvSpPr>
            <p:cNvPr id="25624" name="AutoShape 7"/>
            <p:cNvSpPr>
              <a:spLocks noChangeArrowheads="1"/>
            </p:cNvSpPr>
            <p:nvPr/>
          </p:nvSpPr>
          <p:spPr bwMode="auto">
            <a:xfrm>
              <a:off x="528" y="2256"/>
              <a:ext cx="1824" cy="816"/>
            </a:xfrm>
            <a:prstGeom prst="parallelogram">
              <a:avLst>
                <a:gd name="adj" fmla="val 55882"/>
              </a:avLst>
            </a:prstGeom>
            <a:noFill/>
            <a:ln w="5715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lang="zh-CN" altLang="en-US" b="0" dirty="0">
                <a:latin typeface="宋体" panose="02010600030101010101" pitchFamily="2" charset="-122"/>
              </a:endParaRPr>
            </a:p>
          </p:txBody>
        </p:sp>
        <p:sp>
          <p:nvSpPr>
            <p:cNvPr id="25625" name="Line 8"/>
            <p:cNvSpPr>
              <a:spLocks noChangeShapeType="1"/>
            </p:cNvSpPr>
            <p:nvPr/>
          </p:nvSpPr>
          <p:spPr bwMode="auto">
            <a:xfrm>
              <a:off x="960" y="2256"/>
              <a:ext cx="96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6" name="Line 9"/>
            <p:cNvSpPr>
              <a:spLocks noChangeShapeType="1"/>
            </p:cNvSpPr>
            <p:nvPr/>
          </p:nvSpPr>
          <p:spPr bwMode="auto">
            <a:xfrm flipH="1">
              <a:off x="528" y="2256"/>
              <a:ext cx="1824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627" name="Text Box 10"/>
            <p:cNvSpPr txBox="1">
              <a:spLocks noChangeArrowheads="1"/>
            </p:cNvSpPr>
            <p:nvPr/>
          </p:nvSpPr>
          <p:spPr bwMode="auto">
            <a:xfrm>
              <a:off x="1344" y="2400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latin typeface="宋体" panose="02010600030101010101" pitchFamily="2" charset="-122"/>
                </a:rPr>
                <a:t>O</a:t>
              </a:r>
            </a:p>
          </p:txBody>
        </p:sp>
      </p:grp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533400" y="533400"/>
            <a:ext cx="6400800" cy="1422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已知：四边形</a:t>
            </a:r>
            <a:r>
              <a:rPr kumimoji="1" lang="en-US" altLang="zh-CN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中，</a:t>
            </a:r>
            <a:r>
              <a:rPr kumimoji="1" lang="en-US" altLang="zh-CN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AC</a:t>
            </a:r>
            <a:r>
              <a:rPr kumimoji="1" lang="zh-CN" altLang="en-US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BD</a:t>
            </a:r>
            <a:r>
              <a:rPr kumimoji="1" lang="zh-CN" altLang="en-US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交于点</a:t>
            </a:r>
            <a:r>
              <a:rPr kumimoji="1" lang="en-US" altLang="zh-CN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O</a:t>
            </a:r>
          </a:p>
          <a:p>
            <a:pPr>
              <a:lnSpc>
                <a:spcPct val="120000"/>
              </a:lnSpc>
            </a:pPr>
            <a:r>
              <a:rPr kumimoji="1" lang="zh-CN" altLang="en-US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且</a:t>
            </a:r>
            <a:r>
              <a:rPr kumimoji="1" lang="en-US" altLang="zh-CN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OA=OC</a:t>
            </a:r>
            <a:r>
              <a:rPr kumimoji="1" lang="zh-CN" altLang="en-US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OB=OD</a:t>
            </a:r>
          </a:p>
          <a:p>
            <a:pPr>
              <a:lnSpc>
                <a:spcPct val="120000"/>
              </a:lnSpc>
            </a:pPr>
            <a:r>
              <a:rPr kumimoji="1" lang="zh-CN" altLang="en-US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求证：四边形</a:t>
            </a:r>
            <a:r>
              <a:rPr kumimoji="1" lang="en-US" altLang="zh-CN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dirty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400" dirty="0" smtClean="0">
                <a:latin typeface="宋体" panose="0201060003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平行四边形。</a:t>
            </a:r>
            <a:endParaRPr kumimoji="1" lang="zh-CN" altLang="en-US" sz="2400" dirty="0">
              <a:latin typeface="宋体" panose="0201060003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5604" name="WordArt 14"/>
          <p:cNvSpPr>
            <a:spLocks noChangeArrowheads="1" noChangeShapeType="1" noTextEdit="1"/>
          </p:cNvSpPr>
          <p:nvPr/>
        </p:nvSpPr>
        <p:spPr bwMode="auto">
          <a:xfrm>
            <a:off x="7086600" y="685800"/>
            <a:ext cx="13716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试一试</a:t>
            </a:r>
          </a:p>
        </p:txBody>
      </p:sp>
      <p:grpSp>
        <p:nvGrpSpPr>
          <p:cNvPr id="25605" name="Group 15"/>
          <p:cNvGrpSpPr/>
          <p:nvPr/>
        </p:nvGrpSpPr>
        <p:grpSpPr bwMode="auto">
          <a:xfrm>
            <a:off x="809625" y="3697287"/>
            <a:ext cx="2455863" cy="1462088"/>
            <a:chOff x="414" y="2425"/>
            <a:chExt cx="1547" cy="921"/>
          </a:xfrm>
        </p:grpSpPr>
        <p:sp>
          <p:nvSpPr>
            <p:cNvPr id="25612" name="Arc 16"/>
            <p:cNvSpPr/>
            <p:nvPr/>
          </p:nvSpPr>
          <p:spPr bwMode="auto">
            <a:xfrm rot="16347249" flipH="1">
              <a:off x="1700" y="2533"/>
              <a:ext cx="370" cy="153"/>
            </a:xfrm>
            <a:custGeom>
              <a:avLst/>
              <a:gdLst>
                <a:gd name="T0" fmla="*/ 0 w 20431"/>
                <a:gd name="T1" fmla="*/ 0 h 19316"/>
                <a:gd name="T2" fmla="*/ 0 w 20431"/>
                <a:gd name="T3" fmla="*/ 0 h 19316"/>
                <a:gd name="T4" fmla="*/ 0 w 20431"/>
                <a:gd name="T5" fmla="*/ 0 h 19316"/>
                <a:gd name="T6" fmla="*/ 0 60000 65536"/>
                <a:gd name="T7" fmla="*/ 0 60000 65536"/>
                <a:gd name="T8" fmla="*/ 0 60000 65536"/>
                <a:gd name="T9" fmla="*/ 0 w 20431"/>
                <a:gd name="T10" fmla="*/ 0 h 19316"/>
                <a:gd name="T11" fmla="*/ 20431 w 20431"/>
                <a:gd name="T12" fmla="*/ 19316 h 19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31" h="19316" fill="none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</a:path>
                <a:path w="20431" h="19316" stroke="0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  <a:lnTo>
                    <a:pt x="0" y="19316"/>
                  </a:lnTo>
                  <a:lnTo>
                    <a:pt x="9667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vert="eaVert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613" name="Text Box 17"/>
            <p:cNvSpPr txBox="1">
              <a:spLocks noChangeArrowheads="1"/>
            </p:cNvSpPr>
            <p:nvPr/>
          </p:nvSpPr>
          <p:spPr bwMode="auto">
            <a:xfrm>
              <a:off x="1632" y="2640"/>
              <a:ext cx="213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rgbClr val="FF33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4</a:t>
              </a:r>
            </a:p>
          </p:txBody>
        </p:sp>
        <p:sp>
          <p:nvSpPr>
            <p:cNvPr id="25614" name="Text Box 18"/>
            <p:cNvSpPr txBox="1">
              <a:spLocks noChangeArrowheads="1"/>
            </p:cNvSpPr>
            <p:nvPr/>
          </p:nvSpPr>
          <p:spPr bwMode="auto">
            <a:xfrm>
              <a:off x="1367" y="2763"/>
              <a:ext cx="13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FF3300"/>
                  </a:solidFill>
                  <a:latin typeface="宋体" panose="02010600030101010101" pitchFamily="2" charset="-122"/>
                </a:rPr>
                <a:t>2</a:t>
              </a:r>
            </a:p>
          </p:txBody>
        </p:sp>
        <p:sp>
          <p:nvSpPr>
            <p:cNvPr id="25615" name="Arc 19"/>
            <p:cNvSpPr/>
            <p:nvPr/>
          </p:nvSpPr>
          <p:spPr bwMode="auto">
            <a:xfrm rot="7607692" flipH="1">
              <a:off x="1094" y="2880"/>
              <a:ext cx="370" cy="153"/>
            </a:xfrm>
            <a:custGeom>
              <a:avLst/>
              <a:gdLst>
                <a:gd name="T0" fmla="*/ 0 w 20431"/>
                <a:gd name="T1" fmla="*/ 0 h 19316"/>
                <a:gd name="T2" fmla="*/ 0 w 20431"/>
                <a:gd name="T3" fmla="*/ 0 h 19316"/>
                <a:gd name="T4" fmla="*/ 0 w 20431"/>
                <a:gd name="T5" fmla="*/ 0 h 19316"/>
                <a:gd name="T6" fmla="*/ 0 60000 65536"/>
                <a:gd name="T7" fmla="*/ 0 60000 65536"/>
                <a:gd name="T8" fmla="*/ 0 60000 65536"/>
                <a:gd name="T9" fmla="*/ 0 w 20431"/>
                <a:gd name="T10" fmla="*/ 0 h 19316"/>
                <a:gd name="T11" fmla="*/ 20431 w 20431"/>
                <a:gd name="T12" fmla="*/ 19316 h 19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31" h="19316" fill="none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</a:path>
                <a:path w="20431" h="19316" stroke="0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  <a:lnTo>
                    <a:pt x="0" y="19316"/>
                  </a:lnTo>
                  <a:lnTo>
                    <a:pt x="9667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rot="10800000" vert="eaVert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616" name="Arc 20"/>
            <p:cNvSpPr/>
            <p:nvPr/>
          </p:nvSpPr>
          <p:spPr bwMode="auto">
            <a:xfrm rot="17957941" flipH="1">
              <a:off x="865" y="2698"/>
              <a:ext cx="370" cy="153"/>
            </a:xfrm>
            <a:custGeom>
              <a:avLst/>
              <a:gdLst>
                <a:gd name="T0" fmla="*/ 0 w 20431"/>
                <a:gd name="T1" fmla="*/ 0 h 19316"/>
                <a:gd name="T2" fmla="*/ 0 w 20431"/>
                <a:gd name="T3" fmla="*/ 0 h 19316"/>
                <a:gd name="T4" fmla="*/ 0 w 20431"/>
                <a:gd name="T5" fmla="*/ 0 h 19316"/>
                <a:gd name="T6" fmla="*/ 0 60000 65536"/>
                <a:gd name="T7" fmla="*/ 0 60000 65536"/>
                <a:gd name="T8" fmla="*/ 0 60000 65536"/>
                <a:gd name="T9" fmla="*/ 0 w 20431"/>
                <a:gd name="T10" fmla="*/ 0 h 19316"/>
                <a:gd name="T11" fmla="*/ 20431 w 20431"/>
                <a:gd name="T12" fmla="*/ 19316 h 19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31" h="19316" fill="none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</a:path>
                <a:path w="20431" h="19316" stroke="0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  <a:lnTo>
                    <a:pt x="0" y="19316"/>
                  </a:lnTo>
                  <a:lnTo>
                    <a:pt x="9667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vert="eaVert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617" name="Text Box 21"/>
            <p:cNvSpPr txBox="1">
              <a:spLocks noChangeArrowheads="1"/>
            </p:cNvSpPr>
            <p:nvPr/>
          </p:nvSpPr>
          <p:spPr bwMode="auto">
            <a:xfrm>
              <a:off x="720" y="2688"/>
              <a:ext cx="13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FF3300"/>
                  </a:solidFill>
                  <a:latin typeface="宋体" panose="02010600030101010101" pitchFamily="2" charset="-122"/>
                </a:rPr>
                <a:t>1</a:t>
              </a:r>
            </a:p>
          </p:txBody>
        </p:sp>
        <p:sp>
          <p:nvSpPr>
            <p:cNvPr id="25618" name="Arc 22"/>
            <p:cNvSpPr/>
            <p:nvPr/>
          </p:nvSpPr>
          <p:spPr bwMode="auto">
            <a:xfrm rot="4399655" flipH="1">
              <a:off x="306" y="3084"/>
              <a:ext cx="370" cy="153"/>
            </a:xfrm>
            <a:custGeom>
              <a:avLst/>
              <a:gdLst>
                <a:gd name="T0" fmla="*/ 0 w 20431"/>
                <a:gd name="T1" fmla="*/ 0 h 19316"/>
                <a:gd name="T2" fmla="*/ 0 w 20431"/>
                <a:gd name="T3" fmla="*/ 0 h 19316"/>
                <a:gd name="T4" fmla="*/ 0 w 20431"/>
                <a:gd name="T5" fmla="*/ 0 h 19316"/>
                <a:gd name="T6" fmla="*/ 0 60000 65536"/>
                <a:gd name="T7" fmla="*/ 0 60000 65536"/>
                <a:gd name="T8" fmla="*/ 0 60000 65536"/>
                <a:gd name="T9" fmla="*/ 0 w 20431"/>
                <a:gd name="T10" fmla="*/ 0 h 19316"/>
                <a:gd name="T11" fmla="*/ 20431 w 20431"/>
                <a:gd name="T12" fmla="*/ 19316 h 193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31" h="19316" fill="none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</a:path>
                <a:path w="20431" h="19316" stroke="0" extrusionOk="0">
                  <a:moveTo>
                    <a:pt x="9667" y="-1"/>
                  </a:moveTo>
                  <a:cubicBezTo>
                    <a:pt x="14729" y="2533"/>
                    <a:pt x="18594" y="6952"/>
                    <a:pt x="20431" y="12306"/>
                  </a:cubicBezTo>
                  <a:lnTo>
                    <a:pt x="0" y="19316"/>
                  </a:lnTo>
                  <a:lnTo>
                    <a:pt x="9667" y="-1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</a:ln>
          </p:spPr>
          <p:txBody>
            <a:bodyPr rot="10800000" vert="eaVert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619" name="Text Box 23"/>
            <p:cNvSpPr txBox="1">
              <a:spLocks noChangeArrowheads="1"/>
            </p:cNvSpPr>
            <p:nvPr/>
          </p:nvSpPr>
          <p:spPr bwMode="auto">
            <a:xfrm>
              <a:off x="521" y="2795"/>
              <a:ext cx="137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dirty="0">
                  <a:solidFill>
                    <a:srgbClr val="FF3300"/>
                  </a:solidFill>
                  <a:latin typeface="宋体" panose="02010600030101010101" pitchFamily="2" charset="-122"/>
                </a:rPr>
                <a:t>3</a:t>
              </a:r>
            </a:p>
          </p:txBody>
        </p:sp>
      </p:grp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359150" y="2305050"/>
            <a:ext cx="555625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∵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AO=CO</a:t>
            </a:r>
            <a:r>
              <a:rPr kumimoji="1" lang="zh-CN" altLang="en-US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BO=DO</a:t>
            </a:r>
            <a:r>
              <a:rPr kumimoji="1" lang="zh-CN" altLang="en-US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1=∠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211638" y="2760662"/>
            <a:ext cx="413702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∴△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AOB≌△COD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4227513" y="3810000"/>
            <a:ext cx="2725737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AB∥CD </a:t>
            </a:r>
            <a:endParaRPr kumimoji="1" lang="en-US" altLang="zh-CN" sz="22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4460875" y="4314825"/>
            <a:ext cx="3094038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同理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AD∥BC</a:t>
            </a:r>
            <a:endParaRPr kumimoji="1" lang="en-US" altLang="zh-CN" sz="22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4283075" y="4848225"/>
            <a:ext cx="4556125" cy="1277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∴四边形</a:t>
            </a:r>
            <a:r>
              <a:rPr kumimoji="1"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是平行四边形</a:t>
            </a:r>
          </a:p>
          <a:p>
            <a:pPr>
              <a:spcBef>
                <a:spcPct val="50000"/>
              </a:spcBef>
            </a:pPr>
            <a:r>
              <a:rPr kumimoji="1"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2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两组对边分别平行的四边形是平行四边形</a:t>
            </a:r>
            <a:r>
              <a:rPr kumimoji="1"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252913" y="3265487"/>
            <a:ext cx="2351087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∴∠</a:t>
            </a:r>
            <a:r>
              <a:rPr kumimoji="1" lang="en-US" altLang="zh-CN" sz="22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3=∠</a:t>
            </a:r>
            <a:r>
              <a:rPr kumimoji="1" lang="en-US" altLang="zh-CN" sz="22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5370513" y="2084388"/>
            <a:ext cx="3169243" cy="2117725"/>
            <a:chOff x="1062" y="845"/>
            <a:chExt cx="3040" cy="1901"/>
          </a:xfrm>
        </p:grpSpPr>
        <p:sp>
          <p:nvSpPr>
            <p:cNvPr id="1043" name="Rectangle 4"/>
            <p:cNvSpPr>
              <a:spLocks noChangeArrowheads="1"/>
            </p:cNvSpPr>
            <p:nvPr/>
          </p:nvSpPr>
          <p:spPr bwMode="auto">
            <a:xfrm>
              <a:off x="1062" y="2345"/>
              <a:ext cx="160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6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44" name="Rectangle 5"/>
            <p:cNvSpPr>
              <a:spLocks noChangeArrowheads="1"/>
            </p:cNvSpPr>
            <p:nvPr/>
          </p:nvSpPr>
          <p:spPr bwMode="auto">
            <a:xfrm>
              <a:off x="3151" y="2387"/>
              <a:ext cx="160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6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45" name="Rectangle 6"/>
            <p:cNvSpPr>
              <a:spLocks noChangeArrowheads="1"/>
            </p:cNvSpPr>
            <p:nvPr/>
          </p:nvSpPr>
          <p:spPr bwMode="auto">
            <a:xfrm>
              <a:off x="1752" y="875"/>
              <a:ext cx="160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6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46" name="Rectangle 7"/>
            <p:cNvSpPr>
              <a:spLocks noChangeArrowheads="1"/>
            </p:cNvSpPr>
            <p:nvPr/>
          </p:nvSpPr>
          <p:spPr bwMode="auto">
            <a:xfrm>
              <a:off x="3942" y="845"/>
              <a:ext cx="160" cy="35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0" tIns="0" rIns="0" bIns="0">
              <a:spAutoFit/>
            </a:bodyPr>
            <a:lstStyle/>
            <a:p>
              <a:r>
                <a:rPr kumimoji="1" lang="en-US" altLang="zh-CN" sz="26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47" name="Line 8"/>
            <p:cNvSpPr>
              <a:spLocks noChangeShapeType="1"/>
            </p:cNvSpPr>
            <p:nvPr/>
          </p:nvSpPr>
          <p:spPr bwMode="auto">
            <a:xfrm flipV="1">
              <a:off x="1369" y="1313"/>
              <a:ext cx="2572" cy="9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Line 9"/>
            <p:cNvSpPr>
              <a:spLocks noChangeShapeType="1"/>
            </p:cNvSpPr>
            <p:nvPr/>
          </p:nvSpPr>
          <p:spPr bwMode="auto">
            <a:xfrm>
              <a:off x="2028" y="1277"/>
              <a:ext cx="1266" cy="107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9" name="Text Box 10"/>
            <p:cNvSpPr txBox="1">
              <a:spLocks noChangeArrowheads="1"/>
            </p:cNvSpPr>
            <p:nvPr/>
          </p:nvSpPr>
          <p:spPr bwMode="auto">
            <a:xfrm>
              <a:off x="2516" y="1355"/>
              <a:ext cx="408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6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</p:grpSp>
      <p:grpSp>
        <p:nvGrpSpPr>
          <p:cNvPr id="3" name="Group 11"/>
          <p:cNvGrpSpPr/>
          <p:nvPr/>
        </p:nvGrpSpPr>
        <p:grpSpPr bwMode="auto">
          <a:xfrm>
            <a:off x="5622925" y="2543175"/>
            <a:ext cx="2805113" cy="1225550"/>
            <a:chOff x="1330" y="1273"/>
            <a:chExt cx="2654" cy="1073"/>
          </a:xfrm>
        </p:grpSpPr>
        <p:sp>
          <p:nvSpPr>
            <p:cNvPr id="1039" name="Line 12"/>
            <p:cNvSpPr>
              <a:spLocks noChangeShapeType="1"/>
            </p:cNvSpPr>
            <p:nvPr/>
          </p:nvSpPr>
          <p:spPr bwMode="auto">
            <a:xfrm>
              <a:off x="1330" y="2345"/>
              <a:ext cx="197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0" name="Line 13"/>
            <p:cNvSpPr>
              <a:spLocks noChangeShapeType="1"/>
            </p:cNvSpPr>
            <p:nvPr/>
          </p:nvSpPr>
          <p:spPr bwMode="auto">
            <a:xfrm flipV="1">
              <a:off x="1330" y="1273"/>
              <a:ext cx="679" cy="1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Line 14"/>
            <p:cNvSpPr>
              <a:spLocks noChangeShapeType="1"/>
            </p:cNvSpPr>
            <p:nvPr/>
          </p:nvSpPr>
          <p:spPr bwMode="auto">
            <a:xfrm>
              <a:off x="2009" y="1273"/>
              <a:ext cx="1975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Line 15"/>
            <p:cNvSpPr>
              <a:spLocks noChangeShapeType="1"/>
            </p:cNvSpPr>
            <p:nvPr/>
          </p:nvSpPr>
          <p:spPr bwMode="auto">
            <a:xfrm flipH="1">
              <a:off x="3303" y="1273"/>
              <a:ext cx="681" cy="10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33400" y="381000"/>
            <a:ext cx="6005513" cy="1489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已知：</a:t>
            </a:r>
            <a:r>
              <a:rPr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如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图，四边形</a:t>
            </a:r>
            <a:r>
              <a:rPr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对角线相交于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点</a:t>
            </a:r>
            <a:r>
              <a:rPr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endParaRPr lang="en-US" altLang="zh-CN" sz="25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且</a:t>
            </a:r>
            <a:r>
              <a:rPr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OA=OC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OB=OD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lang="en-US" altLang="zh-CN" sz="25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求证：四边形</a:t>
            </a:r>
            <a:r>
              <a:rPr lang="en-US" altLang="zh-CN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lang="zh-CN" altLang="en-US" sz="25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5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平行四边形。</a:t>
            </a:r>
            <a:endParaRPr lang="zh-CN" altLang="en-US" sz="25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33400" y="1981200"/>
            <a:ext cx="5888038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在△</a:t>
            </a:r>
            <a:r>
              <a:rPr kumimoji="1"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AOB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和△</a:t>
            </a:r>
            <a:r>
              <a:rPr kumimoji="1"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COD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中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30300" y="3957638"/>
            <a:ext cx="4343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∴△</a:t>
            </a:r>
            <a:r>
              <a:rPr kumimoji="1" lang="en-US" altLang="zh-CN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AOB≌△COD</a:t>
            </a:r>
            <a:r>
              <a:rPr kumimoji="1"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en-US" altLang="zh-CN" sz="2400" b="0" dirty="0" smtClean="0">
                <a:solidFill>
                  <a:srgbClr val="FF0066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SAS</a:t>
            </a:r>
            <a:r>
              <a:rPr kumimoji="1"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</a:t>
            </a:r>
            <a:endParaRPr kumimoji="1" lang="en-US" altLang="zh-CN" sz="2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143000" y="4419600"/>
            <a:ext cx="16764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AB=CD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066800" y="4924425"/>
            <a:ext cx="312420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同理：</a:t>
            </a:r>
            <a:r>
              <a:rPr kumimoji="1"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AD=CB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143000" y="5410200"/>
            <a:ext cx="759777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zh-CN" altLang="en-US" sz="24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是平行四边形（</a:t>
            </a:r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两组对边分别相等的</a:t>
            </a:r>
            <a:r>
              <a:rPr kumimoji="1" lang="zh-CN" altLang="en-US" sz="240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zh-CN" altLang="en-US" sz="24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是平行四边形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 </a:t>
            </a:r>
          </a:p>
        </p:txBody>
      </p:sp>
      <p:grpSp>
        <p:nvGrpSpPr>
          <p:cNvPr id="4" name="Group 22"/>
          <p:cNvGrpSpPr/>
          <p:nvPr/>
        </p:nvGrpSpPr>
        <p:grpSpPr bwMode="auto">
          <a:xfrm>
            <a:off x="1606550" y="2514600"/>
            <a:ext cx="2036763" cy="1371600"/>
            <a:chOff x="1012" y="1627"/>
            <a:chExt cx="1283" cy="864"/>
          </a:xfrm>
        </p:grpSpPr>
        <p:graphicFrame>
          <p:nvGraphicFramePr>
            <p:cNvPr id="1026" name="Object 23"/>
            <p:cNvGraphicFramePr>
              <a:graphicFrameLocks noChangeAspect="1"/>
            </p:cNvGraphicFramePr>
            <p:nvPr/>
          </p:nvGraphicFramePr>
          <p:xfrm>
            <a:off x="1012" y="1675"/>
            <a:ext cx="276" cy="7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公式" r:id="rId3" imgW="206375" imgH="502285" progId="Equation.3">
                    <p:embed/>
                  </p:oleObj>
                </mc:Choice>
                <mc:Fallback>
                  <p:oleObj name="公式" r:id="rId3" imgW="206375" imgH="502285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" y="1675"/>
                          <a:ext cx="276" cy="7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540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" name="Text Box 24"/>
            <p:cNvSpPr txBox="1">
              <a:spLocks noChangeArrowheads="1"/>
            </p:cNvSpPr>
            <p:nvPr/>
          </p:nvSpPr>
          <p:spPr bwMode="auto">
            <a:xfrm>
              <a:off x="1141" y="1627"/>
              <a:ext cx="599" cy="2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altLang="zh-CN" sz="24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OA=OC</a:t>
              </a:r>
            </a:p>
          </p:txBody>
        </p:sp>
        <p:sp>
          <p:nvSpPr>
            <p:cNvPr id="1037" name="Text Box 25"/>
            <p:cNvSpPr txBox="1">
              <a:spLocks noChangeArrowheads="1"/>
            </p:cNvSpPr>
            <p:nvPr/>
          </p:nvSpPr>
          <p:spPr bwMode="auto">
            <a:xfrm>
              <a:off x="1152" y="2199"/>
              <a:ext cx="599" cy="2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en-US" altLang="zh-CN" sz="24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OB=OD</a:t>
              </a:r>
            </a:p>
          </p:txBody>
        </p:sp>
        <p:sp>
          <p:nvSpPr>
            <p:cNvPr id="1038" name="Text Box 26"/>
            <p:cNvSpPr txBox="1">
              <a:spLocks noChangeArrowheads="1"/>
            </p:cNvSpPr>
            <p:nvPr/>
          </p:nvSpPr>
          <p:spPr bwMode="auto">
            <a:xfrm>
              <a:off x="1114" y="1911"/>
              <a:ext cx="1181" cy="29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lIns="90000" tIns="46800" rIns="90000" bIns="46800">
              <a:spAutoFit/>
            </a:bodyPr>
            <a:lstStyle/>
            <a:p>
              <a:pPr eaLnBrk="0" hangingPunct="0"/>
              <a:r>
                <a:rPr lang="zh-CN" altLang="en-US" sz="24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∠</a:t>
              </a:r>
              <a:r>
                <a:rPr lang="en-US" altLang="zh-CN" sz="2400" b="0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AOB=∠COD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 txBox="1">
            <a:spLocks noRot="1" noChangeArrowheads="1"/>
          </p:cNvSpPr>
          <p:nvPr/>
        </p:nvSpPr>
        <p:spPr bwMode="auto">
          <a:xfrm>
            <a:off x="488950" y="838200"/>
            <a:ext cx="3886200" cy="5016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/>
            <a:r>
              <a:rPr lang="zh-CN" altLang="en-US" sz="32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平行四边形的判定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 bwMode="auto">
          <a:xfrm>
            <a:off x="717550" y="1747838"/>
            <a:ext cx="6781800" cy="1223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20000"/>
              </a:lnSpc>
            </a:pPr>
            <a:r>
              <a:rPr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平行四边形的判定定理</a:t>
            </a:r>
            <a:r>
              <a:rPr lang="en-US" altLang="zh-CN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：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zh-CN" altLang="en-US" sz="26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对角线</a:t>
            </a:r>
            <a:r>
              <a:rPr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互相平分的四边形是</a:t>
            </a:r>
            <a:r>
              <a:rPr lang="zh-CN" altLang="en-US" sz="26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</a:t>
            </a:r>
            <a:r>
              <a:rPr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740150" y="3048000"/>
            <a:ext cx="5207000" cy="153272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∵</a:t>
            </a:r>
            <a:r>
              <a:rPr lang="en-US" altLang="zh-CN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OA=OC</a:t>
            </a:r>
            <a:r>
              <a:rPr lang="zh-CN" altLang="en-US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600" b="0" dirty="0" smtClean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OB=OD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6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已知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</a:t>
            </a:r>
          </a:p>
          <a:p>
            <a:pPr>
              <a:lnSpc>
                <a:spcPct val="120000"/>
              </a:lnSpc>
            </a:pP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∴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四边形</a:t>
            </a:r>
            <a:r>
              <a:rPr kumimoji="1" lang="en-US" altLang="zh-CN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600" b="0" dirty="0" smtClean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平行四边形（</a:t>
            </a:r>
            <a:r>
              <a:rPr kumimoji="1" lang="zh-CN" altLang="en-US" sz="26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对角线互相平分的四边形是平行四边形</a:t>
            </a:r>
            <a:r>
              <a:rPr kumimoji="1" lang="zh-CN" altLang="en-US" sz="2600" b="0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） 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304800" y="3241675"/>
            <a:ext cx="3384550" cy="1585913"/>
            <a:chOff x="3787" y="1434"/>
            <a:chExt cx="1873" cy="787"/>
          </a:xfrm>
        </p:grpSpPr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3787" y="1979"/>
              <a:ext cx="227" cy="1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5465" y="1480"/>
              <a:ext cx="195" cy="1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i="1" dirty="0"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26632" name="Group 8"/>
            <p:cNvGrpSpPr/>
            <p:nvPr/>
          </p:nvGrpSpPr>
          <p:grpSpPr bwMode="auto">
            <a:xfrm>
              <a:off x="4014" y="1434"/>
              <a:ext cx="1497" cy="787"/>
              <a:chOff x="4014" y="1434"/>
              <a:chExt cx="1497" cy="787"/>
            </a:xfrm>
          </p:grpSpPr>
          <p:sp>
            <p:nvSpPr>
              <p:cNvPr id="26633" name="Line 9"/>
              <p:cNvSpPr>
                <a:spLocks noChangeShapeType="1"/>
              </p:cNvSpPr>
              <p:nvPr/>
            </p:nvSpPr>
            <p:spPr bwMode="auto">
              <a:xfrm>
                <a:off x="4014" y="2115"/>
                <a:ext cx="10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4" name="Line 10"/>
              <p:cNvSpPr>
                <a:spLocks noChangeShapeType="1"/>
              </p:cNvSpPr>
              <p:nvPr/>
            </p:nvSpPr>
            <p:spPr bwMode="auto">
              <a:xfrm>
                <a:off x="4468" y="1616"/>
                <a:ext cx="10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5" name="Line 11"/>
              <p:cNvSpPr>
                <a:spLocks noChangeShapeType="1"/>
              </p:cNvSpPr>
              <p:nvPr/>
            </p:nvSpPr>
            <p:spPr bwMode="auto">
              <a:xfrm flipH="1">
                <a:off x="4014" y="1616"/>
                <a:ext cx="45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6" name="Line 12"/>
              <p:cNvSpPr>
                <a:spLocks noChangeShapeType="1"/>
              </p:cNvSpPr>
              <p:nvPr/>
            </p:nvSpPr>
            <p:spPr bwMode="auto">
              <a:xfrm flipH="1">
                <a:off x="5057" y="1616"/>
                <a:ext cx="454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37" name="Text Box 13"/>
              <p:cNvSpPr txBox="1">
                <a:spLocks noChangeArrowheads="1"/>
              </p:cNvSpPr>
              <p:nvPr/>
            </p:nvSpPr>
            <p:spPr bwMode="auto">
              <a:xfrm>
                <a:off x="4241" y="1434"/>
                <a:ext cx="195" cy="1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latin typeface="宋体" panose="02010600030101010101" pitchFamily="2" charset="-122"/>
                    <a:ea typeface="黑体" panose="02010609060101010101" pitchFamily="2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6638" name="Text Box 14"/>
              <p:cNvSpPr txBox="1">
                <a:spLocks noChangeArrowheads="1"/>
              </p:cNvSpPr>
              <p:nvPr/>
            </p:nvSpPr>
            <p:spPr bwMode="auto">
              <a:xfrm>
                <a:off x="4998" y="2024"/>
                <a:ext cx="195" cy="1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latin typeface="宋体" panose="02010600030101010101" pitchFamily="2" charset="-122"/>
                    <a:ea typeface="黑体" panose="02010609060101010101" pitchFamily="2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>
                <a:off x="4468" y="1616"/>
                <a:ext cx="589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 flipV="1">
                <a:off x="4014" y="1616"/>
                <a:ext cx="1497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41" name="Text Box 17"/>
              <p:cNvSpPr txBox="1">
                <a:spLocks noChangeArrowheads="1"/>
              </p:cNvSpPr>
              <p:nvPr/>
            </p:nvSpPr>
            <p:spPr bwMode="auto">
              <a:xfrm>
                <a:off x="4604" y="1842"/>
                <a:ext cx="272" cy="19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000" i="1" dirty="0">
                    <a:latin typeface="宋体" panose="02010600030101010101" pitchFamily="2" charset="-122"/>
                    <a:ea typeface="黑体" panose="02010609060101010101" pitchFamily="2" charset="-122"/>
                    <a:cs typeface="Times New Roman" panose="02020603050405020304" pitchFamily="18" charset="0"/>
                  </a:rPr>
                  <a:t>O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"/>
          <p:cNvGrpSpPr/>
          <p:nvPr/>
        </p:nvGrpSpPr>
        <p:grpSpPr bwMode="auto">
          <a:xfrm>
            <a:off x="5842000" y="2454275"/>
            <a:ext cx="2971800" cy="1875858"/>
            <a:chOff x="4876800" y="2057400"/>
            <a:chExt cx="3605645" cy="2275222"/>
          </a:xfrm>
        </p:grpSpPr>
        <p:sp>
          <p:nvSpPr>
            <p:cNvPr id="27663" name="Text Box 2"/>
            <p:cNvSpPr txBox="1">
              <a:spLocks noChangeArrowheads="1"/>
            </p:cNvSpPr>
            <p:nvPr/>
          </p:nvSpPr>
          <p:spPr bwMode="auto">
            <a:xfrm>
              <a:off x="4876800" y="3810001"/>
              <a:ext cx="493713" cy="522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200" dirty="0">
                  <a:solidFill>
                    <a:srgbClr val="FF0000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7664" name="Text Box 3"/>
            <p:cNvSpPr txBox="1">
              <a:spLocks noChangeArrowheads="1"/>
            </p:cNvSpPr>
            <p:nvPr/>
          </p:nvSpPr>
          <p:spPr bwMode="auto">
            <a:xfrm>
              <a:off x="8077200" y="2057400"/>
              <a:ext cx="405245" cy="522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200" dirty="0">
                  <a:solidFill>
                    <a:srgbClr val="FF0000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7665" name="Text Box 4"/>
            <p:cNvSpPr txBox="1">
              <a:spLocks noChangeArrowheads="1"/>
            </p:cNvSpPr>
            <p:nvPr/>
          </p:nvSpPr>
          <p:spPr bwMode="auto">
            <a:xfrm>
              <a:off x="5486400" y="2057400"/>
              <a:ext cx="493713" cy="522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200" dirty="0">
                  <a:solidFill>
                    <a:srgbClr val="FF0000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7666" name="Text Box 5"/>
            <p:cNvSpPr txBox="1">
              <a:spLocks noChangeArrowheads="1"/>
            </p:cNvSpPr>
            <p:nvPr/>
          </p:nvSpPr>
          <p:spPr bwMode="auto">
            <a:xfrm>
              <a:off x="7239000" y="3810001"/>
              <a:ext cx="437609" cy="52262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200" dirty="0">
                  <a:solidFill>
                    <a:srgbClr val="FF0000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7667" name="AutoShape 6"/>
            <p:cNvSpPr>
              <a:spLocks noChangeArrowheads="1"/>
            </p:cNvSpPr>
            <p:nvPr/>
          </p:nvSpPr>
          <p:spPr bwMode="auto">
            <a:xfrm>
              <a:off x="5181600" y="2438400"/>
              <a:ext cx="2895600" cy="1295400"/>
            </a:xfrm>
            <a:prstGeom prst="parallelogram">
              <a:avLst>
                <a:gd name="adj" fmla="val 55882"/>
              </a:avLst>
            </a:prstGeom>
            <a:noFill/>
            <a:ln w="57150">
              <a:solidFill>
                <a:srgbClr val="9966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20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38200" y="5648325"/>
            <a:ext cx="4648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8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+∠B=180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°      AD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∥BC 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533400" y="749300"/>
            <a:ext cx="8229600" cy="9198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2400" b="0" dirty="0" smtClean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小林</a:t>
            </a:r>
            <a:r>
              <a:rPr kumimoji="1" lang="zh-CN" altLang="en-US" sz="2400" b="0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提议：</a:t>
            </a:r>
            <a:r>
              <a:rPr kumimoji="1" lang="zh-CN" altLang="en-US" sz="2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我们可以度量它的角，如果它的两组对角分别相等，那么它就是一个平行四边形。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08000" y="1968500"/>
            <a:ext cx="5943600" cy="9794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已知：四边形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A=∠C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，∠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B=∠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。</a:t>
            </a:r>
            <a:endParaRPr kumimoji="1" lang="en-US" altLang="zh-CN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求证：四边形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ABCD</a:t>
            </a:r>
            <a:r>
              <a:rPr kumimoji="1" lang="zh-CN" altLang="en-US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是</a:t>
            </a:r>
            <a:r>
              <a:rPr kumimoji="1" lang="zh-CN" altLang="en-US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平行四边形。</a:t>
            </a:r>
            <a:endParaRPr kumimoji="1" lang="zh-CN" altLang="en-US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429000" y="50165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429000" y="57785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AutoShape 14"/>
          <p:cNvSpPr/>
          <p:nvPr/>
        </p:nvSpPr>
        <p:spPr bwMode="auto">
          <a:xfrm>
            <a:off x="5562600" y="5105400"/>
            <a:ext cx="76200" cy="990600"/>
          </a:xfrm>
          <a:prstGeom prst="rightBrace">
            <a:avLst>
              <a:gd name="adj1" fmla="val 108333"/>
              <a:gd name="adj2" fmla="val 50000"/>
            </a:avLst>
          </a:prstGeom>
          <a:noFill/>
          <a:ln w="19050">
            <a:solidFill>
              <a:srgbClr val="9966FF"/>
            </a:solidFill>
            <a:round/>
          </a:ln>
        </p:spPr>
        <p:txBody>
          <a:bodyPr wrap="none" anchor="ctr"/>
          <a:lstStyle/>
          <a:p>
            <a:endParaRPr lang="zh-CN" altLang="en-US" sz="1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5715000" y="54864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sz="1400" b="0" dirty="0"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" name="组合 19"/>
          <p:cNvGrpSpPr/>
          <p:nvPr/>
        </p:nvGrpSpPr>
        <p:grpSpPr bwMode="auto">
          <a:xfrm>
            <a:off x="6400800" y="5370513"/>
            <a:ext cx="1447800" cy="461962"/>
            <a:chOff x="5562600" y="5294871"/>
            <a:chExt cx="1447800" cy="461665"/>
          </a:xfrm>
        </p:grpSpPr>
        <p:sp>
          <p:nvSpPr>
            <p:cNvPr id="27661" name="AutoShape 17"/>
            <p:cNvSpPr>
              <a:spLocks noChangeArrowheads="1"/>
            </p:cNvSpPr>
            <p:nvPr/>
          </p:nvSpPr>
          <p:spPr bwMode="auto">
            <a:xfrm>
              <a:off x="5562600" y="5410200"/>
              <a:ext cx="304800" cy="228600"/>
            </a:xfrm>
            <a:prstGeom prst="parallelogram">
              <a:avLst>
                <a:gd name="adj" fmla="val 33333"/>
              </a:avLst>
            </a:prstGeom>
            <a:noFill/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1400" b="0" dirty="0"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662" name="Text Box 18"/>
            <p:cNvSpPr txBox="1">
              <a:spLocks noChangeArrowheads="1"/>
            </p:cNvSpPr>
            <p:nvPr/>
          </p:nvSpPr>
          <p:spPr bwMode="auto">
            <a:xfrm>
              <a:off x="5791200" y="5294871"/>
              <a:ext cx="1219200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0" dirty="0">
                  <a:solidFill>
                    <a:srgbClr val="000000"/>
                  </a:solidFill>
                  <a:latin typeface="宋体" panose="02010600030101010101" pitchFamily="2" charset="-122"/>
                  <a:ea typeface="黑体" panose="02010609060101010101" pitchFamily="2" charset="-122"/>
                  <a:cs typeface="Times New Roman" panose="02020603050405020304" pitchFamily="18" charset="0"/>
                </a:rPr>
                <a:t>ABCD</a:t>
              </a:r>
            </a:p>
          </p:txBody>
        </p:sp>
      </p:grp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838200" y="4864100"/>
            <a:ext cx="4800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8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+∠D=180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°      </a:t>
            </a:r>
            <a:r>
              <a:rPr kumimoji="1" lang="en-US" altLang="zh-CN" sz="24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AB∥CD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838200" y="4254500"/>
            <a:ext cx="5105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</a:t>
            </a:r>
            <a:r>
              <a:rPr kumimoji="1" lang="en-US" altLang="zh-CN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8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+∠B+</a:t>
            </a:r>
            <a:r>
              <a:rPr kumimoji="1" lang="en-US" altLang="zh-CN" sz="2800" b="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∠C</a:t>
            </a:r>
            <a:r>
              <a:rPr kumimoji="1" lang="en-US" altLang="zh-CN" sz="28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+∠D=360</a:t>
            </a:r>
            <a:r>
              <a:rPr kumimoji="1" lang="en-US" altLang="zh-CN" sz="2400" b="0" dirty="0" smtClean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°</a:t>
            </a:r>
            <a:endParaRPr kumimoji="1" lang="en-US" altLang="zh-CN" sz="2400" b="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9" grpId="0"/>
      <p:bldP spid="10" grpId="0" animBg="1"/>
      <p:bldP spid="11" grpId="0" animBg="1"/>
      <p:bldP spid="12" grpId="0" animBg="1"/>
      <p:bldP spid="13" grpId="0" animBg="1"/>
      <p:bldP spid="17" grpId="0" autoUpdateAnimBg="0"/>
      <p:bldP spid="1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平行四边形的判定-第二课时_课件1</Template>
  <TotalTime>0</TotalTime>
  <Words>1057</Words>
  <Application>Microsoft Office PowerPoint</Application>
  <PresentationFormat>全屏显示(4:3)</PresentationFormat>
  <Paragraphs>168</Paragraphs>
  <Slides>17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黑体</vt:lpstr>
      <vt:lpstr>华文行楷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公式</vt:lpstr>
      <vt:lpstr>平行四边形的判定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2020-02-24T10:54:00Z</dcterms:created>
  <dcterms:modified xsi:type="dcterms:W3CDTF">2023-01-16T23:29:12Z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52E3028B58A94831AA0A990849A059E7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