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FEB3509-F2AC-430A-AAA9-1EECFE861EA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E2FBB50-9FF0-47AB-BD4B-F458B7E882D6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DEBB13CE-63E7-4DF9-9D55-553289CAD7D8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E85797B-823E-4D66-969E-33D65E283914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F39503F-AF46-40B2-82C3-1C02CA448642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9B07F95-B42C-4FD6-8B3F-42BCAECA7B7A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21B8901-A14D-4D08-ACC7-8B5DE6EA5E29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1AAE11-4ED5-4CA7-8D3E-B5B44B43464E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F54BA41F-CE53-44B9-BFFE-5C6030DCB411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1CD54F4-A98D-4C46-87E0-1BB0B5F975F9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8C168CB9-1C78-417E-805C-16DCAE9F8FBE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9B90EA5-F657-4338-96AB-7CA0BE001B2C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9FFA3446-EB15-41F5-BD9E-8CFC00659601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2CEE968-BBA1-452D-A3D7-6913106BC7D4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7FF714C-0748-4D67-A327-40837DBF68E2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9951574-66A3-4426-9E14-B724E1395CFD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F490B49D-EF05-40C3-B63C-9BA8673E29B4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A5FF3-7777-4B33-A23B-2966B353EA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CF859-FA16-42CD-8DC9-FA7A8E44D7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4A912-F115-4364-927C-71706DBA22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74ABC-80EC-4542-853B-385A5642D2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36180-718E-4808-B005-6F0078DF0E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13FBE-2C29-4D41-9A34-78E2ECFB67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A3DD8-32A8-46FD-9E1F-7721194532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8AC2-9962-4631-AF42-2A0A833684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60037-C88C-4CEF-83E8-F909466F87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EFB1-D575-494D-9192-37491D2E54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72B80-6A1E-4D3A-A70A-FC64905907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BAFA3C9-F8EC-4676-A6FE-D1CFCB12A71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16764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7  </a:t>
            </a:r>
            <a:r>
              <a:rPr lang="en-US" altLang="zh-CN" sz="6600" b="1" dirty="0" smtClean="0"/>
              <a:t>It’s </a:t>
            </a:r>
            <a:r>
              <a:rPr lang="en-US" altLang="zh-CN" sz="6600" b="1" dirty="0"/>
              <a:t>raining.</a:t>
            </a:r>
          </a:p>
        </p:txBody>
      </p:sp>
      <p:sp>
        <p:nvSpPr>
          <p:cNvPr id="10" name="矩形 9"/>
          <p:cNvSpPr/>
          <p:nvPr/>
        </p:nvSpPr>
        <p:spPr>
          <a:xfrm>
            <a:off x="2588451" y="49911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P37-P38)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216025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语法巩固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1.We are playing basketball. (</a:t>
            </a:r>
            <a:r>
              <a:rPr lang="zh-CN" altLang="en-US" sz="3200" dirty="0"/>
              <a:t>变成否定句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_________ ____________ playing basketball.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2.He is watching TV. (</a:t>
            </a:r>
            <a:r>
              <a:rPr lang="zh-CN" altLang="en-US" sz="3200" dirty="0"/>
              <a:t>变一般问句并作出回答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 he ________________ TV?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Yes, he ___________. / No, he 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3.He cleans the classroom every day. (</a:t>
            </a:r>
            <a:r>
              <a:rPr lang="zh-CN" altLang="en-US" sz="3200" dirty="0"/>
              <a:t>用</a:t>
            </a:r>
            <a:r>
              <a:rPr lang="en-US" altLang="zh-CN" sz="3200" dirty="0"/>
              <a:t>now </a:t>
            </a:r>
            <a:r>
              <a:rPr lang="zh-CN" altLang="en-US" sz="3200" dirty="0"/>
              <a:t>代替</a:t>
            </a:r>
            <a:r>
              <a:rPr lang="en-US" altLang="zh-CN" sz="3200" dirty="0"/>
              <a:t>every day 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He _______________ the classroom now.</a:t>
            </a:r>
          </a:p>
        </p:txBody>
      </p:sp>
      <p:sp>
        <p:nvSpPr>
          <p:cNvPr id="88068" name="TextBox 11"/>
          <p:cNvSpPr txBox="1">
            <a:spLocks noChangeArrowheads="1"/>
          </p:cNvSpPr>
          <p:nvPr/>
        </p:nvSpPr>
        <p:spPr bwMode="auto">
          <a:xfrm>
            <a:off x="827088" y="3068638"/>
            <a:ext cx="6996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Is                                    watching</a:t>
            </a:r>
          </a:p>
        </p:txBody>
      </p:sp>
      <p:sp>
        <p:nvSpPr>
          <p:cNvPr id="88069" name="TextBox 11"/>
          <p:cNvSpPr txBox="1">
            <a:spLocks noChangeArrowheads="1"/>
          </p:cNvSpPr>
          <p:nvPr/>
        </p:nvSpPr>
        <p:spPr bwMode="auto">
          <a:xfrm>
            <a:off x="1042988" y="2133600"/>
            <a:ext cx="66436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                       not</a:t>
            </a:r>
          </a:p>
        </p:txBody>
      </p:sp>
      <p:sp>
        <p:nvSpPr>
          <p:cNvPr id="88070" name="TextBox 11"/>
          <p:cNvSpPr txBox="1">
            <a:spLocks noChangeArrowheads="1"/>
          </p:cNvSpPr>
          <p:nvPr/>
        </p:nvSpPr>
        <p:spPr bwMode="auto">
          <a:xfrm>
            <a:off x="2051050" y="3573463"/>
            <a:ext cx="6386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                                   isn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t.</a:t>
            </a:r>
          </a:p>
        </p:txBody>
      </p:sp>
      <p:sp>
        <p:nvSpPr>
          <p:cNvPr id="88071" name="TextBox 11"/>
          <p:cNvSpPr txBox="1">
            <a:spLocks noChangeArrowheads="1"/>
          </p:cNvSpPr>
          <p:nvPr/>
        </p:nvSpPr>
        <p:spPr bwMode="auto">
          <a:xfrm>
            <a:off x="1044575" y="5013325"/>
            <a:ext cx="3732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cleaning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P37-P38)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90115" name="矩形 2"/>
          <p:cNvSpPr>
            <a:spLocks noChangeArrowheads="1"/>
          </p:cNvSpPr>
          <p:nvPr/>
        </p:nvSpPr>
        <p:spPr bwMode="auto">
          <a:xfrm>
            <a:off x="0" y="1216025"/>
            <a:ext cx="91440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--- __________,__________ </a:t>
            </a:r>
            <a:r>
              <a:rPr lang="en-US" altLang="zh-CN" sz="3200">
                <a:sym typeface="宋体" panose="02010600030101010101" pitchFamily="2" charset="-122"/>
              </a:rPr>
              <a:t>______./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    _______,______ _______ ______.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有关现在进行时：</a:t>
            </a:r>
            <a:endParaRPr lang="zh-CN" altLang="en-US" sz="320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肯定回答：</a:t>
            </a:r>
            <a:r>
              <a:rPr lang="en-US" altLang="zh-CN" sz="3200">
                <a:sym typeface="Arial" panose="020B0604020202020204" pitchFamily="34" charset="0"/>
              </a:rPr>
              <a:t>Yes, + </a:t>
            </a:r>
            <a:r>
              <a:rPr lang="zh-CN" altLang="en-US" sz="3200">
                <a:sym typeface="Arial" panose="020B0604020202020204" pitchFamily="34" charset="0"/>
              </a:rPr>
              <a:t>主语</a:t>
            </a:r>
            <a:r>
              <a:rPr lang="en-US" altLang="zh-CN" sz="3200">
                <a:sym typeface="Arial" panose="020B0604020202020204" pitchFamily="34" charset="0"/>
              </a:rPr>
              <a:t>+___________. 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否定回答：</a:t>
            </a:r>
            <a:r>
              <a:rPr lang="en-US" altLang="zh-CN" sz="3200">
                <a:sym typeface="Arial" panose="020B0604020202020204" pitchFamily="34" charset="0"/>
              </a:rPr>
              <a:t>No, + </a:t>
            </a:r>
            <a:r>
              <a:rPr lang="zh-CN" altLang="en-US" sz="3200">
                <a:sym typeface="Arial" panose="020B0604020202020204" pitchFamily="34" charset="0"/>
              </a:rPr>
              <a:t>主语</a:t>
            </a:r>
            <a:r>
              <a:rPr lang="en-US" altLang="zh-CN" sz="3200">
                <a:sym typeface="Arial" panose="020B0604020202020204" pitchFamily="34" charset="0"/>
              </a:rPr>
              <a:t>+________+___________.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一般疑问句：</a:t>
            </a:r>
            <a:r>
              <a:rPr lang="en-US" altLang="zh-CN" sz="3200">
                <a:sym typeface="Arial" panose="020B0604020202020204" pitchFamily="34" charset="0"/>
              </a:rPr>
              <a:t>________+</a:t>
            </a:r>
            <a:r>
              <a:rPr lang="zh-CN" altLang="en-US" sz="3200">
                <a:sym typeface="Arial" panose="020B0604020202020204" pitchFamily="34" charset="0"/>
              </a:rPr>
              <a:t>主语</a:t>
            </a:r>
            <a:r>
              <a:rPr lang="en-US" altLang="zh-CN" sz="3200">
                <a:sym typeface="Arial" panose="020B0604020202020204" pitchFamily="34" charset="0"/>
              </a:rPr>
              <a:t>+______________+</a:t>
            </a:r>
            <a:r>
              <a:rPr lang="zh-CN" altLang="en-US" sz="3200">
                <a:sym typeface="Arial" panose="020B0604020202020204" pitchFamily="34" charset="0"/>
              </a:rPr>
              <a:t>其它</a:t>
            </a:r>
            <a:r>
              <a:rPr lang="en-US" altLang="zh-CN" sz="3200">
                <a:sym typeface="Arial" panose="020B0604020202020204" pitchFamily="34" charset="0"/>
              </a:rPr>
              <a:t>?</a:t>
            </a:r>
            <a:endParaRPr lang="en-US" altLang="zh-CN" sz="3200"/>
          </a:p>
        </p:txBody>
      </p:sp>
      <p:sp>
        <p:nvSpPr>
          <p:cNvPr id="90116" name="TextBox 11"/>
          <p:cNvSpPr txBox="1">
            <a:spLocks noChangeArrowheads="1"/>
          </p:cNvSpPr>
          <p:nvPr/>
        </p:nvSpPr>
        <p:spPr bwMode="auto">
          <a:xfrm>
            <a:off x="828675" y="1196975"/>
            <a:ext cx="5864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Yes                  we              are.</a:t>
            </a:r>
          </a:p>
        </p:txBody>
      </p:sp>
      <p:sp>
        <p:nvSpPr>
          <p:cNvPr id="90117" name="TextBox 11"/>
          <p:cNvSpPr txBox="1">
            <a:spLocks noChangeArrowheads="1"/>
          </p:cNvSpPr>
          <p:nvPr/>
        </p:nvSpPr>
        <p:spPr bwMode="auto">
          <a:xfrm>
            <a:off x="4572000" y="3068638"/>
            <a:ext cx="2547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90118" name="TextBox 11"/>
          <p:cNvSpPr txBox="1">
            <a:spLocks noChangeArrowheads="1"/>
          </p:cNvSpPr>
          <p:nvPr/>
        </p:nvSpPr>
        <p:spPr bwMode="auto">
          <a:xfrm>
            <a:off x="5940425" y="4076700"/>
            <a:ext cx="254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90119" name="TextBox 11"/>
          <p:cNvSpPr txBox="1">
            <a:spLocks noChangeArrowheads="1"/>
          </p:cNvSpPr>
          <p:nvPr/>
        </p:nvSpPr>
        <p:spPr bwMode="auto">
          <a:xfrm>
            <a:off x="755650" y="1701800"/>
            <a:ext cx="648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              we      are         not                            </a:t>
            </a:r>
          </a:p>
        </p:txBody>
      </p:sp>
      <p:sp>
        <p:nvSpPr>
          <p:cNvPr id="90120" name="TextBox 11"/>
          <p:cNvSpPr txBox="1">
            <a:spLocks noChangeArrowheads="1"/>
          </p:cNvSpPr>
          <p:nvPr/>
        </p:nvSpPr>
        <p:spPr bwMode="auto">
          <a:xfrm>
            <a:off x="4356100" y="3644900"/>
            <a:ext cx="254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90121" name="TextBox 11"/>
          <p:cNvSpPr txBox="1">
            <a:spLocks noChangeArrowheads="1"/>
          </p:cNvSpPr>
          <p:nvPr/>
        </p:nvSpPr>
        <p:spPr bwMode="auto">
          <a:xfrm>
            <a:off x="6443663" y="3573463"/>
            <a:ext cx="2547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2482850" y="4149725"/>
            <a:ext cx="25479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  <p:bldP spid="90119" grpId="0"/>
      <p:bldP spid="90120" grpId="0"/>
      <p:bldP spid="90121" grpId="0"/>
      <p:bldP spid="90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"/>
          <p:cNvSpPr>
            <a:spLocks noChangeArrowheads="1"/>
          </p:cNvSpPr>
          <p:nvPr/>
        </p:nvSpPr>
        <p:spPr bwMode="auto">
          <a:xfrm>
            <a:off x="0" y="5699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---____________ the weather like in Shanghai?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   --- It’s rainy.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How’s              B. What’s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Where            D. How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Look, some children ___________ football over there.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</a:t>
            </a:r>
            <a:r>
              <a:rPr lang="en-US" altLang="zh-CN" sz="3200" dirty="0" err="1"/>
              <a:t>A.play</a:t>
            </a:r>
            <a:r>
              <a:rPr lang="en-US" altLang="zh-CN" sz="3200" dirty="0"/>
              <a:t>			B. plays			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played		D. are playing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4"/>
          <p:cNvSpPr txBox="1">
            <a:spLocks noChangeArrowheads="1"/>
          </p:cNvSpPr>
          <p:nvPr/>
        </p:nvSpPr>
        <p:spPr bwMode="auto">
          <a:xfrm>
            <a:off x="250825" y="11255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165" name="TextBox 5"/>
          <p:cNvSpPr txBox="1">
            <a:spLocks noChangeArrowheads="1"/>
          </p:cNvSpPr>
          <p:nvPr/>
        </p:nvSpPr>
        <p:spPr bwMode="auto">
          <a:xfrm>
            <a:off x="179388" y="4005263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857250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Could you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her </a:t>
            </a:r>
            <a:r>
              <a:rPr lang="en-US" altLang="zh-CN" sz="3200" dirty="0" smtClean="0"/>
              <a:t>the </a:t>
            </a:r>
            <a:r>
              <a:rPr lang="en-US" altLang="zh-CN" sz="3200" dirty="0"/>
              <a:t>classroom?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tell; clean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telling; to clean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tell; to clean	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to tell; to clean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4.---Hurry up! Your father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for you.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--- OK. I am coming.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A. is waiting	   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B. waits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C. will wait	       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waits</a:t>
            </a:r>
            <a:endParaRPr lang="en-US" altLang="zh-CN" sz="3200" dirty="0"/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4212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4213" name="TextBox 4"/>
          <p:cNvSpPr txBox="1">
            <a:spLocks noChangeArrowheads="1"/>
          </p:cNvSpPr>
          <p:nvPr/>
        </p:nvSpPr>
        <p:spPr bwMode="auto">
          <a:xfrm>
            <a:off x="228600" y="284956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85725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5. ---I haven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t seen you for a long time, Jack. ____________?	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      ---Very good!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What are you doing 	    B. How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s the weather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C. How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s it going		    D. What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s wrong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6. It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s too ___________ outside. You should put on your coat.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A. hot        B. cool      C. cold              D. dry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9523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5236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5237" name="TextBox 4"/>
          <p:cNvSpPr txBox="1">
            <a:spLocks noChangeArrowheads="1"/>
          </p:cNvSpPr>
          <p:nvPr/>
        </p:nvSpPr>
        <p:spPr bwMode="auto">
          <a:xfrm>
            <a:off x="179388" y="378936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85725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7. Jim</a:t>
            </a:r>
            <a:r>
              <a:rPr lang="en-US" altLang="zh-CN" sz="3200">
                <a:latin typeface="Calibri" panose="020F0502020204030204"/>
              </a:rPr>
              <a:t>’</a:t>
            </a:r>
            <a:r>
              <a:rPr lang="en-US" altLang="zh-CN" sz="3200"/>
              <a:t>s family ___________ breakfast 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A. has                     B. are having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C. have                   D. is having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8. ___________ bad weather it is!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A. What a              B. How a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C. What                 D. How</a:t>
            </a:r>
          </a:p>
        </p:txBody>
      </p:sp>
      <p:sp>
        <p:nvSpPr>
          <p:cNvPr id="9625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6260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6261" name="TextBox 4"/>
          <p:cNvSpPr txBox="1">
            <a:spLocks noChangeArrowheads="1"/>
          </p:cNvSpPr>
          <p:nvPr/>
        </p:nvSpPr>
        <p:spPr bwMode="auto">
          <a:xfrm>
            <a:off x="179388" y="28527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571500"/>
            <a:ext cx="907256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 </a:t>
            </a:r>
            <a:r>
              <a:rPr lang="zh-CN" altLang="en-US" sz="3200" dirty="0"/>
              <a:t>湛江的天气怎么样？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 the weather ________ in Zhanjiang?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看！大家都玩得很开心。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Look! Everyone _______________ a good time.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北京现在正在下雪。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It __________________________ in Beijing 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你能为她捎个口信吗？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Could you _______________________ for her?</a:t>
            </a:r>
          </a:p>
        </p:txBody>
      </p:sp>
      <p:sp>
        <p:nvSpPr>
          <p:cNvPr id="97283" name="TextBox 13"/>
          <p:cNvSpPr txBox="1">
            <a:spLocks noChangeArrowheads="1"/>
          </p:cNvSpPr>
          <p:nvPr/>
        </p:nvSpPr>
        <p:spPr bwMode="auto">
          <a:xfrm>
            <a:off x="323850" y="1484313"/>
            <a:ext cx="2314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What’s</a:t>
            </a:r>
          </a:p>
        </p:txBody>
      </p:sp>
      <p:sp>
        <p:nvSpPr>
          <p:cNvPr id="97284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7285" name="TextBox 26"/>
          <p:cNvSpPr txBox="1">
            <a:spLocks noChangeArrowheads="1"/>
          </p:cNvSpPr>
          <p:nvPr/>
        </p:nvSpPr>
        <p:spPr bwMode="auto">
          <a:xfrm>
            <a:off x="3492500" y="2420938"/>
            <a:ext cx="285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having</a:t>
            </a:r>
          </a:p>
        </p:txBody>
      </p:sp>
      <p:sp>
        <p:nvSpPr>
          <p:cNvPr id="97286" name="TextBox 16"/>
          <p:cNvSpPr txBox="1">
            <a:spLocks noChangeArrowheads="1"/>
          </p:cNvSpPr>
          <p:nvPr/>
        </p:nvSpPr>
        <p:spPr bwMode="auto">
          <a:xfrm>
            <a:off x="2052638" y="4365625"/>
            <a:ext cx="40592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 a message</a:t>
            </a:r>
          </a:p>
        </p:txBody>
      </p:sp>
      <p:sp>
        <p:nvSpPr>
          <p:cNvPr id="97287" name="TextBox 13"/>
          <p:cNvSpPr txBox="1">
            <a:spLocks noChangeArrowheads="1"/>
          </p:cNvSpPr>
          <p:nvPr/>
        </p:nvSpPr>
        <p:spPr bwMode="auto">
          <a:xfrm>
            <a:off x="4714875" y="1412875"/>
            <a:ext cx="128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97288" name="TextBox 16"/>
          <p:cNvSpPr txBox="1">
            <a:spLocks noChangeArrowheads="1"/>
          </p:cNvSpPr>
          <p:nvPr/>
        </p:nvSpPr>
        <p:spPr bwMode="auto">
          <a:xfrm>
            <a:off x="1692275" y="3357563"/>
            <a:ext cx="459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snowing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5" grpId="0"/>
      <p:bldP spid="97286" grpId="0"/>
      <p:bldP spid="97287" grpId="0"/>
      <p:bldP spid="972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0" y="142875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三、短文填空。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en-US" sz="3200" dirty="0"/>
              <a:t>     Today is Sunday. The (13) ____________ is sunny and hot. Many people (14) ____________ playing on the beach (</a:t>
            </a:r>
            <a:r>
              <a:rPr lang="en-US" altLang="en-US" sz="3200" dirty="0" err="1"/>
              <a:t>海滩</a:t>
            </a:r>
            <a:r>
              <a:rPr lang="en-US" altLang="en-US" sz="3200" dirty="0"/>
              <a:t>) (15) ____________ their friends. Look, some men are (16) ____________ in the sea. Some women are talking (17) ____________ each other. Some boys are (18) ____________ games. What are the girls (19) ____________? Oh, (20) ____________ are singing and dancing. Some old men are (21) _______________ along (</a:t>
            </a:r>
            <a:r>
              <a:rPr lang="en-US" altLang="en-US" sz="3200" dirty="0" err="1"/>
              <a:t>沿着</a:t>
            </a:r>
            <a:r>
              <a:rPr lang="en-US" altLang="en-US" sz="3200" dirty="0"/>
              <a:t>) the beach. Everyone (22) ____________ having a good time now</a:t>
            </a:r>
            <a:r>
              <a:rPr lang="en-US" altLang="en-US" sz="3200" dirty="0" smtClean="0"/>
              <a:t>. </a:t>
            </a:r>
            <a:endParaRPr lang="en-US" altLang="en-US" sz="3200" dirty="0"/>
          </a:p>
        </p:txBody>
      </p:sp>
      <p:sp>
        <p:nvSpPr>
          <p:cNvPr id="98307" name="TextBox 4"/>
          <p:cNvSpPr txBox="1">
            <a:spLocks noChangeArrowheads="1"/>
          </p:cNvSpPr>
          <p:nvPr/>
        </p:nvSpPr>
        <p:spPr bwMode="auto">
          <a:xfrm>
            <a:off x="5722938" y="549275"/>
            <a:ext cx="18573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weather</a:t>
            </a:r>
          </a:p>
        </p:txBody>
      </p:sp>
      <p:sp>
        <p:nvSpPr>
          <p:cNvPr id="98308" name="TextBox 6"/>
          <p:cNvSpPr txBox="1">
            <a:spLocks noChangeArrowheads="1"/>
          </p:cNvSpPr>
          <p:nvPr/>
        </p:nvSpPr>
        <p:spPr bwMode="auto">
          <a:xfrm>
            <a:off x="6515100" y="1052513"/>
            <a:ext cx="1709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98309" name="TextBox 7"/>
          <p:cNvSpPr txBox="1">
            <a:spLocks noChangeArrowheads="1"/>
          </p:cNvSpPr>
          <p:nvPr/>
        </p:nvSpPr>
        <p:spPr bwMode="auto">
          <a:xfrm>
            <a:off x="6515100" y="1555750"/>
            <a:ext cx="165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98310" name="TextBox 8"/>
          <p:cNvSpPr txBox="1">
            <a:spLocks noChangeArrowheads="1"/>
          </p:cNvSpPr>
          <p:nvPr/>
        </p:nvSpPr>
        <p:spPr bwMode="auto">
          <a:xfrm>
            <a:off x="230188" y="2492375"/>
            <a:ext cx="2366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swimming </a:t>
            </a:r>
          </a:p>
        </p:txBody>
      </p:sp>
      <p:sp>
        <p:nvSpPr>
          <p:cNvPr id="98311" name="TextBox 9"/>
          <p:cNvSpPr txBox="1">
            <a:spLocks noChangeArrowheads="1"/>
          </p:cNvSpPr>
          <p:nvPr/>
        </p:nvSpPr>
        <p:spPr bwMode="auto">
          <a:xfrm>
            <a:off x="2339975" y="2995613"/>
            <a:ext cx="2316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98312" name="TextBox 10"/>
          <p:cNvSpPr txBox="1">
            <a:spLocks noChangeArrowheads="1"/>
          </p:cNvSpPr>
          <p:nvPr/>
        </p:nvSpPr>
        <p:spPr bwMode="auto">
          <a:xfrm>
            <a:off x="2914650" y="3500438"/>
            <a:ext cx="1631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98313" name="TextBox 10"/>
          <p:cNvSpPr txBox="1">
            <a:spLocks noChangeArrowheads="1"/>
          </p:cNvSpPr>
          <p:nvPr/>
        </p:nvSpPr>
        <p:spPr bwMode="auto">
          <a:xfrm>
            <a:off x="2987675" y="4005263"/>
            <a:ext cx="1631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98314" name="TextBox 10"/>
          <p:cNvSpPr txBox="1">
            <a:spLocks noChangeArrowheads="1"/>
          </p:cNvSpPr>
          <p:nvPr/>
        </p:nvSpPr>
        <p:spPr bwMode="auto">
          <a:xfrm>
            <a:off x="107950" y="4508500"/>
            <a:ext cx="292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They</a:t>
            </a:r>
          </a:p>
        </p:txBody>
      </p:sp>
      <p:sp>
        <p:nvSpPr>
          <p:cNvPr id="98315" name="TextBox 10"/>
          <p:cNvSpPr txBox="1">
            <a:spLocks noChangeArrowheads="1"/>
          </p:cNvSpPr>
          <p:nvPr/>
        </p:nvSpPr>
        <p:spPr bwMode="auto">
          <a:xfrm>
            <a:off x="3276600" y="4940300"/>
            <a:ext cx="4306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walking/ running </a:t>
            </a:r>
          </a:p>
        </p:txBody>
      </p:sp>
      <p:sp>
        <p:nvSpPr>
          <p:cNvPr id="98316" name="TextBox 10"/>
          <p:cNvSpPr txBox="1">
            <a:spLocks noChangeArrowheads="1"/>
          </p:cNvSpPr>
          <p:nvPr/>
        </p:nvSpPr>
        <p:spPr bwMode="auto">
          <a:xfrm>
            <a:off x="5364163" y="5373688"/>
            <a:ext cx="1644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  <p:bldP spid="98309" grpId="0"/>
      <p:bldP spid="98310" grpId="0"/>
      <p:bldP spid="98311" grpId="0"/>
      <p:bldP spid="98312" grpId="0"/>
      <p:bldP spid="98313" grpId="0"/>
      <p:bldP spid="98314" grpId="0"/>
      <p:bldP spid="98315" grpId="0"/>
      <p:bldP spid="983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619920"/>
            <a:ext cx="8418512" cy="71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52400" y="1580544"/>
            <a:ext cx="8991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rain, windy, cloudy, sunny, snow, weather, cook, bad, park, message, him, could, back, problem.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take a message, call (sb.) back.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--- How’s the weather in Beijing?  --- It’s rainy. </a:t>
            </a:r>
            <a:r>
              <a:rPr lang="en-US" altLang="zh-CN" sz="3200" dirty="0" smtClean="0"/>
              <a:t>2</a:t>
            </a:r>
            <a:r>
              <a:rPr lang="en-US" altLang="zh-CN" sz="3200" dirty="0"/>
              <a:t>. ---What are you doing? --- I’m cooking.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930275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__________ v. </a:t>
            </a:r>
            <a:r>
              <a:rPr lang="zh-CN" altLang="en-US" sz="3200" dirty="0"/>
              <a:t>下雨</a:t>
            </a:r>
            <a:r>
              <a:rPr lang="en-US" altLang="zh-CN" sz="3200" dirty="0"/>
              <a:t>n. </a:t>
            </a:r>
            <a:r>
              <a:rPr lang="zh-CN" altLang="en-US" sz="3200" dirty="0" smtClean="0"/>
              <a:t>雨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__________ v. </a:t>
            </a:r>
            <a:r>
              <a:rPr lang="zh-CN" altLang="en-US" sz="3200" dirty="0"/>
              <a:t>下雪 </a:t>
            </a:r>
            <a:r>
              <a:rPr lang="en-US" altLang="zh-CN" sz="3200" dirty="0"/>
              <a:t>n. </a:t>
            </a:r>
            <a:r>
              <a:rPr lang="zh-CN" altLang="en-US" sz="3200" dirty="0"/>
              <a:t>雪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_____________ n. </a:t>
            </a:r>
            <a:r>
              <a:rPr lang="zh-CN" altLang="en-US" sz="3200" dirty="0"/>
              <a:t>天</a:t>
            </a:r>
            <a:r>
              <a:rPr lang="zh-CN" altLang="en-US" sz="3200" dirty="0" smtClean="0"/>
              <a:t>气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__________ n. </a:t>
            </a:r>
            <a:r>
              <a:rPr lang="zh-CN" altLang="en-US" sz="3200" dirty="0"/>
              <a:t>公</a:t>
            </a:r>
            <a:r>
              <a:rPr lang="zh-CN" altLang="en-US" sz="3200" dirty="0" smtClean="0"/>
              <a:t>园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__________ n. </a:t>
            </a:r>
            <a:r>
              <a:rPr lang="zh-CN" altLang="en-US" sz="3200" dirty="0"/>
              <a:t>信息；消</a:t>
            </a:r>
            <a:r>
              <a:rPr lang="zh-CN" altLang="en-US" sz="3200" dirty="0" smtClean="0"/>
              <a:t>息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_____________ n. </a:t>
            </a:r>
            <a:r>
              <a:rPr lang="zh-CN" altLang="en-US" sz="3200" dirty="0"/>
              <a:t>难题，困难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__________ v. </a:t>
            </a:r>
            <a:r>
              <a:rPr lang="zh-CN" altLang="en-US" sz="3200" dirty="0"/>
              <a:t>做饭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__________ v. </a:t>
            </a:r>
            <a:r>
              <a:rPr lang="zh-CN" altLang="en-US" sz="3200" dirty="0"/>
              <a:t>能，可</a:t>
            </a:r>
            <a:r>
              <a:rPr lang="zh-CN" altLang="en-US" sz="3200" dirty="0" smtClean="0"/>
              <a:t>以</a:t>
            </a:r>
            <a:endParaRPr lang="zh-CN" altLang="en-US" sz="3200" dirty="0"/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754063" y="1844675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rain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930275" y="2857500"/>
            <a:ext cx="1744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weather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928688" y="23574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snow</a:t>
            </a:r>
          </a:p>
        </p:txBody>
      </p:sp>
      <p:sp>
        <p:nvSpPr>
          <p:cNvPr id="74759" name="TextBox 14"/>
          <p:cNvSpPr txBox="1">
            <a:spLocks noChangeArrowheads="1"/>
          </p:cNvSpPr>
          <p:nvPr/>
        </p:nvSpPr>
        <p:spPr bwMode="auto">
          <a:xfrm>
            <a:off x="757238" y="3284538"/>
            <a:ext cx="217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park</a:t>
            </a:r>
          </a:p>
        </p:txBody>
      </p:sp>
      <p:sp>
        <p:nvSpPr>
          <p:cNvPr id="74760" name="TextBox 15"/>
          <p:cNvSpPr txBox="1">
            <a:spLocks noChangeArrowheads="1"/>
          </p:cNvSpPr>
          <p:nvPr/>
        </p:nvSpPr>
        <p:spPr bwMode="auto">
          <a:xfrm>
            <a:off x="971550" y="3716338"/>
            <a:ext cx="2500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74761" name="TextBox 16"/>
          <p:cNvSpPr txBox="1">
            <a:spLocks noChangeArrowheads="1"/>
          </p:cNvSpPr>
          <p:nvPr/>
        </p:nvSpPr>
        <p:spPr bwMode="auto">
          <a:xfrm>
            <a:off x="776288" y="4221163"/>
            <a:ext cx="2185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problem</a:t>
            </a:r>
          </a:p>
        </p:txBody>
      </p:sp>
      <p:sp>
        <p:nvSpPr>
          <p:cNvPr id="74763" name="TextBox 16"/>
          <p:cNvSpPr txBox="1">
            <a:spLocks noChangeArrowheads="1"/>
          </p:cNvSpPr>
          <p:nvPr/>
        </p:nvSpPr>
        <p:spPr bwMode="auto">
          <a:xfrm>
            <a:off x="611188" y="4724400"/>
            <a:ext cx="2185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cook</a:t>
            </a:r>
          </a:p>
        </p:txBody>
      </p:sp>
      <p:sp>
        <p:nvSpPr>
          <p:cNvPr id="74764" name="TextBox 16"/>
          <p:cNvSpPr txBox="1">
            <a:spLocks noChangeArrowheads="1"/>
          </p:cNvSpPr>
          <p:nvPr/>
        </p:nvSpPr>
        <p:spPr bwMode="auto">
          <a:xfrm>
            <a:off x="611188" y="5300663"/>
            <a:ext cx="2185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3" grpId="0"/>
      <p:bldP spid="74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421987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357188" y="1317049"/>
            <a:ext cx="87757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_____________ </a:t>
            </a:r>
            <a:r>
              <a:rPr lang="zh-CN" altLang="en-US" sz="3200" dirty="0"/>
              <a:t>他（</a:t>
            </a:r>
            <a:r>
              <a:rPr lang="en-US" altLang="zh-CN" sz="3200" dirty="0"/>
              <a:t>he</a:t>
            </a:r>
            <a:r>
              <a:rPr lang="zh-CN" altLang="en-US" sz="3200" dirty="0"/>
              <a:t>的宾格）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_________ adj. </a:t>
            </a:r>
            <a:r>
              <a:rPr lang="zh-CN" altLang="en-US" sz="3200" dirty="0"/>
              <a:t>多风的 	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_________ adj. </a:t>
            </a:r>
            <a:r>
              <a:rPr lang="zh-CN" altLang="en-US" sz="3200" dirty="0"/>
              <a:t>多云的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_____________ adj. </a:t>
            </a:r>
            <a:r>
              <a:rPr lang="zh-CN" altLang="en-US" sz="3200" dirty="0"/>
              <a:t>晴朗的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_________ adj. </a:t>
            </a:r>
            <a:r>
              <a:rPr lang="zh-CN" altLang="en-US" sz="3200" dirty="0"/>
              <a:t>坏的；糟的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_________ adv. </a:t>
            </a:r>
            <a:r>
              <a:rPr lang="zh-CN" altLang="en-US" sz="3200" dirty="0"/>
              <a:t>回来，回原</a:t>
            </a:r>
            <a:r>
              <a:rPr lang="zh-CN" altLang="en-US" sz="3200" dirty="0" smtClean="0"/>
              <a:t>处</a:t>
            </a:r>
            <a:endParaRPr lang="zh-CN" altLang="en-US" sz="3200" dirty="0"/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1111251" y="2231449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cloudy</a:t>
            </a:r>
          </a:p>
        </p:txBody>
      </p:sp>
      <p:sp>
        <p:nvSpPr>
          <p:cNvPr id="77829" name="TextBox 11"/>
          <p:cNvSpPr txBox="1">
            <a:spLocks noChangeArrowheads="1"/>
          </p:cNvSpPr>
          <p:nvPr/>
        </p:nvSpPr>
        <p:spPr bwMode="auto">
          <a:xfrm>
            <a:off x="1287463" y="3244274"/>
            <a:ext cx="1744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bad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1285876" y="2744212"/>
            <a:ext cx="2365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sunny</a:t>
            </a:r>
          </a:p>
        </p:txBody>
      </p:sp>
      <p:sp>
        <p:nvSpPr>
          <p:cNvPr id="77831" name="TextBox 14"/>
          <p:cNvSpPr txBox="1">
            <a:spLocks noChangeArrowheads="1"/>
          </p:cNvSpPr>
          <p:nvPr/>
        </p:nvSpPr>
        <p:spPr bwMode="auto">
          <a:xfrm>
            <a:off x="1114426" y="3671312"/>
            <a:ext cx="217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77832" name="TextBox 15"/>
          <p:cNvSpPr txBox="1">
            <a:spLocks noChangeArrowheads="1"/>
          </p:cNvSpPr>
          <p:nvPr/>
        </p:nvSpPr>
        <p:spPr bwMode="auto">
          <a:xfrm>
            <a:off x="1184276" y="1223387"/>
            <a:ext cx="2500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him</a:t>
            </a:r>
          </a:p>
        </p:txBody>
      </p:sp>
      <p:sp>
        <p:nvSpPr>
          <p:cNvPr id="77833" name="TextBox 16"/>
          <p:cNvSpPr txBox="1">
            <a:spLocks noChangeArrowheads="1"/>
          </p:cNvSpPr>
          <p:nvPr/>
        </p:nvSpPr>
        <p:spPr bwMode="auto">
          <a:xfrm>
            <a:off x="1184276" y="1728212"/>
            <a:ext cx="2185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windy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794" y="919162"/>
            <a:ext cx="9144001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</a:t>
            </a:r>
            <a:r>
              <a:rPr lang="en-US" altLang="zh-CN" sz="3200" dirty="0"/>
              <a:t>P38 </a:t>
            </a:r>
            <a:r>
              <a:rPr lang="zh-CN" altLang="en-US" sz="3200" dirty="0"/>
              <a:t>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捎个口信 </a:t>
            </a:r>
            <a:r>
              <a:rPr lang="en-US" altLang="zh-CN" sz="3200" dirty="0"/>
              <a:t>___________________________    16. (</a:t>
            </a:r>
            <a:r>
              <a:rPr lang="zh-CN" altLang="en-US" sz="3200" dirty="0"/>
              <a:t>给某人</a:t>
            </a:r>
            <a:r>
              <a:rPr lang="en-US" altLang="zh-CN" sz="3200" dirty="0"/>
              <a:t>) </a:t>
            </a:r>
            <a:r>
              <a:rPr lang="zh-CN" altLang="en-US" sz="3200" dirty="0"/>
              <a:t>回电话 </a:t>
            </a:r>
            <a:r>
              <a:rPr lang="en-US" altLang="zh-CN" sz="3200" dirty="0"/>
              <a:t>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玩得开心 </a:t>
            </a:r>
            <a:r>
              <a:rPr lang="en-US" altLang="zh-CN" sz="3200" dirty="0"/>
              <a:t>___________________________    18. </a:t>
            </a:r>
            <a:r>
              <a:rPr lang="zh-CN" altLang="en-US" sz="3200" dirty="0"/>
              <a:t>没问题 </a:t>
            </a:r>
            <a:r>
              <a:rPr lang="en-US" altLang="zh-CN" sz="3200" dirty="0"/>
              <a:t>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不坏</a:t>
            </a:r>
            <a:r>
              <a:rPr lang="en-US" altLang="zh-CN" sz="3200" dirty="0"/>
              <a:t>/</a:t>
            </a:r>
            <a:r>
              <a:rPr lang="zh-CN" altLang="en-US" sz="3200" dirty="0"/>
              <a:t>不错 </a:t>
            </a:r>
            <a:r>
              <a:rPr lang="en-US" altLang="zh-CN" sz="3200" dirty="0"/>
              <a:t>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在公园 </a:t>
            </a:r>
            <a:r>
              <a:rPr lang="en-US" altLang="zh-CN" sz="3200" dirty="0"/>
              <a:t>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看电视 </a:t>
            </a:r>
            <a:r>
              <a:rPr lang="en-US" altLang="zh-CN" sz="3200" dirty="0"/>
              <a:t>_____________________________ 22. </a:t>
            </a:r>
            <a:r>
              <a:rPr lang="zh-CN" altLang="en-US" sz="3200" dirty="0"/>
              <a:t>玩电脑游戏 </a:t>
            </a:r>
            <a:r>
              <a:rPr lang="en-US" altLang="zh-CN" sz="3200" dirty="0"/>
              <a:t>________________________	  </a:t>
            </a:r>
          </a:p>
        </p:txBody>
      </p:sp>
      <p:sp>
        <p:nvSpPr>
          <p:cNvPr id="79876" name="TextBox 9"/>
          <p:cNvSpPr txBox="1">
            <a:spLocks noChangeArrowheads="1"/>
          </p:cNvSpPr>
          <p:nvPr/>
        </p:nvSpPr>
        <p:spPr bwMode="auto">
          <a:xfrm>
            <a:off x="3779838" y="1844675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call sb. back  </a:t>
            </a:r>
          </a:p>
        </p:txBody>
      </p:sp>
      <p:sp>
        <p:nvSpPr>
          <p:cNvPr id="79877" name="TextBox 12"/>
          <p:cNvSpPr txBox="1">
            <a:spLocks noChangeArrowheads="1"/>
          </p:cNvSpPr>
          <p:nvPr/>
        </p:nvSpPr>
        <p:spPr bwMode="auto">
          <a:xfrm>
            <a:off x="2482850" y="2355850"/>
            <a:ext cx="4973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have a good time</a:t>
            </a:r>
          </a:p>
        </p:txBody>
      </p:sp>
      <p:sp>
        <p:nvSpPr>
          <p:cNvPr id="79878" name="TextBox 13"/>
          <p:cNvSpPr txBox="1">
            <a:spLocks noChangeArrowheads="1"/>
          </p:cNvSpPr>
          <p:nvPr/>
        </p:nvSpPr>
        <p:spPr bwMode="auto">
          <a:xfrm>
            <a:off x="2844800" y="1268413"/>
            <a:ext cx="5060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take a message</a:t>
            </a:r>
          </a:p>
        </p:txBody>
      </p:sp>
      <p:sp>
        <p:nvSpPr>
          <p:cNvPr id="79879" name="TextBox 12"/>
          <p:cNvSpPr txBox="1">
            <a:spLocks noChangeArrowheads="1"/>
          </p:cNvSpPr>
          <p:nvPr/>
        </p:nvSpPr>
        <p:spPr bwMode="auto">
          <a:xfrm>
            <a:off x="2609850" y="2841625"/>
            <a:ext cx="4973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no problem</a:t>
            </a:r>
          </a:p>
        </p:txBody>
      </p:sp>
      <p:sp>
        <p:nvSpPr>
          <p:cNvPr id="79880" name="TextBox 12"/>
          <p:cNvSpPr txBox="1">
            <a:spLocks noChangeArrowheads="1"/>
          </p:cNvSpPr>
          <p:nvPr/>
        </p:nvSpPr>
        <p:spPr bwMode="auto">
          <a:xfrm>
            <a:off x="2771775" y="3284538"/>
            <a:ext cx="4973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not bad</a:t>
            </a:r>
          </a:p>
        </p:txBody>
      </p:sp>
      <p:sp>
        <p:nvSpPr>
          <p:cNvPr id="79881" name="TextBox 12"/>
          <p:cNvSpPr txBox="1">
            <a:spLocks noChangeArrowheads="1"/>
          </p:cNvSpPr>
          <p:nvPr/>
        </p:nvSpPr>
        <p:spPr bwMode="auto">
          <a:xfrm>
            <a:off x="2484438" y="3789363"/>
            <a:ext cx="4973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at the park</a:t>
            </a:r>
          </a:p>
        </p:txBody>
      </p:sp>
      <p:sp>
        <p:nvSpPr>
          <p:cNvPr id="79882" name="TextBox 12"/>
          <p:cNvSpPr txBox="1">
            <a:spLocks noChangeArrowheads="1"/>
          </p:cNvSpPr>
          <p:nvPr/>
        </p:nvSpPr>
        <p:spPr bwMode="auto">
          <a:xfrm>
            <a:off x="2484438" y="4292600"/>
            <a:ext cx="4973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watch TV</a:t>
            </a:r>
          </a:p>
        </p:txBody>
      </p:sp>
      <p:sp>
        <p:nvSpPr>
          <p:cNvPr id="79883" name="TextBox 12"/>
          <p:cNvSpPr txBox="1">
            <a:spLocks noChangeArrowheads="1"/>
          </p:cNvSpPr>
          <p:nvPr/>
        </p:nvSpPr>
        <p:spPr bwMode="auto">
          <a:xfrm>
            <a:off x="2987675" y="4797425"/>
            <a:ext cx="4973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play computer games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  <p:bldP spid="79882" grpId="0"/>
      <p:bldP spid="798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14375"/>
            <a:ext cx="91440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三、请认真阅读</a:t>
            </a:r>
            <a:r>
              <a:rPr lang="en-US" altLang="zh-CN" sz="3200"/>
              <a:t>2d</a:t>
            </a:r>
            <a:r>
              <a:rPr lang="zh-CN" altLang="en-US" sz="320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23. </a:t>
            </a:r>
            <a:r>
              <a:rPr lang="zh-CN" altLang="en-US" sz="3200"/>
              <a:t>近来可好？</a:t>
            </a:r>
            <a:r>
              <a:rPr lang="en-US" altLang="zh-CN" sz="3200"/>
              <a:t>(How…)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24. </a:t>
            </a:r>
            <a:r>
              <a:rPr lang="zh-CN" altLang="en-US" sz="3200"/>
              <a:t>我和一些朋友正在公园里打篮球</a:t>
            </a:r>
            <a:r>
              <a:rPr lang="en-US" altLang="zh-CN" sz="3200"/>
              <a:t>( play…with…)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25. </a:t>
            </a:r>
            <a:r>
              <a:rPr lang="zh-CN" altLang="en-US" sz="3200"/>
              <a:t>听起来你玩得好开心。</a:t>
            </a:r>
            <a:r>
              <a:rPr lang="en-US" altLang="zh-CN" sz="3200"/>
              <a:t>( sound like)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26. </a:t>
            </a:r>
            <a:r>
              <a:rPr lang="zh-CN" altLang="en-US" sz="3200"/>
              <a:t>要我给他捎个话吗？</a:t>
            </a:r>
            <a:r>
              <a:rPr lang="en-US" altLang="zh-CN" sz="3200"/>
              <a:t>( take…for…)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27. </a:t>
            </a:r>
            <a:r>
              <a:rPr lang="zh-CN" altLang="en-US" sz="3200">
                <a:sym typeface="Arial" panose="020B0604020202020204" pitchFamily="34" charset="0"/>
              </a:rPr>
              <a:t>你能否叫他给我回个电话？</a:t>
            </a:r>
            <a:r>
              <a:rPr lang="en-US" altLang="zh-CN" sz="3200">
                <a:sym typeface="Arial" panose="020B0604020202020204" pitchFamily="34" charset="0"/>
              </a:rPr>
              <a:t>( tell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…</a:t>
            </a:r>
            <a:r>
              <a:rPr lang="en-US" altLang="zh-CN" sz="3200">
                <a:sym typeface="Arial" panose="020B0604020202020204" pitchFamily="34" charset="0"/>
              </a:rPr>
              <a:t>to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…</a:t>
            </a:r>
            <a:r>
              <a:rPr lang="en-US" altLang="zh-CN" sz="3200">
                <a:sym typeface="Arial" panose="020B0604020202020204" pitchFamily="34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_______________________________________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81924" name="TextBox 13"/>
          <p:cNvSpPr txBox="1">
            <a:spLocks noChangeArrowheads="1"/>
          </p:cNvSpPr>
          <p:nvPr/>
        </p:nvSpPr>
        <p:spPr bwMode="auto">
          <a:xfrm>
            <a:off x="107950" y="1628775"/>
            <a:ext cx="862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How’s it going? </a:t>
            </a:r>
          </a:p>
        </p:txBody>
      </p:sp>
      <p:sp>
        <p:nvSpPr>
          <p:cNvPr id="81925" name="TextBox 15"/>
          <p:cNvSpPr txBox="1">
            <a:spLocks noChangeArrowheads="1"/>
          </p:cNvSpPr>
          <p:nvPr/>
        </p:nvSpPr>
        <p:spPr bwMode="auto">
          <a:xfrm>
            <a:off x="142875" y="2571750"/>
            <a:ext cx="8553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I’m playing basketball with some friends in the park.</a:t>
            </a:r>
          </a:p>
        </p:txBody>
      </p:sp>
      <p:sp>
        <p:nvSpPr>
          <p:cNvPr id="81926" name="TextBox 16"/>
          <p:cNvSpPr txBox="1">
            <a:spLocks noChangeArrowheads="1"/>
          </p:cNvSpPr>
          <p:nvPr/>
        </p:nvSpPr>
        <p:spPr bwMode="auto">
          <a:xfrm>
            <a:off x="107950" y="4003675"/>
            <a:ext cx="8659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Sounds like you’re having a good time.  </a:t>
            </a:r>
          </a:p>
        </p:txBody>
      </p:sp>
      <p:sp>
        <p:nvSpPr>
          <p:cNvPr id="81927" name="TextBox 16"/>
          <p:cNvSpPr txBox="1">
            <a:spLocks noChangeArrowheads="1"/>
          </p:cNvSpPr>
          <p:nvPr/>
        </p:nvSpPr>
        <p:spPr bwMode="auto">
          <a:xfrm>
            <a:off x="179388" y="5013325"/>
            <a:ext cx="8659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Can I take a message for him?</a:t>
            </a:r>
          </a:p>
        </p:txBody>
      </p:sp>
      <p:sp>
        <p:nvSpPr>
          <p:cNvPr id="81928" name="TextBox 16"/>
          <p:cNvSpPr txBox="1">
            <a:spLocks noChangeArrowheads="1"/>
          </p:cNvSpPr>
          <p:nvPr/>
        </p:nvSpPr>
        <p:spPr bwMode="auto">
          <a:xfrm>
            <a:off x="107950" y="6021388"/>
            <a:ext cx="8659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Could you (just) tell him to call me back?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7874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询问天气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询问天气常用句型有两种，分别由</a:t>
            </a:r>
            <a:r>
              <a:rPr lang="en-US" altLang="zh-CN" sz="3200" dirty="0"/>
              <a:t>What</a:t>
            </a:r>
            <a:r>
              <a:rPr lang="zh-CN" altLang="en-US" sz="3200" dirty="0"/>
              <a:t>或</a:t>
            </a:r>
            <a:r>
              <a:rPr lang="en-US" altLang="zh-CN" sz="3200" dirty="0"/>
              <a:t>How</a:t>
            </a:r>
            <a:r>
              <a:rPr lang="zh-CN" altLang="en-US" sz="3200" dirty="0"/>
              <a:t>引导。例如：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_____________ the weather in Shanghai?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_______ the weather __________ in Beijing?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rain </a:t>
            </a:r>
            <a:r>
              <a:rPr lang="zh-CN" altLang="en-US" sz="3200" dirty="0"/>
              <a:t>一词多义  它当动词时，意为“下雨”；它当名词时，意为“雨”。 </a:t>
            </a:r>
            <a:r>
              <a:rPr lang="en-US" altLang="zh-CN" sz="3200" dirty="0"/>
              <a:t>rainy </a:t>
            </a:r>
            <a:r>
              <a:rPr lang="zh-CN" altLang="en-US" sz="3200" dirty="0"/>
              <a:t>是形容词，意为 “多雨的”。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这里雨非常大。</a:t>
            </a:r>
            <a:r>
              <a:rPr lang="en-US" altLang="zh-CN" sz="3200" dirty="0"/>
              <a:t>The ______ is very heavy here.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今天是雨天。  </a:t>
            </a:r>
            <a:r>
              <a:rPr lang="en-US" altLang="zh-CN" sz="3200" dirty="0"/>
              <a:t>It’s ________________ today.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</a:t>
            </a:r>
            <a:r>
              <a:rPr lang="zh-CN" altLang="en-US" sz="3200" dirty="0"/>
              <a:t>外面在下雨。  </a:t>
            </a:r>
            <a:r>
              <a:rPr lang="en-US" altLang="zh-CN" sz="3200" dirty="0"/>
              <a:t>It’s ______________ outside. </a:t>
            </a:r>
          </a:p>
        </p:txBody>
      </p:sp>
      <p:sp>
        <p:nvSpPr>
          <p:cNvPr id="83972" name="TextBox 3"/>
          <p:cNvSpPr txBox="1">
            <a:spLocks noChangeArrowheads="1"/>
          </p:cNvSpPr>
          <p:nvPr/>
        </p:nvSpPr>
        <p:spPr bwMode="auto">
          <a:xfrm>
            <a:off x="900113" y="2205038"/>
            <a:ext cx="2251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How’s </a:t>
            </a:r>
          </a:p>
        </p:txBody>
      </p:sp>
      <p:sp>
        <p:nvSpPr>
          <p:cNvPr id="83973" name="TextBox 6"/>
          <p:cNvSpPr txBox="1">
            <a:spLocks noChangeArrowheads="1"/>
          </p:cNvSpPr>
          <p:nvPr/>
        </p:nvSpPr>
        <p:spPr bwMode="auto">
          <a:xfrm>
            <a:off x="539750" y="2636838"/>
            <a:ext cx="3173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What's</a:t>
            </a:r>
          </a:p>
        </p:txBody>
      </p:sp>
      <p:sp>
        <p:nvSpPr>
          <p:cNvPr id="83974" name="TextBox 6"/>
          <p:cNvSpPr txBox="1">
            <a:spLocks noChangeArrowheads="1"/>
          </p:cNvSpPr>
          <p:nvPr/>
        </p:nvSpPr>
        <p:spPr bwMode="auto">
          <a:xfrm>
            <a:off x="4427538" y="2708275"/>
            <a:ext cx="300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83975" name="TextBox 3"/>
          <p:cNvSpPr txBox="1">
            <a:spLocks noChangeArrowheads="1"/>
          </p:cNvSpPr>
          <p:nvPr/>
        </p:nvSpPr>
        <p:spPr bwMode="auto">
          <a:xfrm>
            <a:off x="4211638" y="4581525"/>
            <a:ext cx="3119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rain</a:t>
            </a:r>
          </a:p>
        </p:txBody>
      </p:sp>
      <p:sp>
        <p:nvSpPr>
          <p:cNvPr id="83976" name="TextBox 3"/>
          <p:cNvSpPr txBox="1">
            <a:spLocks noChangeArrowheads="1"/>
          </p:cNvSpPr>
          <p:nvPr/>
        </p:nvSpPr>
        <p:spPr bwMode="auto">
          <a:xfrm>
            <a:off x="4500563" y="5157788"/>
            <a:ext cx="3119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rainy</a:t>
            </a:r>
          </a:p>
        </p:txBody>
      </p:sp>
      <p:sp>
        <p:nvSpPr>
          <p:cNvPr id="83977" name="TextBox 3"/>
          <p:cNvSpPr txBox="1">
            <a:spLocks noChangeArrowheads="1"/>
          </p:cNvSpPr>
          <p:nvPr/>
        </p:nvSpPr>
        <p:spPr bwMode="auto">
          <a:xfrm>
            <a:off x="4427538" y="5589588"/>
            <a:ext cx="3119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  <p:bldP spid="839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73025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★sound like &amp; sound</a:t>
            </a:r>
            <a:r>
              <a:rPr lang="zh-CN" altLang="en-US" sz="3200">
                <a:sym typeface="Arial" panose="020B0604020202020204" pitchFamily="34" charset="0"/>
              </a:rPr>
              <a:t>的区别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sound</a:t>
            </a:r>
            <a:r>
              <a:rPr lang="zh-CN" altLang="en-US" sz="3200">
                <a:sym typeface="Arial" panose="020B0604020202020204" pitchFamily="34" charset="0"/>
              </a:rPr>
              <a:t>和</a:t>
            </a:r>
            <a:r>
              <a:rPr lang="en-US" altLang="zh-CN" sz="3200">
                <a:sym typeface="Arial" panose="020B0604020202020204" pitchFamily="34" charset="0"/>
              </a:rPr>
              <a:t>sound like</a:t>
            </a:r>
            <a:r>
              <a:rPr lang="zh-CN" altLang="en-US" sz="3200">
                <a:sym typeface="Arial" panose="020B0604020202020204" pitchFamily="34" charset="0"/>
              </a:rPr>
              <a:t>都有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听起来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的意思，</a:t>
            </a:r>
            <a:r>
              <a:rPr lang="en-US" altLang="zh-CN" sz="3200">
                <a:sym typeface="Arial" panose="020B0604020202020204" pitchFamily="34" charset="0"/>
              </a:rPr>
              <a:t>sound like </a:t>
            </a:r>
            <a:r>
              <a:rPr lang="zh-CN" altLang="en-US" sz="3200">
                <a:sym typeface="Arial" panose="020B0604020202020204" pitchFamily="34" charset="0"/>
              </a:rPr>
              <a:t>后接名词或名词短语，重点强调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像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；而</a:t>
            </a:r>
            <a:r>
              <a:rPr lang="en-US" altLang="zh-CN" sz="3200">
                <a:sym typeface="Arial" panose="020B0604020202020204" pitchFamily="34" charset="0"/>
              </a:rPr>
              <a:t>sound </a:t>
            </a:r>
            <a:r>
              <a:rPr lang="zh-CN" altLang="en-US" sz="3200">
                <a:sym typeface="Arial" panose="020B0604020202020204" pitchFamily="34" charset="0"/>
              </a:rPr>
              <a:t>后接形容词。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6. </a:t>
            </a:r>
            <a:r>
              <a:rPr lang="zh-CN" altLang="en-US" sz="3200">
                <a:sym typeface="Arial" panose="020B0604020202020204" pitchFamily="34" charset="0"/>
              </a:rPr>
              <a:t>那听起来像是一个好主意。</a:t>
            </a:r>
            <a:r>
              <a:rPr lang="en-US" altLang="zh-CN" sz="3200">
                <a:sym typeface="Arial" panose="020B0604020202020204" pitchFamily="34" charset="0"/>
              </a:rPr>
              <a:t>That sounds like 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7. </a:t>
            </a:r>
            <a:r>
              <a:rPr lang="zh-CN" altLang="en-US" sz="3200">
                <a:sym typeface="Arial" panose="020B0604020202020204" pitchFamily="34" charset="0"/>
              </a:rPr>
              <a:t>这首歌听起来不错。 </a:t>
            </a:r>
            <a:r>
              <a:rPr lang="en-US" altLang="zh-CN" sz="3200">
                <a:sym typeface="Arial" panose="020B0604020202020204" pitchFamily="34" charset="0"/>
              </a:rPr>
              <a:t>This song sounds 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★ cook</a:t>
            </a:r>
            <a:r>
              <a:rPr lang="zh-CN" altLang="en-US" sz="3200">
                <a:sym typeface="Arial" panose="020B0604020202020204" pitchFamily="34" charset="0"/>
              </a:rPr>
              <a:t>一词多义  它当动词时，意为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烹调，做饭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，常用短语有</a:t>
            </a:r>
            <a:r>
              <a:rPr lang="en-US" altLang="zh-CN" sz="3200">
                <a:sym typeface="Arial" panose="020B0604020202020204" pitchFamily="34" charset="0"/>
              </a:rPr>
              <a:t>do some cooking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做饭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它当名词时，意为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厨师，炊事员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。</a:t>
            </a:r>
            <a:r>
              <a:rPr lang="en-US" altLang="zh-CN" sz="3200">
                <a:sym typeface="Arial" panose="020B0604020202020204" pitchFamily="34" charset="0"/>
              </a:rPr>
              <a:t>cooker </a:t>
            </a:r>
            <a:r>
              <a:rPr lang="zh-CN" altLang="en-US" sz="3200">
                <a:sym typeface="Arial" panose="020B0604020202020204" pitchFamily="34" charset="0"/>
              </a:rPr>
              <a:t>意为 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厨具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endParaRPr lang="zh-CN" altLang="en-US" sz="3200">
              <a:sym typeface="Arial" panose="020B0604020202020204" pitchFamily="34" charset="0"/>
            </a:endParaRP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1258888" y="2420938"/>
            <a:ext cx="299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a good idea 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1258888" y="3429000"/>
            <a:ext cx="1789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1"/>
          <p:cNvSpPr>
            <a:spLocks noChangeArrowheads="1"/>
          </p:cNvSpPr>
          <p:nvPr/>
        </p:nvSpPr>
        <p:spPr bwMode="auto">
          <a:xfrm>
            <a:off x="0" y="358775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8. </a:t>
            </a:r>
            <a:r>
              <a:rPr lang="zh-CN" altLang="en-US" sz="3200">
                <a:sym typeface="Arial" panose="020B0604020202020204" pitchFamily="34" charset="0"/>
              </a:rPr>
              <a:t>李先生是一位厨师。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Mr. Li is 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9. </a:t>
            </a:r>
            <a:r>
              <a:rPr lang="zh-CN" altLang="en-US" sz="3200">
                <a:sym typeface="Arial" panose="020B0604020202020204" pitchFamily="34" charset="0"/>
              </a:rPr>
              <a:t>我的母亲每天为我们煮饭。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My mother __________ meals for us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★ tell sb. to do sth. </a:t>
            </a:r>
            <a:r>
              <a:rPr lang="zh-CN" altLang="en-US" sz="3200">
                <a:sym typeface="Arial" panose="020B0604020202020204" pitchFamily="34" charset="0"/>
              </a:rPr>
              <a:t>告诉某人去做某事    </a:t>
            </a:r>
            <a:r>
              <a:rPr lang="en-US" altLang="zh-CN" sz="3200">
                <a:sym typeface="Arial" panose="020B0604020202020204" pitchFamily="34" charset="0"/>
              </a:rPr>
              <a:t>10. Could you tell him ______________ (call) me?</a:t>
            </a:r>
          </a:p>
        </p:txBody>
      </p:sp>
      <p:sp>
        <p:nvSpPr>
          <p:cNvPr id="87043" name="TextBox 2"/>
          <p:cNvSpPr txBox="1">
            <a:spLocks noChangeArrowheads="1"/>
          </p:cNvSpPr>
          <p:nvPr/>
        </p:nvSpPr>
        <p:spPr bwMode="auto">
          <a:xfrm>
            <a:off x="1906588" y="692150"/>
            <a:ext cx="3730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 cook</a:t>
            </a:r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2051050" y="1700213"/>
            <a:ext cx="373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cooks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3563938" y="2708275"/>
            <a:ext cx="3990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1190</Words>
  <Application>Microsoft Office PowerPoint</Application>
  <PresentationFormat>全屏显示(4:3)</PresentationFormat>
  <Paragraphs>217</Paragraphs>
  <Slides>17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DAF9A0C570D04CDE8E28DB1FF1B3A4D8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