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7" r:id="rId2"/>
    <p:sldId id="257" r:id="rId3"/>
    <p:sldId id="258" r:id="rId4"/>
    <p:sldId id="259" r:id="rId5"/>
    <p:sldId id="262" r:id="rId6"/>
    <p:sldId id="263" r:id="rId7"/>
    <p:sldId id="265" r:id="rId8"/>
    <p:sldId id="301" r:id="rId9"/>
    <p:sldId id="266" r:id="rId10"/>
    <p:sldId id="282" r:id="rId11"/>
    <p:sldId id="267" r:id="rId12"/>
    <p:sldId id="268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80" r:id="rId22"/>
    <p:sldId id="281" r:id="rId23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CB74"/>
    <a:srgbClr val="04CBC4"/>
    <a:srgbClr val="14BCB6"/>
    <a:srgbClr val="904078"/>
    <a:srgbClr val="8C2855"/>
    <a:srgbClr val="E123ED"/>
    <a:srgbClr val="186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50243" y="475893"/>
            <a:ext cx="1326491" cy="142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3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85060" y="5723362"/>
            <a:ext cx="823721" cy="88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4276711"/>
            <a:ext cx="594107" cy="1498825"/>
          </a:xfrm>
          <a:custGeom>
            <a:avLst/>
            <a:gdLst>
              <a:gd name="connsiteX0" fmla="*/ 0 w 594107"/>
              <a:gd name="connsiteY0" fmla="*/ 0 h 1498825"/>
              <a:gd name="connsiteX1" fmla="*/ 594107 w 594107"/>
              <a:gd name="connsiteY1" fmla="*/ 0 h 1498825"/>
              <a:gd name="connsiteX2" fmla="*/ 594107 w 594107"/>
              <a:gd name="connsiteY2" fmla="*/ 1498825 h 1498825"/>
              <a:gd name="connsiteX3" fmla="*/ 0 w 594107"/>
              <a:gd name="connsiteY3" fmla="*/ 1498825 h 14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07" h="1498825">
                <a:moveTo>
                  <a:pt x="0" y="0"/>
                </a:moveTo>
                <a:lnTo>
                  <a:pt x="594107" y="0"/>
                </a:lnTo>
                <a:lnTo>
                  <a:pt x="594107" y="1498825"/>
                </a:lnTo>
                <a:lnTo>
                  <a:pt x="0" y="14988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33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3125" y="5876722"/>
            <a:ext cx="559688" cy="59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70049" y="0"/>
            <a:ext cx="1073951" cy="1441908"/>
          </a:xfrm>
          <a:custGeom>
            <a:avLst/>
            <a:gdLst>
              <a:gd name="connsiteX0" fmla="*/ 0 w 1073951"/>
              <a:gd name="connsiteY0" fmla="*/ 0 h 1441908"/>
              <a:gd name="connsiteX1" fmla="*/ 1073951 w 1073951"/>
              <a:gd name="connsiteY1" fmla="*/ 0 h 1441908"/>
              <a:gd name="connsiteX2" fmla="*/ 1073951 w 1073951"/>
              <a:gd name="connsiteY2" fmla="*/ 1441908 h 1441908"/>
              <a:gd name="connsiteX3" fmla="*/ 0 w 1073951"/>
              <a:gd name="connsiteY3" fmla="*/ 1441908 h 144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951" h="1441908">
                <a:moveTo>
                  <a:pt x="0" y="0"/>
                </a:moveTo>
                <a:lnTo>
                  <a:pt x="1073951" y="0"/>
                </a:lnTo>
                <a:lnTo>
                  <a:pt x="1073951" y="1441908"/>
                </a:lnTo>
                <a:lnTo>
                  <a:pt x="0" y="144190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02069" y="5192133"/>
            <a:ext cx="563732" cy="1367598"/>
          </a:xfrm>
          <a:custGeom>
            <a:avLst/>
            <a:gdLst>
              <a:gd name="connsiteX0" fmla="*/ 0 w 563732"/>
              <a:gd name="connsiteY0" fmla="*/ 0 h 1367598"/>
              <a:gd name="connsiteX1" fmla="*/ 563732 w 563732"/>
              <a:gd name="connsiteY1" fmla="*/ 0 h 1367598"/>
              <a:gd name="connsiteX2" fmla="*/ 563732 w 563732"/>
              <a:gd name="connsiteY2" fmla="*/ 1367598 h 1367598"/>
              <a:gd name="connsiteX3" fmla="*/ 0 w 563732"/>
              <a:gd name="connsiteY3" fmla="*/ 1367598 h 13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32" h="1367598">
                <a:moveTo>
                  <a:pt x="0" y="0"/>
                </a:moveTo>
                <a:lnTo>
                  <a:pt x="563732" y="0"/>
                </a:lnTo>
                <a:lnTo>
                  <a:pt x="563732" y="1367598"/>
                </a:lnTo>
                <a:lnTo>
                  <a:pt x="0" y="136759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17482" y="2575513"/>
            <a:ext cx="842648" cy="1418192"/>
          </a:xfrm>
          <a:custGeom>
            <a:avLst/>
            <a:gdLst>
              <a:gd name="connsiteX0" fmla="*/ 0 w 842648"/>
              <a:gd name="connsiteY0" fmla="*/ 0 h 1418192"/>
              <a:gd name="connsiteX1" fmla="*/ 842648 w 842648"/>
              <a:gd name="connsiteY1" fmla="*/ 0 h 1418192"/>
              <a:gd name="connsiteX2" fmla="*/ 842648 w 842648"/>
              <a:gd name="connsiteY2" fmla="*/ 1418192 h 1418192"/>
              <a:gd name="connsiteX3" fmla="*/ 0 w 842648"/>
              <a:gd name="connsiteY3" fmla="*/ 1418192 h 14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48" h="1418192">
                <a:moveTo>
                  <a:pt x="0" y="0"/>
                </a:moveTo>
                <a:lnTo>
                  <a:pt x="842648" y="0"/>
                </a:lnTo>
                <a:lnTo>
                  <a:pt x="842648" y="1418192"/>
                </a:lnTo>
                <a:lnTo>
                  <a:pt x="0" y="141819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37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606798" y="627673"/>
            <a:ext cx="1120956" cy="106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39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9321" y="1343884"/>
            <a:ext cx="498027" cy="47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8304" y="365125"/>
            <a:ext cx="1207046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63630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E548389C-2920-450D-BB04-1B387F91B3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945165DD-56C3-4721-8AEA-502845B46C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95092" y="242408"/>
            <a:ext cx="354496" cy="478885"/>
            <a:chOff x="7550086" y="49596"/>
            <a:chExt cx="1521906" cy="2055929"/>
          </a:xfrm>
          <a:blipFill>
            <a:blip r:embed="rId3"/>
            <a:stretch>
              <a:fillRect/>
            </a:stretch>
          </a:blipFill>
        </p:grpSpPr>
        <p:sp>
          <p:nvSpPr>
            <p:cNvPr id="25" name="菱形 24"/>
            <p:cNvSpPr/>
            <p:nvPr/>
          </p:nvSpPr>
          <p:spPr>
            <a:xfrm>
              <a:off x="7550086" y="49596"/>
              <a:ext cx="899592" cy="89719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菱形 25"/>
            <p:cNvSpPr/>
            <p:nvPr/>
          </p:nvSpPr>
          <p:spPr>
            <a:xfrm>
              <a:off x="8172400" y="669791"/>
              <a:ext cx="899592" cy="89719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菱形 26"/>
            <p:cNvSpPr/>
            <p:nvPr/>
          </p:nvSpPr>
          <p:spPr>
            <a:xfrm>
              <a:off x="7550086" y="1208330"/>
              <a:ext cx="899592" cy="89719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59016" y="242408"/>
            <a:ext cx="354496" cy="478885"/>
            <a:chOff x="7550086" y="49596"/>
            <a:chExt cx="1521906" cy="2055929"/>
          </a:xfrm>
          <a:blipFill>
            <a:blip r:embed="rId3"/>
            <a:stretch>
              <a:fillRect/>
            </a:stretch>
          </a:blipFill>
        </p:grpSpPr>
        <p:sp>
          <p:nvSpPr>
            <p:cNvPr id="29" name="菱形 28"/>
            <p:cNvSpPr/>
            <p:nvPr/>
          </p:nvSpPr>
          <p:spPr>
            <a:xfrm>
              <a:off x="7550086" y="49596"/>
              <a:ext cx="899592" cy="89719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菱形 29"/>
            <p:cNvSpPr/>
            <p:nvPr/>
          </p:nvSpPr>
          <p:spPr>
            <a:xfrm>
              <a:off x="8172400" y="669791"/>
              <a:ext cx="899592" cy="89719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菱形 30"/>
            <p:cNvSpPr/>
            <p:nvPr/>
          </p:nvSpPr>
          <p:spPr>
            <a:xfrm>
              <a:off x="7550086" y="1208330"/>
              <a:ext cx="899592" cy="89719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622942" y="242408"/>
            <a:ext cx="354496" cy="478885"/>
            <a:chOff x="7550086" y="49596"/>
            <a:chExt cx="1521906" cy="2055929"/>
          </a:xfrm>
          <a:blipFill>
            <a:blip r:embed="rId3"/>
            <a:stretch>
              <a:fillRect/>
            </a:stretch>
          </a:blipFill>
        </p:grpSpPr>
        <p:sp>
          <p:nvSpPr>
            <p:cNvPr id="33" name="菱形 32"/>
            <p:cNvSpPr/>
            <p:nvPr/>
          </p:nvSpPr>
          <p:spPr>
            <a:xfrm>
              <a:off x="7550086" y="49596"/>
              <a:ext cx="899592" cy="89719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菱形 33"/>
            <p:cNvSpPr/>
            <p:nvPr/>
          </p:nvSpPr>
          <p:spPr>
            <a:xfrm>
              <a:off x="8172400" y="669791"/>
              <a:ext cx="899592" cy="89719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菱形 34"/>
            <p:cNvSpPr/>
            <p:nvPr/>
          </p:nvSpPr>
          <p:spPr>
            <a:xfrm>
              <a:off x="7550086" y="1208330"/>
              <a:ext cx="899592" cy="89719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460432" y="6160001"/>
            <a:ext cx="494372" cy="494372"/>
            <a:chOff x="6704250" y="3107164"/>
            <a:chExt cx="1800000" cy="1800000"/>
          </a:xfrm>
          <a:blipFill>
            <a:blip r:embed="rId3"/>
            <a:stretch>
              <a:fillRect/>
            </a:stretch>
          </a:blipFill>
        </p:grpSpPr>
        <p:sp>
          <p:nvSpPr>
            <p:cNvPr id="37" name="右箭头 36"/>
            <p:cNvSpPr/>
            <p:nvPr/>
          </p:nvSpPr>
          <p:spPr>
            <a:xfrm>
              <a:off x="7225440" y="3641190"/>
              <a:ext cx="836511" cy="73194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同心圆 37"/>
            <p:cNvSpPr/>
            <p:nvPr/>
          </p:nvSpPr>
          <p:spPr>
            <a:xfrm>
              <a:off x="6704250" y="3107164"/>
              <a:ext cx="1800000" cy="1800000"/>
            </a:xfrm>
            <a:prstGeom prst="donut">
              <a:avLst>
                <a:gd name="adj" fmla="val 124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1052736"/>
            <a:ext cx="7886700" cy="504008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DB5056DA-592F-4CDF-A196-09304232C84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6812F2F1-E827-4A2E-83F7-F80470AFCC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18" y="935336"/>
            <a:ext cx="4343364" cy="46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72953" y="3519661"/>
            <a:ext cx="3519227" cy="989459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FCE8E80-D918-406E-A66A-A4C92A395E2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ACCDAB37-9922-470B-98BF-430677E7E5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24764" y="-40322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18" y="935336"/>
            <a:ext cx="4343364" cy="46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72953" y="3519661"/>
            <a:ext cx="3519227" cy="989459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FCE8E80-D918-406E-A66A-A4C92A395E2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ACCDAB37-9922-470B-98BF-430677E7E5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1610" y="548680"/>
            <a:ext cx="7453740" cy="114200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1610" y="1825625"/>
            <a:ext cx="3726414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96036" y="1825625"/>
            <a:ext cx="3619314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21F3E87-49BB-4D51-B8E7-C67AD5770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5A625736-6D78-4C94-99F3-EE1BA56D31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72816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36912"/>
            <a:ext cx="3868340" cy="3552751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72816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36912"/>
            <a:ext cx="3887391" cy="3552751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4881D01D-0F20-478D-9F48-B8A8B3C400C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F5AD05F-668C-49FE-A00D-4E85C29BAD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185" y="332657"/>
            <a:ext cx="359844" cy="39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图片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050243" y="475893"/>
            <a:ext cx="1326491" cy="142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24158" y="1335978"/>
            <a:ext cx="4695686" cy="443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3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885060" y="5723362"/>
            <a:ext cx="823721" cy="88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" y="4276711"/>
            <a:ext cx="594107" cy="1498825"/>
          </a:xfrm>
          <a:custGeom>
            <a:avLst/>
            <a:gdLst>
              <a:gd name="connsiteX0" fmla="*/ 0 w 594107"/>
              <a:gd name="connsiteY0" fmla="*/ 0 h 1498825"/>
              <a:gd name="connsiteX1" fmla="*/ 594107 w 594107"/>
              <a:gd name="connsiteY1" fmla="*/ 0 h 1498825"/>
              <a:gd name="connsiteX2" fmla="*/ 594107 w 594107"/>
              <a:gd name="connsiteY2" fmla="*/ 1498825 h 1498825"/>
              <a:gd name="connsiteX3" fmla="*/ 0 w 594107"/>
              <a:gd name="connsiteY3" fmla="*/ 1498825 h 14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07" h="1498825">
                <a:moveTo>
                  <a:pt x="0" y="0"/>
                </a:moveTo>
                <a:lnTo>
                  <a:pt x="594107" y="0"/>
                </a:lnTo>
                <a:lnTo>
                  <a:pt x="594107" y="1498825"/>
                </a:lnTo>
                <a:lnTo>
                  <a:pt x="0" y="14988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33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43125" y="5876722"/>
            <a:ext cx="559688" cy="59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0049" y="0"/>
            <a:ext cx="1073951" cy="1441908"/>
          </a:xfrm>
          <a:custGeom>
            <a:avLst/>
            <a:gdLst>
              <a:gd name="connsiteX0" fmla="*/ 0 w 1073951"/>
              <a:gd name="connsiteY0" fmla="*/ 0 h 1441908"/>
              <a:gd name="connsiteX1" fmla="*/ 1073951 w 1073951"/>
              <a:gd name="connsiteY1" fmla="*/ 0 h 1441908"/>
              <a:gd name="connsiteX2" fmla="*/ 1073951 w 1073951"/>
              <a:gd name="connsiteY2" fmla="*/ 1441908 h 1441908"/>
              <a:gd name="connsiteX3" fmla="*/ 0 w 1073951"/>
              <a:gd name="connsiteY3" fmla="*/ 1441908 h 144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951" h="1441908">
                <a:moveTo>
                  <a:pt x="0" y="0"/>
                </a:moveTo>
                <a:lnTo>
                  <a:pt x="1073951" y="0"/>
                </a:lnTo>
                <a:lnTo>
                  <a:pt x="1073951" y="1441908"/>
                </a:lnTo>
                <a:lnTo>
                  <a:pt x="0" y="144190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602069" y="5192133"/>
            <a:ext cx="563732" cy="1367598"/>
          </a:xfrm>
          <a:custGeom>
            <a:avLst/>
            <a:gdLst>
              <a:gd name="connsiteX0" fmla="*/ 0 w 563732"/>
              <a:gd name="connsiteY0" fmla="*/ 0 h 1367598"/>
              <a:gd name="connsiteX1" fmla="*/ 563732 w 563732"/>
              <a:gd name="connsiteY1" fmla="*/ 0 h 1367598"/>
              <a:gd name="connsiteX2" fmla="*/ 563732 w 563732"/>
              <a:gd name="connsiteY2" fmla="*/ 1367598 h 1367598"/>
              <a:gd name="connsiteX3" fmla="*/ 0 w 563732"/>
              <a:gd name="connsiteY3" fmla="*/ 1367598 h 13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32" h="1367598">
                <a:moveTo>
                  <a:pt x="0" y="0"/>
                </a:moveTo>
                <a:lnTo>
                  <a:pt x="563732" y="0"/>
                </a:lnTo>
                <a:lnTo>
                  <a:pt x="563732" y="1367598"/>
                </a:lnTo>
                <a:lnTo>
                  <a:pt x="0" y="136759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317482" y="2575513"/>
            <a:ext cx="842648" cy="1418192"/>
          </a:xfrm>
          <a:custGeom>
            <a:avLst/>
            <a:gdLst>
              <a:gd name="connsiteX0" fmla="*/ 0 w 842648"/>
              <a:gd name="connsiteY0" fmla="*/ 0 h 1418192"/>
              <a:gd name="connsiteX1" fmla="*/ 842648 w 842648"/>
              <a:gd name="connsiteY1" fmla="*/ 0 h 1418192"/>
              <a:gd name="connsiteX2" fmla="*/ 842648 w 842648"/>
              <a:gd name="connsiteY2" fmla="*/ 1418192 h 1418192"/>
              <a:gd name="connsiteX3" fmla="*/ 0 w 842648"/>
              <a:gd name="connsiteY3" fmla="*/ 1418192 h 14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48" h="1418192">
                <a:moveTo>
                  <a:pt x="0" y="0"/>
                </a:moveTo>
                <a:lnTo>
                  <a:pt x="842648" y="0"/>
                </a:lnTo>
                <a:lnTo>
                  <a:pt x="842648" y="1418192"/>
                </a:lnTo>
                <a:lnTo>
                  <a:pt x="0" y="141819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37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606798" y="627673"/>
            <a:ext cx="1120956" cy="106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39"/>
          <p:cNvPicPr>
            <a:picLocks noChangeAspect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59321" y="1343884"/>
            <a:ext cx="498027" cy="47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40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047893" y="4991340"/>
            <a:ext cx="1122538" cy="10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29DACFE-4726-42BD-8431-CC6AAC7795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DB4755F8-221C-4AF8-83B0-75E5812744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D3517D33-BB90-4CF8-8970-3D18C2A525A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03CFEE13-4930-4634-A312-EE365503CE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460432" y="6160001"/>
            <a:ext cx="494372" cy="494372"/>
            <a:chOff x="6704250" y="3107164"/>
            <a:chExt cx="1800000" cy="1800000"/>
          </a:xfrm>
          <a:blipFill>
            <a:blip r:embed="rId3"/>
            <a:stretch>
              <a:fillRect/>
            </a:stretch>
          </a:blipFill>
        </p:grpSpPr>
        <p:sp>
          <p:nvSpPr>
            <p:cNvPr id="36" name="右箭头 35"/>
            <p:cNvSpPr/>
            <p:nvPr/>
          </p:nvSpPr>
          <p:spPr>
            <a:xfrm>
              <a:off x="7225440" y="3641190"/>
              <a:ext cx="836511" cy="73194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同心圆 36"/>
            <p:cNvSpPr/>
            <p:nvPr/>
          </p:nvSpPr>
          <p:spPr>
            <a:xfrm>
              <a:off x="6704250" y="3107164"/>
              <a:ext cx="1800000" cy="1800000"/>
            </a:xfrm>
            <a:prstGeom prst="donut">
              <a:avLst>
                <a:gd name="adj" fmla="val 124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955503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4014391" y="977728"/>
            <a:ext cx="4478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555703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1560D1C5-262C-431C-915E-A2A0E49F222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10A8865-8D99-4CC1-96F4-845160157A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006560"/>
            <a:ext cx="9144000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Unit </a:t>
            </a:r>
            <a:r>
              <a:rPr lang="zh-CN" altLang="en-US" sz="4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7</a:t>
            </a:r>
            <a:endParaRPr lang="en-US" altLang="zh-CN" sz="4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Teenagers </a:t>
            </a: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should be allowed to </a:t>
            </a:r>
          </a:p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choose their own clothes.</a:t>
            </a: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Section A  (第</a:t>
            </a:r>
            <a:r>
              <a:rPr lang="en-US" altLang="zh-CN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课时)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88" y="5735810"/>
            <a:ext cx="913321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5840" y="2665095"/>
            <a:ext cx="6398260" cy="1753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8C2855"/>
                </a:solidFill>
                <a:latin typeface="Times New Roman" panose="02020603050405020304" pitchFamily="18" charset="0"/>
              </a:rPr>
              <a:t>A: I don’t think sixteen-year-olds should be 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8C2855"/>
                </a:solidFill>
                <a:latin typeface="Times New Roman" panose="02020603050405020304" pitchFamily="18" charset="0"/>
              </a:rPr>
              <a:t>    allowed to drive.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8C2855"/>
                </a:solidFill>
                <a:latin typeface="Times New Roman" panose="02020603050405020304" pitchFamily="18" charset="0"/>
              </a:rPr>
              <a:t>B: I agree. They aren’t serious enough.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38630" y="955675"/>
            <a:ext cx="73050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123ED"/>
                </a:solidFill>
                <a:latin typeface="Times New Roman" panose="02020603050405020304" pitchFamily="18" charset="0"/>
              </a:rPr>
              <a:t>Look at the statements in 1a and make conversations. </a:t>
            </a:r>
          </a:p>
        </p:txBody>
      </p:sp>
      <p:sp>
        <p:nvSpPr>
          <p:cNvPr id="194" name=" 194"/>
          <p:cNvSpPr/>
          <p:nvPr/>
        </p:nvSpPr>
        <p:spPr>
          <a:xfrm>
            <a:off x="1005840" y="1089660"/>
            <a:ext cx="732790" cy="506730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</a:rPr>
              <a:t>1c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941195" y="822960"/>
            <a:ext cx="807720" cy="3803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10" name="表格 9"/>
          <p:cNvGraphicFramePr/>
          <p:nvPr/>
        </p:nvGraphicFramePr>
        <p:xfrm>
          <a:off x="687705" y="2852738"/>
          <a:ext cx="8079105" cy="322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Kathy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Molly 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9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1. Sixteen-year-olds should not be allowed to work at  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   night.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2. Larry shouldn’t work every night.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3. He should cut his hair.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4. He should stop wearing that silly earring.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5. He doesn’t seem to have many friends.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</a:rPr>
                        <a:t>A       D       DK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US" sz="2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A       D       DK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A       D       DK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A       D       DK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A       D       DK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椭圆 10"/>
          <p:cNvSpPr/>
          <p:nvPr/>
        </p:nvSpPr>
        <p:spPr>
          <a:xfrm>
            <a:off x="6909911" y="4354195"/>
            <a:ext cx="25336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椭圆 11"/>
          <p:cNvSpPr/>
          <p:nvPr/>
        </p:nvSpPr>
        <p:spPr>
          <a:xfrm>
            <a:off x="7517130" y="3469323"/>
            <a:ext cx="253365" cy="311944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椭圆 14"/>
          <p:cNvSpPr/>
          <p:nvPr/>
        </p:nvSpPr>
        <p:spPr>
          <a:xfrm>
            <a:off x="7517130" y="5263833"/>
            <a:ext cx="25336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椭圆 16"/>
          <p:cNvSpPr/>
          <p:nvPr/>
        </p:nvSpPr>
        <p:spPr>
          <a:xfrm>
            <a:off x="6909911" y="5735479"/>
            <a:ext cx="25336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椭圆 1"/>
          <p:cNvSpPr/>
          <p:nvPr/>
        </p:nvSpPr>
        <p:spPr>
          <a:xfrm>
            <a:off x="8181658" y="4777105"/>
            <a:ext cx="361950" cy="354806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6"/>
          <p:cNvSpPr txBox="1"/>
          <p:nvPr/>
        </p:nvSpPr>
        <p:spPr>
          <a:xfrm>
            <a:off x="1278890" y="413385"/>
            <a:ext cx="7305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E123ED"/>
                </a:solidFill>
                <a:latin typeface="Times New Roman" panose="02020603050405020304" pitchFamily="18" charset="0"/>
              </a:rPr>
              <a:t>What does Molly think of Kathy’s statements?Listen and circle </a:t>
            </a:r>
            <a:r>
              <a:rPr lang="en-US" altLang="zh-CN" sz="2400" b="1" i="1">
                <a:solidFill>
                  <a:srgbClr val="E123ED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E123ED"/>
                </a:solidFill>
                <a:latin typeface="Times New Roman" panose="02020603050405020304" pitchFamily="18" charset="0"/>
              </a:rPr>
              <a:t> for Agree,</a:t>
            </a:r>
            <a:r>
              <a:rPr lang="en-US" altLang="zh-CN" sz="2400" b="1" i="1">
                <a:solidFill>
                  <a:srgbClr val="E123ED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400" b="1">
                <a:solidFill>
                  <a:srgbClr val="E123ED"/>
                </a:solidFill>
                <a:latin typeface="Times New Roman" panose="02020603050405020304" pitchFamily="18" charset="0"/>
              </a:rPr>
              <a:t> for Disagree or </a:t>
            </a:r>
            <a:r>
              <a:rPr lang="en-US" altLang="zh-CN" sz="2400" b="1" i="1">
                <a:solidFill>
                  <a:srgbClr val="E123ED"/>
                </a:solidFill>
                <a:latin typeface="Times New Roman" panose="02020603050405020304" pitchFamily="18" charset="0"/>
              </a:rPr>
              <a:t>DK</a:t>
            </a:r>
            <a:r>
              <a:rPr lang="en-US" altLang="zh-CN" sz="2400" b="1">
                <a:solidFill>
                  <a:srgbClr val="E123ED"/>
                </a:solidFill>
                <a:latin typeface="Times New Roman" panose="02020603050405020304" pitchFamily="18" charset="0"/>
              </a:rPr>
              <a:t> for Don’t Know.</a:t>
            </a:r>
          </a:p>
        </p:txBody>
      </p:sp>
      <p:sp>
        <p:nvSpPr>
          <p:cNvPr id="194" name=" 194"/>
          <p:cNvSpPr/>
          <p:nvPr/>
        </p:nvSpPr>
        <p:spPr>
          <a:xfrm>
            <a:off x="431165" y="519430"/>
            <a:ext cx="732790" cy="506730"/>
          </a:xfrm>
          <a:prstGeom prst="octagon">
            <a:avLst>
              <a:gd name="adj" fmla="val 3471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</a:rPr>
              <a:t>2a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205" y="1203325"/>
            <a:ext cx="2466975" cy="1552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5" grpId="0" bldLvl="0" animBg="1"/>
      <p:bldP spid="17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51330" y="2751455"/>
            <a:ext cx="5241290" cy="239966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______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It looks cool.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______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Young people need to sleep.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______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He needs to spend time with friends.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______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He needs time to do homework.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______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It doesn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'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 look clean.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97710" y="3319145"/>
            <a:ext cx="505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05330" y="4215130"/>
            <a:ext cx="546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13915" y="4683760"/>
            <a:ext cx="391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40890" y="2829560"/>
            <a:ext cx="391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40890" y="3780790"/>
            <a:ext cx="4400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8255" y="933450"/>
            <a:ext cx="73050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123ED"/>
                </a:solidFill>
                <a:latin typeface="Times New Roman" panose="02020603050405020304" pitchFamily="18" charset="0"/>
              </a:rPr>
              <a:t>Listen again. What are Kathy’s and Molly’s </a:t>
            </a:r>
            <a:r>
              <a:rPr lang="en-US" altLang="zh-CN" sz="2800" b="1" dirty="0" err="1">
                <a:solidFill>
                  <a:srgbClr val="E123ED"/>
                </a:solidFill>
                <a:latin typeface="Times New Roman" panose="02020603050405020304" pitchFamily="18" charset="0"/>
              </a:rPr>
              <a:t>reasons?Number</a:t>
            </a:r>
            <a:r>
              <a:rPr lang="en-US" altLang="zh-CN" sz="2800" b="1" dirty="0">
                <a:solidFill>
                  <a:srgbClr val="E123ED"/>
                </a:solidFill>
                <a:latin typeface="Times New Roman" panose="02020603050405020304" pitchFamily="18" charset="0"/>
              </a:rPr>
              <a:t> their reasons in the correct order.</a:t>
            </a:r>
          </a:p>
        </p:txBody>
      </p:sp>
      <p:sp>
        <p:nvSpPr>
          <p:cNvPr id="194" name=" 194"/>
          <p:cNvSpPr/>
          <p:nvPr/>
        </p:nvSpPr>
        <p:spPr>
          <a:xfrm>
            <a:off x="431165" y="1120140"/>
            <a:ext cx="847090" cy="506730"/>
          </a:xfrm>
          <a:prstGeom prst="octagon">
            <a:avLst>
              <a:gd name="adj" fmla="val 3471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</a:rPr>
              <a:t>2b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5840" y="2936558"/>
            <a:ext cx="6826568" cy="1198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A: Do you think teenagers should ...? 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B: Yes, I .../No, I ...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8890" y="1014095"/>
            <a:ext cx="73050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123ED"/>
                </a:solidFill>
                <a:latin typeface="Times New Roman" panose="02020603050405020304" pitchFamily="18" charset="0"/>
              </a:rPr>
              <a:t>Make a list of things teenagers should and should not be allowed to do. Discuss your list with your partner.</a:t>
            </a:r>
          </a:p>
        </p:txBody>
      </p:sp>
      <p:sp>
        <p:nvSpPr>
          <p:cNvPr id="194" name=" 194"/>
          <p:cNvSpPr/>
          <p:nvPr/>
        </p:nvSpPr>
        <p:spPr>
          <a:xfrm>
            <a:off x="431165" y="1120140"/>
            <a:ext cx="847090" cy="506730"/>
          </a:xfrm>
          <a:prstGeom prst="octagon">
            <a:avLst>
              <a:gd name="adj" fmla="val 3471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</a:rPr>
              <a:t>2c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30091" y="1702594"/>
            <a:ext cx="8180070" cy="44926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Sandy:I’m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really excited about seeing the famous paintings by Picasso. 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Wu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Lan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Me, too! I’m glad Mr. Smith chose the art museum for our school 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    trip this year. 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Sandy: I’m going to bring my new camera to take lots of photos! 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Wu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Lan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Oh, no. Mr. Smith says we must not take photos. It’s not allowed in 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    the museum. 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Sandy: That’s too bad! Do you think we may be allowed to take photos if we 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  don’t use a flash? 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Wu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Lan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Hmm ... I think they just want to 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     protect the paintings. So if you don’t 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     use a flash, then it may be OK. 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Sandy: Yeah. I think we should be allowed to 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    do that. I’ll bring my camera anyway.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85986" y="4223068"/>
            <a:ext cx="2316004" cy="14354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667000" y="720725"/>
            <a:ext cx="4756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23ED"/>
                </a:solidFill>
                <a:latin typeface="Times New Roman" panose="02020603050405020304" pitchFamily="18" charset="0"/>
              </a:rPr>
              <a:t>Role-play the conversation.</a:t>
            </a:r>
          </a:p>
        </p:txBody>
      </p:sp>
      <p:sp>
        <p:nvSpPr>
          <p:cNvPr id="194" name=" 194"/>
          <p:cNvSpPr/>
          <p:nvPr/>
        </p:nvSpPr>
        <p:spPr>
          <a:xfrm>
            <a:off x="1711960" y="697230"/>
            <a:ext cx="847090" cy="506730"/>
          </a:xfrm>
          <a:prstGeom prst="octagon">
            <a:avLst>
              <a:gd name="adj" fmla="val 3471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</a:rPr>
              <a:t>2d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4556" y="1782604"/>
            <a:ext cx="7354729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1.allow 的用法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v.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允许，准许，其用法为：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（1）allow doing sth.“允许做某事”。相当于be allowed to do sth.。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e.g.: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We don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 allow smoking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=We aren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 allowed to smoke.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（2）allow sb. to do sth.允许某人做某事。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（3）be allowed to do sth.被允许做某事。</a:t>
            </a:r>
          </a:p>
        </p:txBody>
      </p:sp>
      <p:sp>
        <p:nvSpPr>
          <p:cNvPr id="3" name="矩形 2"/>
          <p:cNvSpPr/>
          <p:nvPr/>
        </p:nvSpPr>
        <p:spPr>
          <a:xfrm>
            <a:off x="1373823" y="534670"/>
            <a:ext cx="56229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Language Points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65175" y="732790"/>
            <a:ext cx="741108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2.safety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safety </a:t>
            </a:r>
            <a:r>
              <a:rPr lang="zh-CN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n.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安全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e.g.: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You should pay attention to the students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saf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ty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in this trip.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【拓展】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safe </a:t>
            </a:r>
            <a:r>
              <a:rPr lang="zh-CN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adj. 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安全的；safely </a:t>
            </a:r>
            <a:r>
              <a:rPr lang="zh-CN" alt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adv.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安全地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3.get/have sth.done（动词的过去分词）请别人做某事/使某事完成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①get their ears pierced 打耳洞（让别人做）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②get my hair cut理发（让别人剪掉我的头发）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2433" y="672783"/>
            <a:ext cx="7354729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4.I don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'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 think sixteen-year-olds should be allowed to drive.  我不认为十六岁的青少年们该被允许开车。（教材第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49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页）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（1）句型“I don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 think +(that)从句”表示“我认为……不……”，从形式上看don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'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 是在否定主句的谓语动词think，但意义上却是否定宾语从句。英语中，这种现象叫否定转移。具有类似用法的动词还有believe,expect,suppose等。注意此句式的反意疑问句。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（2）six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teen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-year-olds是由连字符连接而成的合成名词，意为“十六岁的青少年们”。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1548" y="2062639"/>
            <a:ext cx="6811804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5.其他重点短语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（1）no way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没门，不行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（2）be worried about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担心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（3）take photos of ... 给……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拍照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（4）be excited about 对……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感到兴奋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9649" y="2040731"/>
            <a:ext cx="7268051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一、根据汉语提示填空。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1.Teenagers should not be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_______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(允许) to drive.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2.You aren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'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 allowed to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_______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(吸烟) here.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3.You should pay attention to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_______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(安全) while you walk on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the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street.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4.No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_______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(没门)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! T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eenagers aren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'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 allowed to drink.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5.The policeman asked the driver to show his driver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'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 __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_____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(执照).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72389" y="2592705"/>
            <a:ext cx="107203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allowed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47110" y="3018473"/>
            <a:ext cx="88296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smoke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61485" y="3498056"/>
            <a:ext cx="82534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safety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60233" y="4414838"/>
            <a:ext cx="7167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way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23685" y="4880610"/>
            <a:ext cx="91916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license</a:t>
            </a:r>
          </a:p>
        </p:txBody>
      </p:sp>
      <p:sp>
        <p:nvSpPr>
          <p:cNvPr id="5" name="矩形 4"/>
          <p:cNvSpPr/>
          <p:nvPr/>
        </p:nvSpPr>
        <p:spPr>
          <a:xfrm>
            <a:off x="2532698" y="601345"/>
            <a:ext cx="346519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bliqueBottomLeft"/>
              <a:lightRig rig="threePt" dir="t"/>
            </a:scene3d>
            <a:sp3d extrusionH="323850" contourW="12700">
              <a:extrusionClr>
                <a:srgbClr val="EB6A70"/>
              </a:extrusionClr>
              <a:contourClr>
                <a:srgbClr val="B1A2BA"/>
              </a:contourClr>
            </a:sp3d>
          </a:bodyPr>
          <a:lstStyle/>
          <a:p>
            <a:pPr algn="ctr"/>
            <a:r>
              <a:rPr lang="en-US" altLang="zh-CN" sz="7200" b="1" dirty="0">
                <a:ln w="0">
                  <a:solidFill>
                    <a:srgbClr val="8E69B8"/>
                  </a:solidFill>
                  <a:prstDash val="solid"/>
                </a:ln>
                <a:blipFill>
                  <a:blip r:embed="rId3">
                    <a:alphaModFix amt="99000"/>
                  </a:blip>
                  <a:tile tx="139700" ty="0" sx="59000" sy="42000" flip="none" algn="b"/>
                </a:blipFill>
                <a:effectLst>
                  <a:innerShdw dist="25400" dir="13500000">
                    <a:srgbClr val="9166B8">
                      <a:alpha val="100000"/>
                    </a:srgbClr>
                  </a:innerShdw>
                </a:effectLst>
                <a:latin typeface="Times New Roman" panose="02020603050405020304" pitchFamily="18" charset="0"/>
              </a:rPr>
              <a:t>Exercise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7746" y="912495"/>
            <a:ext cx="4721066" cy="584835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charset="0"/>
              </a:rPr>
              <a:t>Warming up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94573" y="1918335"/>
            <a:ext cx="4609148" cy="33204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22846" y="5309711"/>
            <a:ext cx="186785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904078"/>
                </a:solidFill>
                <a:latin typeface="Times New Roman" panose="02020603050405020304" pitchFamily="18" charset="0"/>
              </a:rPr>
              <a:t>smoke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23694" y="912495"/>
            <a:ext cx="222265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8C2855"/>
                </a:solidFill>
                <a:latin typeface="Comic Sans MS" panose="030F0702030302020204" charset="0"/>
                <a:ea typeface="楷体_GB2312" panose="02010609030101010101" charset="-122"/>
              </a:rPr>
              <a:t>CAN OR CAN'T?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50633" y="471170"/>
            <a:ext cx="6211253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二、单项选择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。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(    )1.—Excuse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me,sir,smoking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in the gas  station _____.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—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Oh,I’m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really sorry.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A.doesn’t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smoke                      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B.isn’t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allowed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C.aren’t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allowed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(    )2._____ shouldn’t be allowed to have long hair.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A.Sixteen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years old                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B.Sixteen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-year-olds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C.Sixteen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-years-olds              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D.Sixteen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-years-old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(    )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3.You must stop _____ the paintings because it is bad for the paintings.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A.take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photos                         B.to take photos of           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C.taking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photos of                  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D.taking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photos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14133" y="1061244"/>
            <a:ext cx="52149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78903" y="2892425"/>
            <a:ext cx="45624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62539" y="4249103"/>
            <a:ext cx="55721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1735" y="2866390"/>
            <a:ext cx="67811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1.Listen and read after the tape at home.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2.Read and recite 2d.</a:t>
            </a:r>
          </a:p>
        </p:txBody>
      </p:sp>
      <p:sp>
        <p:nvSpPr>
          <p:cNvPr id="4" name="矩形 3"/>
          <p:cNvSpPr/>
          <p:nvPr/>
        </p:nvSpPr>
        <p:spPr>
          <a:xfrm>
            <a:off x="2143125" y="1535430"/>
            <a:ext cx="4857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7238" y="1300163"/>
            <a:ext cx="8229600" cy="760095"/>
          </a:xfrm>
        </p:spPr>
        <p:txBody>
          <a:bodyPr/>
          <a:lstStyle/>
          <a:p>
            <a:r>
              <a:rPr lang="en-US" altLang="zh-CN" sz="285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 </a:t>
            </a:r>
            <a:endParaRPr lang="en-US" altLang="zh-CN" sz="285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00213" y="2726531"/>
            <a:ext cx="56045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charset="0"/>
              </a:rPr>
              <a:t>Thank you</a:t>
            </a:r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charset="0"/>
              </a:rPr>
              <a:t>！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61611" y="2229326"/>
            <a:ext cx="2464118" cy="200882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70196" y="4301966"/>
            <a:ext cx="21459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904078"/>
                </a:solidFill>
                <a:latin typeface="Times New Roman" panose="02020603050405020304" pitchFamily="18" charset="0"/>
              </a:rPr>
              <a:t>driver's license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81136" y="4667250"/>
            <a:ext cx="15130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904078"/>
                </a:solidFill>
                <a:latin typeface="Times New Roman" panose="02020603050405020304" pitchFamily="18" charset="0"/>
              </a:rPr>
              <a:t>drive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26093" y="1532096"/>
            <a:ext cx="240284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100" b="1" dirty="0">
                <a:solidFill>
                  <a:srgbClr val="8C2855"/>
                </a:solidFill>
                <a:latin typeface="Comic Sans MS" panose="030F0702030302020204" charset="0"/>
                <a:ea typeface="楷体_GB2312" panose="02010609030101010101" charset="-122"/>
                <a:sym typeface="+mn-ea"/>
              </a:rPr>
              <a:t>CAN OR CAN'T?</a:t>
            </a:r>
            <a:endParaRPr lang="zh-CN" altLang="en-US" sz="2100" b="1" dirty="0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926306" y="1015365"/>
            <a:ext cx="4721066" cy="5848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5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charset="0"/>
              </a:rPr>
              <a:t>Warming up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828" y="2217896"/>
            <a:ext cx="3654743" cy="23764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15151" y="5197793"/>
            <a:ext cx="280177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04078"/>
                </a:solidFill>
                <a:latin typeface="Times New Roman" panose="02020603050405020304" pitchFamily="18" charset="0"/>
              </a:rPr>
              <a:t>have part-time jobs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28524" y="1527810"/>
            <a:ext cx="230219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8C2855"/>
                </a:solidFill>
                <a:latin typeface="Comic Sans MS" panose="030F0702030302020204" charset="0"/>
                <a:ea typeface="楷体_GB2312" panose="02010609030101010101" charset="-122"/>
                <a:sym typeface="+mn-ea"/>
              </a:rPr>
              <a:t>CAN OR CAN'T?</a:t>
            </a:r>
            <a:endParaRPr lang="zh-CN" altLang="en-US" sz="21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805" y="1926431"/>
            <a:ext cx="5248751" cy="3229451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109186" y="1038225"/>
            <a:ext cx="4721066" cy="584835"/>
          </a:xfrm>
        </p:spPr>
        <p:txBody>
          <a:bodyPr>
            <a:normAutofit/>
          </a:bodyPr>
          <a:lstStyle/>
          <a:p>
            <a:pPr algn="l"/>
            <a:r>
              <a:rPr lang="en-US" altLang="zh-CN" sz="285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charset="0"/>
              </a:rPr>
              <a:t>Warming up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91840" y="5267801"/>
            <a:ext cx="232838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04078"/>
                </a:solidFill>
                <a:latin typeface="Times New Roman" panose="02020603050405020304" pitchFamily="18" charset="0"/>
              </a:rPr>
              <a:t>get ears pierced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15164" y="1434465"/>
            <a:ext cx="2381726" cy="62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>
                <a:solidFill>
                  <a:srgbClr val="8C2855"/>
                </a:solidFill>
                <a:latin typeface="Comic Sans MS" panose="030F0702030302020204" charset="0"/>
                <a:ea typeface="楷体_GB2312" panose="02010609030101010101" charset="-122"/>
                <a:sym typeface="+mn-ea"/>
              </a:rPr>
              <a:t>CAN OR CAN'T?</a:t>
            </a:r>
          </a:p>
          <a:p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960596" y="946785"/>
            <a:ext cx="4721066" cy="584835"/>
          </a:xfrm>
        </p:spPr>
        <p:txBody>
          <a:bodyPr>
            <a:normAutofit/>
          </a:bodyPr>
          <a:lstStyle/>
          <a:p>
            <a:pPr algn="l"/>
            <a:r>
              <a:rPr lang="en-US" altLang="zh-CN" sz="285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charset="0"/>
              </a:rPr>
              <a:t>Warming up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485" y="1824514"/>
            <a:ext cx="5503545" cy="33008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33186" y="5287804"/>
            <a:ext cx="4008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904078"/>
                </a:solidFill>
                <a:latin typeface="Times New Roman" panose="02020603050405020304" pitchFamily="18" charset="0"/>
              </a:rPr>
              <a:t>choose their own clothes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44691" y="1491615"/>
            <a:ext cx="250459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rgbClr val="8C2855"/>
                </a:solidFill>
                <a:latin typeface="Comic Sans MS" panose="030F0702030302020204" charset="0"/>
                <a:ea typeface="楷体_GB2312" panose="02010609030101010101" charset="-122"/>
                <a:sym typeface="+mn-ea"/>
              </a:rPr>
              <a:t>CAN OR CAN'T?</a:t>
            </a:r>
            <a:endParaRPr lang="zh-CN" altLang="en-US" sz="21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1870234"/>
            <a:ext cx="5215890" cy="3460433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960596" y="923925"/>
            <a:ext cx="4721066" cy="584835"/>
          </a:xfrm>
        </p:spPr>
        <p:txBody>
          <a:bodyPr>
            <a:normAutofit/>
          </a:bodyPr>
          <a:lstStyle/>
          <a:p>
            <a:pPr algn="l"/>
            <a:r>
              <a:rPr lang="en-US" altLang="zh-CN" sz="285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charset="0"/>
              </a:rPr>
              <a:t>Warming up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5554345" y="755650"/>
            <a:ext cx="1068070" cy="4184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文本框 20"/>
          <p:cNvSpPr txBox="1"/>
          <p:nvPr/>
        </p:nvSpPr>
        <p:spPr>
          <a:xfrm>
            <a:off x="1365885" y="681990"/>
            <a:ext cx="73050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E123ED"/>
                </a:solidFill>
                <a:latin typeface="Times New Roman" panose="02020603050405020304" pitchFamily="18" charset="0"/>
              </a:rPr>
              <a:t>Read the statements </a:t>
            </a:r>
            <a:r>
              <a:rPr lang="en-US" altLang="zh-CN" sz="2800" b="1" dirty="0" err="1">
                <a:solidFill>
                  <a:srgbClr val="E123ED"/>
                </a:solidFill>
                <a:latin typeface="Times New Roman" panose="02020603050405020304" pitchFamily="18" charset="0"/>
              </a:rPr>
              <a:t>below.Circle</a:t>
            </a:r>
            <a:r>
              <a:rPr lang="en-US" altLang="zh-CN" sz="2800" b="1" dirty="0">
                <a:solidFill>
                  <a:srgbClr val="E123ED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E123ED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800" b="1" dirty="0">
                <a:solidFill>
                  <a:srgbClr val="E123ED"/>
                </a:solidFill>
                <a:latin typeface="Times New Roman" panose="02020603050405020304" pitchFamily="18" charset="0"/>
              </a:rPr>
              <a:t> for agree or </a:t>
            </a:r>
            <a:r>
              <a:rPr lang="en-US" altLang="zh-CN" sz="2800" b="1" i="1" dirty="0">
                <a:solidFill>
                  <a:srgbClr val="E123ED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800" b="1" dirty="0">
                <a:solidFill>
                  <a:srgbClr val="E123ED"/>
                </a:solidFill>
                <a:latin typeface="Times New Roman" panose="02020603050405020304" pitchFamily="18" charset="0"/>
              </a:rPr>
              <a:t> for disagree. </a:t>
            </a:r>
          </a:p>
        </p:txBody>
      </p:sp>
      <p:sp>
        <p:nvSpPr>
          <p:cNvPr id="194" name=" 194"/>
          <p:cNvSpPr/>
          <p:nvPr/>
        </p:nvSpPr>
        <p:spPr>
          <a:xfrm>
            <a:off x="633095" y="849630"/>
            <a:ext cx="732790" cy="506730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</a:rPr>
              <a:t>1a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 l="904" t="893"/>
          <a:stretch>
            <a:fillRect/>
          </a:stretch>
        </p:blipFill>
        <p:spPr>
          <a:xfrm>
            <a:off x="1186815" y="1888113"/>
            <a:ext cx="6824980" cy="39236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46113" y="1931988"/>
            <a:ext cx="8222933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Teenagers should not be allowed to smoke.      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                         A      D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Sixteen-year-olds should be allowed to drive.    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                         A      D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Students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should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not be allowed to have part-time jobs.                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sym typeface="+mn-ea"/>
              </a:rPr>
              <a:t>A      D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4. Sixteen-year-olds should be allowed to get their ears pierced.      A      D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5. Teenagers should be allowed to choose their own clothes.	        A      D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3558540" y="930910"/>
            <a:ext cx="988695" cy="3898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902291" y="3701256"/>
            <a:ext cx="239078" cy="33337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422198" y="3105944"/>
            <a:ext cx="239078" cy="33337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782435" y="2491423"/>
            <a:ext cx="239078" cy="33337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0751" y="3624263"/>
            <a:ext cx="72013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3.Ann wants to choose her own clothes.              T     F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12290" y="872490"/>
            <a:ext cx="730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23ED"/>
                </a:solidFill>
                <a:latin typeface="Times New Roman" panose="02020603050405020304" pitchFamily="18" charset="0"/>
              </a:rPr>
              <a:t>Listen and circle </a:t>
            </a:r>
            <a:r>
              <a:rPr lang="en-US" altLang="zh-CN" sz="2800" b="1" i="1">
                <a:solidFill>
                  <a:srgbClr val="E123ED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>
                <a:solidFill>
                  <a:srgbClr val="E123ED"/>
                </a:solidFill>
                <a:latin typeface="Times New Roman" panose="02020603050405020304" pitchFamily="18" charset="0"/>
              </a:rPr>
              <a:t> for true or </a:t>
            </a:r>
            <a:r>
              <a:rPr lang="en-US" altLang="zh-CN" sz="2800" b="1" i="1">
                <a:solidFill>
                  <a:srgbClr val="E123ED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2800" b="1">
                <a:solidFill>
                  <a:srgbClr val="E123ED"/>
                </a:solidFill>
                <a:latin typeface="Times New Roman" panose="02020603050405020304" pitchFamily="18" charset="0"/>
              </a:rPr>
              <a:t> for false. </a:t>
            </a:r>
          </a:p>
        </p:txBody>
      </p:sp>
      <p:sp>
        <p:nvSpPr>
          <p:cNvPr id="194" name=" 194"/>
          <p:cNvSpPr/>
          <p:nvPr/>
        </p:nvSpPr>
        <p:spPr>
          <a:xfrm>
            <a:off x="1079500" y="872490"/>
            <a:ext cx="732790" cy="506730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</a:rPr>
              <a:t>1b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1545" y="2454910"/>
            <a:ext cx="728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1.Anna can go to the shopping center by bus.    T      F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0910" y="3042285"/>
            <a:ext cx="7196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2.Anna wants to get her ears pierced.                  T     F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bldLvl="0" animBg="1"/>
      <p:bldP spid="1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TAG_VERSION" val="1.0"/>
  <p:tag name="KSO_WM_TEMPLATE_THUMBS_INDEX" val="1、5、6、7、8、15、16、23、24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TAG_VERSION" val="1.0"/>
  <p:tag name="KSO_WM_SLIDE_ID" val="basetag20164364_1"/>
  <p:tag name="KSO_WM_SLIDE_INDEX" val="1"/>
  <p:tag name="KSO_WM_SLIDE_ITEM_CNT" val="0"/>
  <p:tag name="KSO_WM_SLIDE_TYPE" val="title"/>
  <p:tag name="KSO_WM_TEMPLATE_THUMBS_INDEX" val="1、5、6、7、8、15、16、23、24"/>
  <p:tag name="KSO_WM_BEAUTIFY_FLAG" val="#wm#"/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heme/theme1.xml><?xml version="1.0" encoding="utf-8"?>
<a:theme xmlns:a="http://schemas.openxmlformats.org/drawingml/2006/main" name="WWW.2PPT.COM">
  <a:themeElements>
    <a:clrScheme name="--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全屏显示(4:3)</PresentationFormat>
  <Paragraphs>139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黑体</vt:lpstr>
      <vt:lpstr>楷体_GB2312</vt:lpstr>
      <vt:lpstr>宋体</vt:lpstr>
      <vt:lpstr>微软雅黑</vt:lpstr>
      <vt:lpstr>Arial</vt:lpstr>
      <vt:lpstr>Calibri</vt:lpstr>
      <vt:lpstr>Comic Sans MS</vt:lpstr>
      <vt:lpstr>Times New Roman</vt:lpstr>
      <vt:lpstr>WWW.2PPT.COM</vt:lpstr>
      <vt:lpstr>PowerPoint 演示文稿</vt:lpstr>
      <vt:lpstr>Warming up</vt:lpstr>
      <vt:lpstr>PowerPoint 演示文稿</vt:lpstr>
      <vt:lpstr>Warming up</vt:lpstr>
      <vt:lpstr>Warming up</vt:lpstr>
      <vt:lpstr>Warming up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2015-05-05T08:02:00Z</dcterms:created>
  <dcterms:modified xsi:type="dcterms:W3CDTF">2023-01-16T23:29:39Z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FFDCA71414EB4F2E9E518B289DB9894B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