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84" r:id="rId5"/>
    <p:sldId id="392" r:id="rId6"/>
    <p:sldId id="405" r:id="rId7"/>
    <p:sldId id="367" r:id="rId8"/>
    <p:sldId id="406" r:id="rId9"/>
    <p:sldId id="386" r:id="rId10"/>
    <p:sldId id="407" r:id="rId11"/>
    <p:sldId id="388" r:id="rId12"/>
    <p:sldId id="409" r:id="rId13"/>
    <p:sldId id="382" r:id="rId14"/>
    <p:sldId id="410" r:id="rId15"/>
    <p:sldId id="383" r:id="rId16"/>
    <p:sldId id="396" r:id="rId17"/>
    <p:sldId id="281" r:id="rId18"/>
    <p:sldId id="411" r:id="rId19"/>
    <p:sldId id="401" r:id="rId20"/>
    <p:sldId id="286" r:id="rId21"/>
    <p:sldId id="300" r:id="rId2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3241">
          <p15:clr>
            <a:srgbClr val="A4A3A4"/>
          </p15:clr>
        </p15:guide>
        <p15:guide id="3" pos="30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6600"/>
    <a:srgbClr val="6600CC"/>
    <a:srgbClr val="3333FF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59" autoAdjust="0"/>
  </p:normalViewPr>
  <p:slideViewPr>
    <p:cSldViewPr snapToGrid="0" snapToObjects="1">
      <p:cViewPr>
        <p:scale>
          <a:sx n="80" d="100"/>
          <a:sy n="80" d="100"/>
        </p:scale>
        <p:origin x="-2514" y="-720"/>
      </p:cViewPr>
      <p:guideLst>
        <p:guide orient="horz" pos="1207"/>
        <p:guide orient="horz" pos="3241"/>
        <p:guide pos="30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1F4CBE7-9310-4BA7-8B2D-8F56B065A9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307783E4-14CF-4039-9B3A-C0ECF72019C2}" type="slidenum">
              <a:rPr lang="zh-CN" altLang="en-US" sz="1800"/>
              <a:t>6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40CC-E742-479D-9055-580B1B7F44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BF93-68FF-4662-8EE1-DED00C7A6A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DC964-20CD-4462-9F44-0D5936C0FE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FB8-0029-4BD0-85C1-0B8D9E5396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075E3-E720-40E1-B8E5-4B6C07C5D8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1931-6348-4B27-81DC-9B0D35E81C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7F6CB-78D4-4FD8-B7DC-C0CF4087F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10E3-55A0-4D4B-895E-063FA9BD5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52B0-DA03-4481-8414-2948AFDE9E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E13A-8D92-40F6-9D82-7D8CEC76C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C2100B-D070-4A01-ADFA-36E52DE22C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hyperlink" Target="3.Listen%20and%20say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hyperlink" Target="1.Listen%20and%20chant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2.Listen%20and%20read.mp4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pic>
        <p:nvPicPr>
          <p:cNvPr id="4098" name="图片 23" descr="草地0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4" descr="小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53534">
            <a:off x="7737475" y="52911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4" y="1061061"/>
            <a:ext cx="8152248" cy="2165536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3" name="Picture 39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" descr="구름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401638" y="1433513"/>
            <a:ext cx="8267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                 Module 9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3521075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WY   </a:t>
            </a:r>
            <a:r>
              <a:rPr lang="zh-CN" altLang="en-US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 </a:t>
            </a:r>
          </a:p>
        </p:txBody>
      </p:sp>
      <p:pic>
        <p:nvPicPr>
          <p:cNvPr id="4107" name="图片 70" descr="蝴蝶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291536" flipH="1">
            <a:off x="7834313" y="3452813"/>
            <a:ext cx="10191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9" name="Picture 50" descr="나뭇잎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5" name="文本框 4"/>
          <p:cNvSpPr txBox="1"/>
          <p:nvPr/>
        </p:nvSpPr>
        <p:spPr>
          <a:xfrm>
            <a:off x="-22384" y="4188143"/>
            <a:ext cx="9166384" cy="6790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Unit 1   Best wishes to you!</a:t>
            </a:r>
          </a:p>
        </p:txBody>
      </p:sp>
      <p:sp>
        <p:nvSpPr>
          <p:cNvPr id="22" name="矩形 21"/>
          <p:cNvSpPr/>
          <p:nvPr/>
        </p:nvSpPr>
        <p:spPr>
          <a:xfrm>
            <a:off x="-22384" y="6011513"/>
            <a:ext cx="916638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433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17"/>
          <p:cNvSpPr txBox="1">
            <a:spLocks noChangeArrowheads="1"/>
          </p:cNvSpPr>
          <p:nvPr/>
        </p:nvSpPr>
        <p:spPr bwMode="auto">
          <a:xfrm>
            <a:off x="2798763" y="1550988"/>
            <a:ext cx="3667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kiːp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 ( </a:t>
            </a:r>
            <a:r>
              <a:rPr lang="en-US" altLang="zh-CN" sz="2400" b="1" dirty="0" err="1">
                <a:solidFill>
                  <a:srgbClr val="FF0000"/>
                </a:solidFill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) </a:t>
            </a:r>
            <a:r>
              <a:rPr lang="en-US" altLang="zh-CN" sz="2400" b="1" dirty="0" err="1">
                <a:solidFill>
                  <a:srgbClr val="FF0000"/>
                </a:solidFill>
                <a:ea typeface="黑体" panose="02010609060101010101" pitchFamily="49" charset="-122"/>
              </a:rPr>
              <a:t>保留</a:t>
            </a:r>
            <a:endParaRPr lang="en-US" altLang="zh-CN" sz="24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4563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3" name="文本框 19"/>
          <p:cNvSpPr txBox="1">
            <a:spLocks noChangeArrowheads="1"/>
          </p:cNvSpPr>
          <p:nvPr/>
        </p:nvSpPr>
        <p:spPr bwMode="auto">
          <a:xfrm>
            <a:off x="1250950" y="1657350"/>
            <a:ext cx="1471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TextBox 8"/>
          <p:cNvSpPr txBox="1">
            <a:spLocks noChangeArrowheads="1"/>
          </p:cNvSpPr>
          <p:nvPr/>
        </p:nvSpPr>
        <p:spPr bwMode="auto">
          <a:xfrm>
            <a:off x="1773238" y="2486025"/>
            <a:ext cx="6346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ll keep the stamp. 我将保留这张邮票。</a:t>
            </a:r>
          </a:p>
        </p:txBody>
      </p:sp>
      <p:pic>
        <p:nvPicPr>
          <p:cNvPr id="14345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5843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矩形 2"/>
          <p:cNvSpPr>
            <a:spLocks noChangeArrowheads="1"/>
          </p:cNvSpPr>
          <p:nvPr/>
        </p:nvSpPr>
        <p:spPr bwMode="auto">
          <a:xfrm>
            <a:off x="873125" y="259556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pic>
        <p:nvPicPr>
          <p:cNvPr id="1434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873125" y="3679825"/>
            <a:ext cx="201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整体记忆法：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2775" y="4318000"/>
            <a:ext cx="53324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536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17"/>
          <p:cNvSpPr txBox="1">
            <a:spLocks noChangeArrowheads="1"/>
          </p:cNvSpPr>
          <p:nvPr/>
        </p:nvSpPr>
        <p:spPr bwMode="auto">
          <a:xfrm>
            <a:off x="2860675" y="1671638"/>
            <a:ext cx="5353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future /</a:t>
            </a:r>
            <a:r>
              <a:rPr lang="zh-CN" altLang="zh-CN" sz="24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΄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fjuːtʃə(r)/ 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名词) 将来，未来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92188" y="18129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7" name="文本框 19"/>
          <p:cNvSpPr txBox="1">
            <a:spLocks noChangeArrowheads="1"/>
          </p:cNvSpPr>
          <p:nvPr/>
        </p:nvSpPr>
        <p:spPr bwMode="auto">
          <a:xfrm>
            <a:off x="1262063" y="1782763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8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17145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2"/>
          <p:cNvSpPr>
            <a:spLocks noChangeArrowheads="1"/>
          </p:cNvSpPr>
          <p:nvPr/>
        </p:nvSpPr>
        <p:spPr bwMode="auto">
          <a:xfrm>
            <a:off x="1503363" y="4343400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370" name="矩形 3"/>
          <p:cNvSpPr>
            <a:spLocks noChangeArrowheads="1"/>
          </p:cNvSpPr>
          <p:nvPr/>
        </p:nvSpPr>
        <p:spPr bwMode="auto">
          <a:xfrm>
            <a:off x="1479550" y="283051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01888" y="2603500"/>
            <a:ext cx="4441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need to plan for the future.我们需要为将来做好打算。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25700" y="4106863"/>
            <a:ext cx="4033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future 在将来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for the future 为将来</a:t>
            </a:r>
          </a:p>
        </p:txBody>
      </p:sp>
      <p:pic>
        <p:nvPicPr>
          <p:cNvPr id="1537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638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17"/>
          <p:cNvSpPr txBox="1">
            <a:spLocks noChangeArrowheads="1"/>
          </p:cNvSpPr>
          <p:nvPr/>
        </p:nvSpPr>
        <p:spPr bwMode="auto">
          <a:xfrm>
            <a:off x="2798763" y="1550988"/>
            <a:ext cx="5978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wonderful /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΄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wʌndəfl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</a:t>
            </a: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. </a:t>
            </a:r>
            <a:r>
              <a:rPr lang="en-US" altLang="zh-CN" sz="2400" b="1" dirty="0" err="1">
                <a:solidFill>
                  <a:srgbClr val="FF0000"/>
                </a:solidFill>
                <a:ea typeface="黑体" panose="02010609060101010101" pitchFamily="49" charset="-122"/>
              </a:rPr>
              <a:t>了不起的，出色的</a:t>
            </a:r>
            <a:endParaRPr lang="en-US" altLang="zh-CN" sz="24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4563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91" name="文本框 19"/>
          <p:cNvSpPr txBox="1">
            <a:spLocks noChangeArrowheads="1"/>
          </p:cNvSpPr>
          <p:nvPr/>
        </p:nvSpPr>
        <p:spPr bwMode="auto">
          <a:xfrm>
            <a:off x="1250950" y="1657350"/>
            <a:ext cx="1471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5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TextBox 8"/>
          <p:cNvSpPr txBox="1">
            <a:spLocks noChangeArrowheads="1"/>
          </p:cNvSpPr>
          <p:nvPr/>
        </p:nvSpPr>
        <p:spPr bwMode="auto">
          <a:xfrm>
            <a:off x="1749425" y="2427288"/>
            <a:ext cx="66627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 Great Wall is wonderful. 长城很了不起。</a:t>
            </a:r>
          </a:p>
        </p:txBody>
      </p:sp>
      <p:pic>
        <p:nvPicPr>
          <p:cNvPr id="16393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5843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矩形 1"/>
          <p:cNvSpPr>
            <a:spLocks noChangeArrowheads="1"/>
          </p:cNvSpPr>
          <p:nvPr/>
        </p:nvSpPr>
        <p:spPr bwMode="auto">
          <a:xfrm>
            <a:off x="882650" y="3217863"/>
            <a:ext cx="1712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词形变化：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6395" name="矩形 2"/>
          <p:cNvSpPr>
            <a:spLocks noChangeArrowheads="1"/>
          </p:cNvSpPr>
          <p:nvPr/>
        </p:nvSpPr>
        <p:spPr bwMode="auto">
          <a:xfrm>
            <a:off x="873125" y="2536825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8209" name="矩形 1"/>
          <p:cNvSpPr>
            <a:spLocks noChangeArrowheads="1"/>
          </p:cNvSpPr>
          <p:nvPr/>
        </p:nvSpPr>
        <p:spPr bwMode="auto">
          <a:xfrm>
            <a:off x="2376488" y="3094038"/>
            <a:ext cx="346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wonder n. 奇迹</a:t>
            </a:r>
          </a:p>
        </p:txBody>
      </p:sp>
      <p:pic>
        <p:nvPicPr>
          <p:cNvPr id="1639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矩形 1"/>
          <p:cNvSpPr>
            <a:spLocks noChangeArrowheads="1"/>
          </p:cNvSpPr>
          <p:nvPr/>
        </p:nvSpPr>
        <p:spPr bwMode="auto">
          <a:xfrm>
            <a:off x="873125" y="5094288"/>
            <a:ext cx="235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近义词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59113" y="4960938"/>
            <a:ext cx="58356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wonderful 出色的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excellent 棒极了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great 好极了</a:t>
            </a:r>
          </a:p>
        </p:txBody>
      </p:sp>
      <p:pic>
        <p:nvPicPr>
          <p:cNvPr id="16400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34288" y="2117725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矩形 2"/>
          <p:cNvSpPr>
            <a:spLocks noChangeArrowheads="1"/>
          </p:cNvSpPr>
          <p:nvPr/>
        </p:nvSpPr>
        <p:spPr bwMode="auto">
          <a:xfrm>
            <a:off x="911225" y="38830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60550" y="3751263"/>
            <a:ext cx="45735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wonderful day 愉快的一天  have a wonderful time 玩得愉快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8209" grpId="0" build="p"/>
      <p:bldP spid="5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741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76966" y="145812"/>
            <a:ext cx="48619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Listen and say.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7413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7788" y="3819525"/>
            <a:ext cx="21209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412750" y="1397000"/>
            <a:ext cx="60991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You brought us lots of joy.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Good luck for the future!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You’ re a wonderful friend. I will miss you!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You’ re my best friend. Best wishes to you!</a:t>
            </a:r>
          </a:p>
        </p:txBody>
      </p:sp>
      <p:sp>
        <p:nvSpPr>
          <p:cNvPr id="3" name="矩形 2"/>
          <p:cNvSpPr/>
          <p:nvPr/>
        </p:nvSpPr>
        <p:spPr>
          <a:xfrm>
            <a:off x="6323013" y="1562100"/>
            <a:ext cx="2486025" cy="20034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noProof="1"/>
          </a:p>
        </p:txBody>
      </p:sp>
      <p:pic>
        <p:nvPicPr>
          <p:cNvPr id="17417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7788" y="1655763"/>
            <a:ext cx="2266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 2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843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1019175" y="1285875"/>
            <a:ext cx="7008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  <a:defRPr/>
            </a:pPr>
            <a:r>
              <a:rPr lang="zh-CN" alt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趣味活动：记忆力大比拼。  </a:t>
            </a:r>
          </a:p>
          <a:p>
            <a:pPr marL="19685" indent="-19685" eaLnBrk="1" hangingPunct="1">
              <a:lnSpc>
                <a:spcPct val="250000"/>
              </a:lnSpc>
              <a:defRPr/>
            </a:pPr>
            <a:r>
              <a:rPr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六人一组，小组成员轮流用英语说祝福语，在规定的时间内说得最多最正确的获胜！</a:t>
            </a:r>
          </a:p>
        </p:txBody>
      </p:sp>
      <p:pic>
        <p:nvPicPr>
          <p:cNvPr id="18437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945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3061781" y="177711"/>
            <a:ext cx="32415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</a:t>
            </a:r>
            <a:r>
              <a:rPr kumimoji="1" lang="en-US" altLang="zh-CN" sz="4400" spc="-300" dirty="0" err="1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Practise</a:t>
            </a: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.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946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800225" y="1355725"/>
            <a:ext cx="47291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Say good wishes to your friends.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 luck for the future.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Thank you.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And best wishes to you.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Thank you.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048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915988" y="1344613"/>
            <a:ext cx="8153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1. I will _______ you!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missing     	 B. misses        	C. miss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_______Li is a young woman.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Mr 	B. Miss 	C. miss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384425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639888" y="381158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150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88963" y="1319213"/>
            <a:ext cx="8435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二、根据括号中的汉语提示补全句子。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She wants to be a doctor  _____  _____  _____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（在将来）．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Good luck _____  _____  _____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（为将来）．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651375" y="2325688"/>
            <a:ext cx="2652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in       the     future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498725" y="3051175"/>
            <a:ext cx="288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for       the    future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253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588963" y="1608138"/>
            <a:ext cx="84375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三、用所给单词的适当形式填空。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1. I’ll  ______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it forever.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He jumped with _____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joy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when he heard the good news.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3. It was a very  ____________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wonder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football game.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758950" y="2603500"/>
            <a:ext cx="101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keep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298825" y="3321050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joy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41638" y="4067175"/>
            <a:ext cx="177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wonder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ful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 1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355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60413" y="1358900"/>
            <a:ext cx="71310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711200" y="3086100"/>
            <a:ext cx="8229600" cy="219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522730" indent="-1522730"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wonderful, wish, message, joy, remember, forget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重点短语：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best wishes, keep future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Best wishes to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 22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512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C:\Users\Administrator\Desktop\小学点拨课件副本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328613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313" y="1239838"/>
            <a:ext cx="728027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 18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457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935038" y="185102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35038" y="33607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35038" y="4476750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950913" y="1765300"/>
            <a:ext cx="7769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ts val="4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的内容朗读流利。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配套的课后作业。</a:t>
            </a:r>
          </a:p>
        </p:txBody>
      </p:sp>
      <p:pic>
        <p:nvPicPr>
          <p:cNvPr id="2458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560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5606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9" y="1329272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614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317471" y="209610"/>
            <a:ext cx="49592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Listen and chant.</a:t>
            </a:r>
            <a:endParaRPr kumimoji="1" lang="zh-CN" altLang="en-US" sz="40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6149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3250" y="4719638"/>
            <a:ext cx="2116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1"/>
          <p:cNvSpPr txBox="1">
            <a:spLocks noChangeArrowheads="1"/>
          </p:cNvSpPr>
          <p:nvPr/>
        </p:nvSpPr>
        <p:spPr bwMode="auto">
          <a:xfrm>
            <a:off x="1244600" y="1801813"/>
            <a:ext cx="4213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Best wishes to you</a:t>
            </a:r>
            <a:r>
              <a:rPr lang="en-US" altLang="zh-CN" sz="2400" b="1" dirty="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Good luck to you</a:t>
            </a:r>
            <a:r>
              <a:rPr lang="en-US" altLang="zh-CN" sz="2400" b="1" dirty="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You are a great friend.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And I will miss you.</a:t>
            </a:r>
          </a:p>
        </p:txBody>
      </p:sp>
      <p:sp>
        <p:nvSpPr>
          <p:cNvPr id="16" name="矩形 15"/>
          <p:cNvSpPr/>
          <p:nvPr/>
        </p:nvSpPr>
        <p:spPr>
          <a:xfrm>
            <a:off x="5054600" y="2074863"/>
            <a:ext cx="3114675" cy="2355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noProof="1"/>
          </a:p>
        </p:txBody>
      </p:sp>
      <p:pic>
        <p:nvPicPr>
          <p:cNvPr id="6153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32400" y="2193925"/>
            <a:ext cx="276066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717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17"/>
          <p:cNvSpPr txBox="1">
            <a:spLocks noChangeArrowheads="1"/>
          </p:cNvSpPr>
          <p:nvPr/>
        </p:nvSpPr>
        <p:spPr bwMode="auto">
          <a:xfrm>
            <a:off x="2665413" y="1431925"/>
            <a:ext cx="6561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Best wishes to you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向你致以最美好的祝愿！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44550" y="15589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/>
          </a:p>
        </p:txBody>
      </p:sp>
      <p:sp>
        <p:nvSpPr>
          <p:cNvPr id="7175" name="文本框 19"/>
          <p:cNvSpPr txBox="1">
            <a:spLocks noChangeArrowheads="1"/>
          </p:cNvSpPr>
          <p:nvPr/>
        </p:nvSpPr>
        <p:spPr bwMode="auto">
          <a:xfrm>
            <a:off x="1223963" y="1539875"/>
            <a:ext cx="148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3988" y="14509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矩形 1"/>
          <p:cNvSpPr>
            <a:spLocks noChangeArrowheads="1"/>
          </p:cNvSpPr>
          <p:nvPr/>
        </p:nvSpPr>
        <p:spPr bwMode="auto">
          <a:xfrm>
            <a:off x="2163763" y="2760663"/>
            <a:ext cx="5699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这是常见的祝福语，表示最衷心的祝愿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7178" name="矩形 3"/>
          <p:cNvSpPr>
            <a:spLocks noChangeArrowheads="1"/>
          </p:cNvSpPr>
          <p:nvPr/>
        </p:nvSpPr>
        <p:spPr bwMode="auto">
          <a:xfrm>
            <a:off x="1154113" y="289560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717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矩形 16"/>
          <p:cNvSpPr>
            <a:spLocks noChangeArrowheads="1"/>
          </p:cNvSpPr>
          <p:nvPr/>
        </p:nvSpPr>
        <p:spPr bwMode="auto">
          <a:xfrm>
            <a:off x="1177925" y="3470275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81" name="图片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8363" y="366712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矩形 2"/>
          <p:cNvSpPr>
            <a:spLocks noChangeArrowheads="1"/>
          </p:cNvSpPr>
          <p:nvPr/>
        </p:nvSpPr>
        <p:spPr bwMode="auto">
          <a:xfrm>
            <a:off x="2039938" y="3333750"/>
            <a:ext cx="62039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其他常见的祝福语：                                             Good luck to you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祝你好运！                         Good luck for the future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（祝你）未来好运！Congratulations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恭喜！</a:t>
            </a:r>
          </a:p>
        </p:txBody>
      </p:sp>
      <p:pic>
        <p:nvPicPr>
          <p:cNvPr id="7183" name="图片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5450" y="2143125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1"/>
          <p:cNvSpPr txBox="1">
            <a:spLocks noChangeArrowheads="1"/>
          </p:cNvSpPr>
          <p:nvPr/>
        </p:nvSpPr>
        <p:spPr bwMode="auto">
          <a:xfrm>
            <a:off x="1163638" y="2244725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Best wishes to you!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build="p"/>
      <p:bldP spid="112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819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2185988" y="4483100"/>
            <a:ext cx="6205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best wishes 最美好的祝愿 make a wish 许愿</a:t>
            </a:r>
          </a:p>
        </p:txBody>
      </p:sp>
      <p:sp>
        <p:nvSpPr>
          <p:cNvPr id="8198" name="矩形 1"/>
          <p:cNvSpPr>
            <a:spLocks noChangeArrowheads="1"/>
          </p:cNvSpPr>
          <p:nvPr/>
        </p:nvSpPr>
        <p:spPr bwMode="auto">
          <a:xfrm>
            <a:off x="1235075" y="2495550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发音：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8199" name="矩形 2"/>
          <p:cNvSpPr>
            <a:spLocks noChangeArrowheads="1"/>
          </p:cNvSpPr>
          <p:nvPr/>
        </p:nvSpPr>
        <p:spPr bwMode="auto">
          <a:xfrm>
            <a:off x="1176338" y="1533525"/>
            <a:ext cx="52355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wish /wɪʃ/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名词) 愿望，希望；祝愿</a:t>
            </a:r>
          </a:p>
        </p:txBody>
      </p:sp>
      <p:sp>
        <p:nvSpPr>
          <p:cNvPr id="8200" name="矩形 3"/>
          <p:cNvSpPr>
            <a:spLocks noChangeArrowheads="1"/>
          </p:cNvSpPr>
          <p:nvPr/>
        </p:nvSpPr>
        <p:spPr bwMode="auto">
          <a:xfrm>
            <a:off x="1238250" y="3203575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201" name="矩形 4"/>
          <p:cNvSpPr>
            <a:spLocks noChangeArrowheads="1"/>
          </p:cNvSpPr>
          <p:nvPr/>
        </p:nvSpPr>
        <p:spPr bwMode="auto">
          <a:xfrm>
            <a:off x="1238250" y="3900488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复数：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101850" y="2347913"/>
            <a:ext cx="56054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字母组合sh 的发音是/ʃ/。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2141538" y="3244850"/>
            <a:ext cx="5935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 wish came true. 她的愿望实现了。  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820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矩形 4"/>
          <p:cNvSpPr>
            <a:spLocks noChangeArrowheads="1"/>
          </p:cNvSpPr>
          <p:nvPr/>
        </p:nvSpPr>
        <p:spPr bwMode="auto">
          <a:xfrm>
            <a:off x="1238250" y="4621213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206" name="矩形 4"/>
          <p:cNvSpPr>
            <a:spLocks noChangeArrowheads="1"/>
          </p:cNvSpPr>
          <p:nvPr/>
        </p:nvSpPr>
        <p:spPr bwMode="auto">
          <a:xfrm>
            <a:off x="1258888" y="5354638"/>
            <a:ext cx="140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2152650" y="3746500"/>
            <a:ext cx="2235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wishes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554288" y="5205413"/>
            <a:ext cx="2235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wash 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3" grpId="0" build="p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 20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9218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矩形 1"/>
          <p:cNvSpPr>
            <a:spLocks noChangeArrowheads="1"/>
          </p:cNvSpPr>
          <p:nvPr/>
        </p:nvSpPr>
        <p:spPr bwMode="auto">
          <a:xfrm>
            <a:off x="468313" y="1543050"/>
            <a:ext cx="201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整体记忆法：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09650" y="4464050"/>
            <a:ext cx="77390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心中wish（愿望），钓到fish（鱼），做成dish（菜）。</a:t>
            </a:r>
          </a:p>
        </p:txBody>
      </p:sp>
      <p:grpSp>
        <p:nvGrpSpPr>
          <p:cNvPr id="9223" name="组合 2"/>
          <p:cNvGrpSpPr/>
          <p:nvPr/>
        </p:nvGrpSpPr>
        <p:grpSpPr bwMode="auto">
          <a:xfrm>
            <a:off x="588963" y="3829050"/>
            <a:ext cx="2403475" cy="461963"/>
            <a:chOff x="398463" y="4005263"/>
            <a:chExt cx="2404268" cy="461088"/>
          </a:xfrm>
        </p:grpSpPr>
        <p:sp>
          <p:nvSpPr>
            <p:cNvPr id="9224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pic>
          <p:nvPicPr>
            <p:cNvPr id="9225" name="图片 29" descr="花盆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2147888"/>
            <a:ext cx="6272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126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21240" y="248656"/>
            <a:ext cx="463423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and read.</a:t>
            </a:r>
          </a:p>
        </p:txBody>
      </p:sp>
      <p:sp>
        <p:nvSpPr>
          <p:cNvPr id="11269" name="矩形 1"/>
          <p:cNvSpPr>
            <a:spLocks noChangeArrowheads="1"/>
          </p:cNvSpPr>
          <p:nvPr/>
        </p:nvSpPr>
        <p:spPr bwMode="auto">
          <a:xfrm>
            <a:off x="552450" y="1257300"/>
            <a:ext cx="39957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Daming  12 years old  China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Dear friends,</a:t>
            </a:r>
            <a:endParaRPr lang="zh-CN" altLang="en-US" sz="2000" b="1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We’re going to say good bye to our primary school soon. I enjoyed our time together. I want to remember you all. Please write a message in this book. I’ll keep it forever. Thank you!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Daming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矩形 1"/>
          <p:cNvSpPr>
            <a:spLocks noChangeArrowheads="1"/>
          </p:cNvSpPr>
          <p:nvPr/>
        </p:nvSpPr>
        <p:spPr bwMode="auto">
          <a:xfrm>
            <a:off x="4632325" y="1247775"/>
            <a:ext cx="436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Lingling  13 years old  China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Daming,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You’re a naughty but lovely boy. You helped me in sport.You brought us lots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of joy. Good luck for the future!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Lingling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78350" y="1171575"/>
            <a:ext cx="0" cy="421957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229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21240" y="248656"/>
            <a:ext cx="463423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and read.</a:t>
            </a: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460375" y="1266825"/>
            <a:ext cx="4022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Amy  13 years old  UK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Daming,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We had a happy time at school. You taught me Chinese. Thank you very much. You’re a wonderful friend. I will miss you!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Amy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4759325" y="1249363"/>
            <a:ext cx="4035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Sam 12 years old UK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You’re my best friend, Daming. I’ ll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never forget our time together. Best wishes to you ！Come to the UK to watch football games with me ！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Sam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83100" y="1100138"/>
            <a:ext cx="0" cy="34274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487613" y="4605338"/>
            <a:ext cx="2425700" cy="166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12298" name="Picture 2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7950" y="5246688"/>
            <a:ext cx="21161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5563" y="4683125"/>
            <a:ext cx="22288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331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17"/>
          <p:cNvSpPr txBox="1">
            <a:spLocks noChangeArrowheads="1"/>
          </p:cNvSpPr>
          <p:nvPr/>
        </p:nvSpPr>
        <p:spPr bwMode="auto">
          <a:xfrm>
            <a:off x="2798763" y="1550988"/>
            <a:ext cx="44735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message /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΄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mesɪdʒ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留言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4563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19" name="文本框 19"/>
          <p:cNvSpPr txBox="1">
            <a:spLocks noChangeArrowheads="1"/>
          </p:cNvSpPr>
          <p:nvPr/>
        </p:nvSpPr>
        <p:spPr bwMode="auto">
          <a:xfrm>
            <a:off x="1250950" y="1657350"/>
            <a:ext cx="147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TextBox 8"/>
          <p:cNvSpPr txBox="1">
            <a:spLocks noChangeArrowheads="1"/>
          </p:cNvSpPr>
          <p:nvPr/>
        </p:nvSpPr>
        <p:spPr bwMode="auto">
          <a:xfrm>
            <a:off x="1951038" y="2462213"/>
            <a:ext cx="5554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Can I take a message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要我传个话吗？</a:t>
            </a:r>
          </a:p>
        </p:txBody>
      </p:sp>
      <p:pic>
        <p:nvPicPr>
          <p:cNvPr id="13321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5843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矩形 1"/>
          <p:cNvSpPr>
            <a:spLocks noChangeArrowheads="1"/>
          </p:cNvSpPr>
          <p:nvPr/>
        </p:nvSpPr>
        <p:spPr bwMode="auto">
          <a:xfrm>
            <a:off x="1049338" y="3371850"/>
            <a:ext cx="1100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323" name="矩形 2"/>
          <p:cNvSpPr>
            <a:spLocks noChangeArrowheads="1"/>
          </p:cNvSpPr>
          <p:nvPr/>
        </p:nvSpPr>
        <p:spPr bwMode="auto">
          <a:xfrm>
            <a:off x="1039813" y="25717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8209" name="矩形 1"/>
          <p:cNvSpPr>
            <a:spLocks noChangeArrowheads="1"/>
          </p:cNvSpPr>
          <p:nvPr/>
        </p:nvSpPr>
        <p:spPr bwMode="auto">
          <a:xfrm>
            <a:off x="1968500" y="3251200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leave a message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留言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32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矩形 1"/>
          <p:cNvSpPr>
            <a:spLocks noChangeArrowheads="1"/>
          </p:cNvSpPr>
          <p:nvPr/>
        </p:nvSpPr>
        <p:spPr bwMode="auto">
          <a:xfrm>
            <a:off x="1027113" y="4235450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992313" y="4789488"/>
            <a:ext cx="6229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mess（脏乱）+age（年龄）= message（信息）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8209" grpId="0" build="p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全屏显示(4:3)</PresentationFormat>
  <Paragraphs>122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2539AA2E21904113B229772C1C67EE88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