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61" r:id="rId4"/>
    <p:sldId id="262" r:id="rId5"/>
    <p:sldId id="259" r:id="rId6"/>
    <p:sldId id="266" r:id="rId7"/>
    <p:sldId id="265" r:id="rId8"/>
    <p:sldId id="267" r:id="rId9"/>
    <p:sldId id="268" r:id="rId10"/>
    <p:sldId id="260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603EB-6A1A-4795-921A-FE47E99D565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AA6C3-D3D9-4FB3-9163-B899831227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46EEA-EB0A-4A5C-A63E-854BF8331EB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892DC-FDD2-479F-91CE-0C21053421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8C40C-2553-432A-9F38-182BABF0064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41C55-E226-499A-9675-CE1DFC59C0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C5E86-A957-42A6-9BE5-BB855C81987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AA6A4-54D3-4A71-A7D2-29BB928FA22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DFFDD-4D6A-491C-820E-6B0BFB26BDF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E2FE9-1C1E-48EB-BD09-59AA32D6753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DD5C7-9479-4876-ACEC-DA584806F36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27BC9-10A8-4F6A-82FF-76D9433BDE1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rtlCol="0" anchor="ctr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75AEA-C395-48A2-A99F-4F8D173A39D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6DF16-27CC-4557-9B4F-C50CA294AC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F3E9B-2D93-42BE-9260-9BDA5BB1E5E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6E12F-D4C3-4B0F-9586-8709D6AB61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C38BB-53BE-4990-8AE1-60043DA1C1E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3B55-2AC4-4D6F-B480-4950CEB3D5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4CFE-9570-4FA8-980F-336384A2F43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47012-05AD-4F44-A6F7-52508B2440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2F0F-631C-4904-BCAC-B715188B4BD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630F8-B669-48BF-9F35-049B569731D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3CE0A05-8FB3-47D7-B29E-DBA4D397042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D938847-1CFE-4B63-BCBA-6EB89A41954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8"/>
          <p:cNvSpPr>
            <a:spLocks noChangeArrowheads="1"/>
          </p:cNvSpPr>
          <p:nvPr/>
        </p:nvSpPr>
        <p:spPr bwMode="auto">
          <a:xfrm>
            <a:off x="263524" y="1319212"/>
            <a:ext cx="861377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C00000"/>
                </a:solidFill>
              </a:rPr>
              <a:t>Unit 4  </a:t>
            </a:r>
            <a:r>
              <a:rPr lang="en-US" altLang="zh-CN" sz="4400" b="1" dirty="0" smtClean="0">
                <a:latin typeface="Arial" panose="020B0604020202020204" pitchFamily="34" charset="0"/>
              </a:rPr>
              <a:t>Why </a:t>
            </a:r>
            <a:r>
              <a:rPr lang="en-US" altLang="zh-CN" sz="4400" b="1" dirty="0">
                <a:latin typeface="Arial" panose="020B0604020202020204" pitchFamily="34" charset="0"/>
              </a:rPr>
              <a:t>don’t you talk to your parents?</a:t>
            </a: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989013" y="3542040"/>
            <a:ext cx="7421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en-US" sz="2800" b="1" dirty="0" smtClean="0">
                <a:latin typeface="Arial" panose="020B0604020202020204" pitchFamily="34" charset="0"/>
              </a:rPr>
              <a:t>第</a:t>
            </a:r>
            <a:r>
              <a:rPr lang="zh-CN" altLang="en-US" sz="2800" b="1" dirty="0">
                <a:latin typeface="Arial" panose="020B0604020202020204" pitchFamily="34" charset="0"/>
              </a:rPr>
              <a:t>三课时  </a:t>
            </a:r>
            <a:r>
              <a:rPr lang="zh-CN" altLang="zh-CN" sz="2800" b="1" dirty="0">
                <a:latin typeface="Arial" panose="020B0604020202020204" pitchFamily="34" charset="0"/>
              </a:rPr>
              <a:t>Section B 1a -12 (P29)</a:t>
            </a:r>
          </a:p>
        </p:txBody>
      </p:sp>
      <p:sp>
        <p:nvSpPr>
          <p:cNvPr id="7" name="矩形 6"/>
          <p:cNvSpPr/>
          <p:nvPr/>
        </p:nvSpPr>
        <p:spPr>
          <a:xfrm>
            <a:off x="2664282" y="530984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1267" name="文本框 99"/>
          <p:cNvSpPr txBox="1">
            <a:spLocks noChangeArrowheads="1"/>
          </p:cNvSpPr>
          <p:nvPr/>
        </p:nvSpPr>
        <p:spPr bwMode="auto">
          <a:xfrm>
            <a:off x="28575" y="598488"/>
            <a:ext cx="908685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一、单项选择</a:t>
            </a:r>
            <a:endParaRPr lang="zh-CN" altLang="en-US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1. Although the man is poor, ________ he is ready to help others.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though     B. but     C. so       D. /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2. Help! My parents give me too much _______about school.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money     B. time   C. fun      D. pressure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3. – Do you want junk food??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– No, I don’t eat it __________.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	A. anymore  B. more  C. much  D. either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58763" y="1082675"/>
            <a:ext cx="514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87338" y="2559050"/>
            <a:ext cx="5842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79438" y="4575175"/>
            <a:ext cx="38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2291" name="文本框 99"/>
          <p:cNvSpPr txBox="1">
            <a:spLocks noChangeArrowheads="1"/>
          </p:cNvSpPr>
          <p:nvPr/>
        </p:nvSpPr>
        <p:spPr bwMode="auto">
          <a:xfrm>
            <a:off x="28575" y="587375"/>
            <a:ext cx="91281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4. He doesn’t get ________, so he’s not ____________.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	A. enough money; enough rich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B. enough money; rich enough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C. money enough; enough poor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D. money enough; poor enough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5. We all like John. He always makes us _________.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upset	B. bored	C. happy  D. necessary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8125" y="568325"/>
            <a:ext cx="38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23838" y="3532188"/>
            <a:ext cx="4445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3315" name="文本框 99"/>
          <p:cNvSpPr txBox="1">
            <a:spLocks noChangeArrowheads="1"/>
          </p:cNvSpPr>
          <p:nvPr/>
        </p:nvSpPr>
        <p:spPr bwMode="auto">
          <a:xfrm>
            <a:off x="-12700" y="612775"/>
            <a:ext cx="9140825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二、翻译句子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Kate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妈妈给她很大压力。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我不想与别人竞争。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他们没有空余时间放松。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88950" y="1571625"/>
            <a:ext cx="826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Kate’s mother gave her much pressure.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34975" y="3019425"/>
            <a:ext cx="65786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I don’t want to compete with others.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47675" y="4478338"/>
            <a:ext cx="7999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They have no time to relax.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4339" name="文本框 99"/>
          <p:cNvSpPr txBox="1">
            <a:spLocks noChangeArrowheads="1"/>
          </p:cNvSpPr>
          <p:nvPr/>
        </p:nvSpPr>
        <p:spPr bwMode="auto">
          <a:xfrm>
            <a:off x="15875" y="627063"/>
            <a:ext cx="9142413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4. Li Ming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跟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Zhang Ming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打架了。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我想独处。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19100" y="1069975"/>
            <a:ext cx="7275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Li Ming got into a fight with Zhang Ming.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47675" y="2544763"/>
            <a:ext cx="47974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I want to spend time alone.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5363" name="文本框 99"/>
          <p:cNvSpPr txBox="1">
            <a:spLocks noChangeArrowheads="1"/>
          </p:cNvSpPr>
          <p:nvPr/>
        </p:nvSpPr>
        <p:spPr bwMode="auto">
          <a:xfrm>
            <a:off x="3175" y="598488"/>
            <a:ext cx="911225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dirty="0">
                <a:solidFill>
                  <a:srgbClr val="000000"/>
                </a:solidFill>
                <a:latin typeface="宋体" panose="02010600030101010101" pitchFamily="2" charset="-122"/>
              </a:rPr>
              <a:t>三、完形填空</a:t>
            </a:r>
            <a:endParaRPr lang="zh-CN" altLang="en-US" sz="3000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3000" dirty="0">
                <a:latin typeface="宋体" panose="02010600030101010101" pitchFamily="2" charset="-122"/>
              </a:rPr>
              <a:t>  	</a:t>
            </a:r>
            <a:r>
              <a:rPr lang="en-US" altLang="zh-CN" sz="3000" dirty="0">
                <a:latin typeface="宋体" panose="02010600030101010101" pitchFamily="2" charset="-122"/>
              </a:rPr>
              <a:t>Do you often feel sad? What will you do if you are sad? Do you have any good ideas? Now let me tell you something about this topic.</a:t>
            </a:r>
          </a:p>
          <a:p>
            <a:pPr eaLnBrk="1" hangingPunct="1"/>
            <a:r>
              <a:rPr lang="en-US" altLang="zh-CN" sz="3000" dirty="0">
                <a:latin typeface="宋体" panose="02010600030101010101" pitchFamily="2" charset="-122"/>
              </a:rPr>
              <a:t>First, talking to others is very important, especially when you are not happy. If you let the bad mood(</a:t>
            </a:r>
            <a:r>
              <a:rPr lang="zh-CN" altLang="en-US" sz="3000" dirty="0">
                <a:latin typeface="宋体" panose="02010600030101010101" pitchFamily="2" charset="-122"/>
              </a:rPr>
              <a:t>心情</a:t>
            </a:r>
            <a:r>
              <a:rPr lang="en-US" altLang="zh-CN" sz="3000" dirty="0">
                <a:latin typeface="宋体" panose="02010600030101010101" pitchFamily="2" charset="-122"/>
              </a:rPr>
              <a:t>) inside your mind, it will make you feel </a:t>
            </a:r>
            <a:r>
              <a:rPr lang="en-US" altLang="zh-CN" sz="3000" u="sng" dirty="0">
                <a:latin typeface="宋体" panose="02010600030101010101" pitchFamily="2" charset="-122"/>
              </a:rPr>
              <a:t>  1  </a:t>
            </a:r>
            <a:r>
              <a:rPr lang="en-US" altLang="zh-CN" sz="3000" dirty="0">
                <a:latin typeface="宋体" panose="02010600030101010101" pitchFamily="2" charset="-122"/>
              </a:rPr>
              <a:t>. So try opening your mouth and speak out your</a:t>
            </a:r>
            <a:r>
              <a:rPr lang="en-US" altLang="zh-CN" sz="30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000" u="sng" dirty="0">
                <a:latin typeface="宋体" panose="02010600030101010101" pitchFamily="2" charset="-122"/>
              </a:rPr>
              <a:t>  2  </a:t>
            </a:r>
            <a:r>
              <a:rPr lang="en-US" altLang="zh-CN" sz="3000" dirty="0">
                <a:latin typeface="宋体" panose="02010600030101010101" pitchFamily="2" charset="-122"/>
              </a:rPr>
              <a:t>. In this way, you may feel better. And you can move your bad mood out of your mind.</a:t>
            </a:r>
          </a:p>
          <a:p>
            <a:pPr eaLnBrk="1" hangingPunct="1"/>
            <a:r>
              <a:rPr lang="en-US" altLang="zh-CN" sz="3000" dirty="0">
                <a:latin typeface="宋体" panose="02010600030101010101" pitchFamily="2" charset="-122"/>
              </a:rPr>
              <a:t>  	There are many people you can talk to, </a:t>
            </a:r>
            <a:endParaRPr lang="zh-CN" altLang="en-US" sz="30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6387" name="文本框 99"/>
          <p:cNvSpPr txBox="1">
            <a:spLocks noChangeArrowheads="1"/>
          </p:cNvSpPr>
          <p:nvPr/>
        </p:nvSpPr>
        <p:spPr bwMode="auto">
          <a:xfrm>
            <a:off x="30163" y="612775"/>
            <a:ext cx="911225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dirty="0">
                <a:latin typeface="宋体" panose="02010600030101010101" pitchFamily="2" charset="-122"/>
              </a:rPr>
              <a:t>such as your close </a:t>
            </a:r>
            <a:r>
              <a:rPr lang="en-US" altLang="zh-CN" sz="3000" u="sng" dirty="0">
                <a:latin typeface="宋体" panose="02010600030101010101" pitchFamily="2" charset="-122"/>
              </a:rPr>
              <a:t>  3  </a:t>
            </a:r>
            <a:r>
              <a:rPr lang="en-US" altLang="zh-CN" sz="3000" dirty="0">
                <a:latin typeface="宋体" panose="02010600030101010101" pitchFamily="2" charset="-122"/>
              </a:rPr>
              <a:t>, parents, pen pals and so on. Just choose one that </a:t>
            </a:r>
            <a:r>
              <a:rPr lang="en-US" altLang="zh-CN" sz="3000" u="sng" dirty="0">
                <a:latin typeface="宋体" panose="02010600030101010101" pitchFamily="2" charset="-122"/>
              </a:rPr>
              <a:t>  4  </a:t>
            </a:r>
            <a:r>
              <a:rPr lang="en-US" altLang="zh-CN" sz="3000" dirty="0">
                <a:latin typeface="宋体" panose="02010600030101010101" pitchFamily="2" charset="-122"/>
              </a:rPr>
              <a:t> about you. I believe any of them is </a:t>
            </a:r>
            <a:r>
              <a:rPr lang="en-US" altLang="zh-CN" sz="3000" u="sng" dirty="0">
                <a:latin typeface="宋体" panose="02010600030101010101" pitchFamily="2" charset="-122"/>
              </a:rPr>
              <a:t>  5  </a:t>
            </a:r>
            <a:r>
              <a:rPr lang="en-US" altLang="zh-CN" sz="3000" dirty="0">
                <a:latin typeface="宋体" panose="02010600030101010101" pitchFamily="2" charset="-122"/>
              </a:rPr>
              <a:t> to be there to listen. If you share your bad feelings </a:t>
            </a:r>
            <a:r>
              <a:rPr lang="en-US" altLang="zh-CN" sz="3000" u="sng" dirty="0">
                <a:latin typeface="宋体" panose="02010600030101010101" pitchFamily="2" charset="-122"/>
              </a:rPr>
              <a:t>     6  </a:t>
            </a:r>
            <a:r>
              <a:rPr lang="en-US" altLang="zh-CN" sz="3000" dirty="0">
                <a:latin typeface="宋体" panose="02010600030101010101" pitchFamily="2" charset="-122"/>
              </a:rPr>
              <a:t> them, you will feel much </a:t>
            </a:r>
            <a:r>
              <a:rPr lang="en-US" altLang="zh-CN" sz="3000" u="sng" dirty="0">
                <a:latin typeface="宋体" panose="02010600030101010101" pitchFamily="2" charset="-122"/>
              </a:rPr>
              <a:t>  7  </a:t>
            </a:r>
            <a:r>
              <a:rPr lang="en-US" altLang="zh-CN" sz="3000" dirty="0">
                <a:latin typeface="宋体" panose="02010600030101010101" pitchFamily="2" charset="-122"/>
              </a:rPr>
              <a:t>. Because you are not </a:t>
            </a:r>
            <a:r>
              <a:rPr lang="en-US" altLang="zh-CN" sz="3000" u="sng" dirty="0">
                <a:latin typeface="宋体" panose="02010600030101010101" pitchFamily="2" charset="-122"/>
              </a:rPr>
              <a:t>  8  </a:t>
            </a:r>
            <a:r>
              <a:rPr lang="en-US" altLang="zh-CN" sz="3000" dirty="0">
                <a:latin typeface="宋体" panose="02010600030101010101" pitchFamily="2" charset="-122"/>
              </a:rPr>
              <a:t> when you feel sad. Someone will back you up. What’ s more, they will give you </a:t>
            </a:r>
            <a:r>
              <a:rPr lang="en-US" altLang="zh-CN" sz="3000" u="sng" dirty="0">
                <a:latin typeface="宋体" panose="02010600030101010101" pitchFamily="2" charset="-122"/>
              </a:rPr>
              <a:t>  9  </a:t>
            </a:r>
            <a:r>
              <a:rPr lang="en-US" altLang="zh-CN" sz="3000" dirty="0">
                <a:latin typeface="宋体" panose="02010600030101010101" pitchFamily="2" charset="-122"/>
              </a:rPr>
              <a:t> and try their best to help you out.  </a:t>
            </a:r>
          </a:p>
          <a:p>
            <a:pPr eaLnBrk="1" hangingPunct="1"/>
            <a:r>
              <a:rPr lang="zh-CN" altLang="en-US" sz="3000" dirty="0">
                <a:latin typeface="宋体" panose="02010600030101010101" pitchFamily="2" charset="-122"/>
              </a:rPr>
              <a:t>	</a:t>
            </a:r>
            <a:r>
              <a:rPr lang="en-US" altLang="zh-CN" sz="3000" dirty="0">
                <a:latin typeface="宋体" panose="02010600030101010101" pitchFamily="2" charset="-122"/>
              </a:rPr>
              <a:t>You can’t solve all the   10   on your own. Try speaking it out and let someone help you. If you can do as I say above, your bad mood will pass away soon.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7411" name="文本框 99"/>
          <p:cNvSpPr txBox="1">
            <a:spLocks noChangeArrowheads="1"/>
          </p:cNvSpPr>
          <p:nvPr/>
        </p:nvSpPr>
        <p:spPr bwMode="auto">
          <a:xfrm>
            <a:off x="28575" y="698500"/>
            <a:ext cx="90995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A. happy	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latin typeface="宋体" panose="02010600030101010101" pitchFamily="2" charset="-122"/>
              </a:rPr>
              <a:t>interested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relaxed	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sick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A. relationship	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latin typeface="宋体" panose="02010600030101010101" pitchFamily="2" charset="-122"/>
              </a:rPr>
              <a:t>training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feelings	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plan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3. A. brothers	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friends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teachers	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fans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4. A. </a:t>
            </a:r>
            <a:r>
              <a:rPr lang="en-US" altLang="zh-CN" sz="3200" dirty="0" smtClean="0">
                <a:latin typeface="宋体" panose="02010600030101010101" pitchFamily="2" charset="-122"/>
              </a:rPr>
              <a:t>thinks    B</a:t>
            </a:r>
            <a:r>
              <a:rPr lang="en-US" altLang="zh-CN" sz="3200" dirty="0">
                <a:latin typeface="宋体" panose="02010600030101010101" pitchFamily="2" charset="-122"/>
              </a:rPr>
              <a:t>. talks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C. discusses	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cares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5. A. crazy	    B. ready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C. nervous	D. disabled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15900" y="750888"/>
            <a:ext cx="4873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 rot="60000">
            <a:off x="217488" y="1697038"/>
            <a:ext cx="514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44475" y="2670175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30188" y="3602038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31775" y="4630738"/>
            <a:ext cx="485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8435" name="文本框 99"/>
          <p:cNvSpPr txBox="1">
            <a:spLocks noChangeArrowheads="1"/>
          </p:cNvSpPr>
          <p:nvPr/>
        </p:nvSpPr>
        <p:spPr bwMode="auto">
          <a:xfrm>
            <a:off x="15875" y="612775"/>
            <a:ext cx="90995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6. A. with	  B. to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          C. for	  D. on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7. A. bad	  B. worse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         C. good	  D. better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8. A. surprised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>
                <a:latin typeface="宋体" panose="02010600030101010101" pitchFamily="2" charset="-122"/>
              </a:rPr>
              <a:t>B. lonely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>
                <a:latin typeface="宋体" panose="02010600030101010101" pitchFamily="2" charset="-122"/>
              </a:rPr>
              <a:t>C. alone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>
                <a:latin typeface="宋体" panose="02010600030101010101" pitchFamily="2" charset="-122"/>
              </a:rPr>
              <a:t>D. sad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9. A. idea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latin typeface="宋体" panose="02010600030101010101" pitchFamily="2" charset="-122"/>
              </a:rPr>
              <a:t>B. information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 </a:t>
            </a:r>
            <a:r>
              <a:rPr lang="en-US" altLang="zh-CN" sz="3200">
                <a:latin typeface="宋体" panose="02010600030101010101" pitchFamily="2" charset="-122"/>
              </a:rPr>
              <a:t>C. message	D. advice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10. A.decision	  B. results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   </a:t>
            </a:r>
            <a:r>
              <a:rPr lang="en-US" altLang="zh-CN" sz="3200">
                <a:latin typeface="宋体" panose="02010600030101010101" pitchFamily="2" charset="-122"/>
              </a:rPr>
              <a:t>C. problems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>
                <a:latin typeface="宋体" panose="02010600030101010101" pitchFamily="2" charset="-122"/>
              </a:rPr>
              <a:t>D. resolutions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76213" y="625475"/>
            <a:ext cx="542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88913" y="1584325"/>
            <a:ext cx="501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03200" y="2559050"/>
            <a:ext cx="5556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88913" y="3602038"/>
            <a:ext cx="38893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03200" y="4548188"/>
            <a:ext cx="3476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pic>
        <p:nvPicPr>
          <p:cNvPr id="19459" name="图片 9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5025" y="5227638"/>
            <a:ext cx="1951038" cy="1630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</p:pic>
      <p:sp>
        <p:nvSpPr>
          <p:cNvPr id="101" name="文本框 100"/>
          <p:cNvSpPr txBox="1"/>
          <p:nvPr/>
        </p:nvSpPr>
        <p:spPr>
          <a:xfrm>
            <a:off x="-33338" y="574675"/>
            <a:ext cx="9169401" cy="5170646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fontAlgn="auto">
              <a:defRPr/>
            </a:pPr>
            <a:r>
              <a:rPr lang="zh-CN" altLang="en-US" sz="3000" noProof="1">
                <a:solidFill>
                  <a:srgbClr val="000000"/>
                </a:solidFill>
                <a:latin typeface="+mn-lt"/>
                <a:ea typeface="+mj-ea"/>
                <a:cs typeface="宋体" panose="02010600030101010101" pitchFamily="2" charset="-122"/>
              </a:rPr>
              <a:t>四、短文填空</a:t>
            </a:r>
            <a:endParaRPr lang="zh-CN" altLang="en-US" sz="3000" noProof="1">
              <a:solidFill>
                <a:srgbClr val="000000"/>
              </a:solidFill>
              <a:ea typeface="+mj-ea"/>
              <a:cs typeface="宋体" panose="02010600030101010101" pitchFamily="2" charset="-122"/>
            </a:endParaRPr>
          </a:p>
          <a:p>
            <a:pPr indent="266700" fontAlgn="auto">
              <a:defRPr/>
            </a:pPr>
            <a:r>
              <a:rPr lang="en-US" altLang="zh-CN" sz="3000" noProof="1">
                <a:latin typeface="+mj-ea"/>
                <a:ea typeface="+mj-ea"/>
                <a:cs typeface="宋体" panose="02010600030101010101" pitchFamily="2" charset="-122"/>
              </a:rPr>
              <a:t>Dear Dr. King, </a:t>
            </a:r>
          </a:p>
          <a:p>
            <a:pPr indent="266700" fontAlgn="auto">
              <a:defRPr/>
            </a:pPr>
            <a:r>
              <a:rPr lang="en-US" altLang="zh-CN" sz="3000" noProof="1">
                <a:latin typeface="+mj-ea"/>
                <a:ea typeface="+mj-ea"/>
                <a:cs typeface="宋体" panose="02010600030101010101" pitchFamily="2" charset="-122"/>
              </a:rPr>
              <a:t>   I’m not happy these days. So I am writing to ask you for advice. It’s all because of my sister. I can’t get on well with her. We often </a:t>
            </a:r>
            <a:r>
              <a:rPr lang="en-US" altLang="zh-CN" sz="3000" u="sng" noProof="1">
                <a:latin typeface="+mj-ea"/>
                <a:ea typeface="+mj-ea"/>
                <a:cs typeface="宋体" panose="02010600030101010101" pitchFamily="2" charset="-122"/>
              </a:rPr>
              <a:t>  1  </a:t>
            </a:r>
            <a:r>
              <a:rPr lang="en-US" altLang="zh-CN" sz="3000" noProof="1">
                <a:latin typeface="+mj-ea"/>
                <a:ea typeface="+mj-ea"/>
                <a:cs typeface="宋体" panose="02010600030101010101" pitchFamily="2" charset="-122"/>
              </a:rPr>
              <a:t>. I’m very angry about her because I really can’t stand her anymore. Am I</a:t>
            </a:r>
            <a:r>
              <a:rPr lang="en-US" altLang="zh-CN" sz="3000" u="sng" noProof="1">
                <a:latin typeface="+mj-ea"/>
                <a:ea typeface="+mj-ea"/>
                <a:cs typeface="宋体" panose="02010600030101010101" pitchFamily="2" charset="-122"/>
              </a:rPr>
              <a:t>   2   </a:t>
            </a:r>
            <a:r>
              <a:rPr lang="en-US" altLang="zh-CN" sz="3000" noProof="1">
                <a:latin typeface="+mj-ea"/>
                <a:ea typeface="+mj-ea"/>
                <a:cs typeface="宋体" panose="02010600030101010101" pitchFamily="2" charset="-122"/>
              </a:rPr>
              <a:t>bad brother? No! Let me tell you why.</a:t>
            </a:r>
            <a:r>
              <a:rPr lang="en-US" altLang="zh-CN" sz="3000" u="sng" noProof="1">
                <a:latin typeface="+mj-ea"/>
                <a:ea typeface="+mj-ea"/>
                <a:cs typeface="宋体" panose="02010600030101010101" pitchFamily="2" charset="-122"/>
              </a:rPr>
              <a:t>  3  </a:t>
            </a:r>
            <a:r>
              <a:rPr lang="en-US" altLang="zh-CN" sz="3000" noProof="1">
                <a:latin typeface="+mj-ea"/>
                <a:ea typeface="+mj-ea"/>
                <a:cs typeface="宋体" panose="02010600030101010101" pitchFamily="2" charset="-122"/>
              </a:rPr>
              <a:t>, she always plays the music loudly </a:t>
            </a:r>
            <a:r>
              <a:rPr lang="en-US" altLang="zh-CN" sz="3000" u="sng" noProof="1">
                <a:latin typeface="+mj-ea"/>
                <a:ea typeface="+mj-ea"/>
                <a:cs typeface="宋体" panose="02010600030101010101" pitchFamily="2" charset="-122"/>
              </a:rPr>
              <a:t>  4  </a:t>
            </a:r>
            <a:r>
              <a:rPr lang="en-US" altLang="zh-CN" sz="3000" noProof="1">
                <a:latin typeface="+mj-ea"/>
                <a:ea typeface="+mj-ea"/>
                <a:cs typeface="宋体" panose="02010600030101010101" pitchFamily="2" charset="-122"/>
              </a:rPr>
              <a:t> I am doing my homework. I always tell her to turn it down but she never </a:t>
            </a:r>
            <a:r>
              <a:rPr lang="en-US" altLang="zh-CN" sz="3000" u="sng" noProof="1">
                <a:latin typeface="+mj-ea"/>
                <a:ea typeface="+mj-ea"/>
                <a:cs typeface="宋体" panose="02010600030101010101" pitchFamily="2" charset="-122"/>
              </a:rPr>
              <a:t>  5  </a:t>
            </a:r>
            <a:r>
              <a:rPr lang="en-US" altLang="zh-CN" sz="3000" noProof="1">
                <a:latin typeface="+mj-ea"/>
                <a:ea typeface="+mj-ea"/>
                <a:cs typeface="宋体" panose="02010600030101010101" pitchFamily="2" charset="-122"/>
              </a:rPr>
              <a:t> to me.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0483" name="文本框 100"/>
          <p:cNvSpPr txBox="1">
            <a:spLocks noChangeArrowheads="1"/>
          </p:cNvSpPr>
          <p:nvPr/>
        </p:nvSpPr>
        <p:spPr bwMode="auto">
          <a:xfrm>
            <a:off x="15875" y="1016000"/>
            <a:ext cx="914241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Then I often make mistakes in my homework. How can I stand her? Second, she always takes my things away </a:t>
            </a:r>
            <a:r>
              <a:rPr lang="en-US" altLang="zh-CN" sz="2800" u="sng" dirty="0">
                <a:latin typeface="宋体" panose="02010600030101010101" pitchFamily="2" charset="-122"/>
              </a:rPr>
              <a:t>  6  </a:t>
            </a:r>
            <a:r>
              <a:rPr lang="en-US" altLang="zh-CN" sz="2800" dirty="0">
                <a:latin typeface="宋体" panose="02010600030101010101" pitchFamily="2" charset="-122"/>
              </a:rPr>
              <a:t> asking me first. Sometimes I want to use my things. But I can’t find them. For this, I talk to her many times but she doesn’t change a little. I am so unhappy about this and I even want to fight with her. Third, she is not </a:t>
            </a:r>
            <a:r>
              <a:rPr lang="en-US" altLang="zh-CN" sz="2800" u="sng" dirty="0">
                <a:latin typeface="宋体" panose="02010600030101010101" pitchFamily="2" charset="-122"/>
              </a:rPr>
              <a:t>  7  </a:t>
            </a:r>
            <a:r>
              <a:rPr lang="en-US" altLang="zh-CN" sz="2800" dirty="0">
                <a:latin typeface="宋体" panose="02010600030101010101" pitchFamily="2" charset="-122"/>
              </a:rPr>
              <a:t>. She always throws her things </a:t>
            </a:r>
            <a:r>
              <a:rPr lang="en-US" altLang="zh-CN" sz="2800" u="sng" dirty="0">
                <a:latin typeface="宋体" panose="02010600030101010101" pitchFamily="2" charset="-122"/>
              </a:rPr>
              <a:t>  8  </a:t>
            </a:r>
            <a:r>
              <a:rPr lang="en-US" altLang="zh-CN" sz="2800" dirty="0">
                <a:latin typeface="宋体" panose="02010600030101010101" pitchFamily="2" charset="-122"/>
              </a:rPr>
              <a:t>, on the floor, on the bed or under the bed. She says she doesn’t like </a:t>
            </a:r>
            <a:r>
              <a:rPr lang="en-US" altLang="zh-CN" sz="2800" u="sng" dirty="0">
                <a:latin typeface="宋体" panose="02010600030101010101" pitchFamily="2" charset="-122"/>
              </a:rPr>
              <a:t>  9  </a:t>
            </a:r>
            <a:r>
              <a:rPr lang="en-US" altLang="zh-CN" sz="2800" dirty="0">
                <a:latin typeface="宋体" panose="02010600030101010101" pitchFamily="2" charset="-122"/>
              </a:rPr>
              <a:t> chores and chores are just for me. </a:t>
            </a:r>
            <a:r>
              <a:rPr lang="en-US" altLang="zh-CN" sz="2800" u="sng" dirty="0">
                <a:latin typeface="宋体" panose="02010600030101010101" pitchFamily="2" charset="-122"/>
              </a:rPr>
              <a:t>  10  </a:t>
            </a:r>
            <a:r>
              <a:rPr lang="en-US" altLang="zh-CN" sz="2800" dirty="0">
                <a:latin typeface="宋体" panose="02010600030101010101" pitchFamily="2" charset="-122"/>
              </a:rPr>
              <a:t> a lazy girl! I think we should share the chores, not just for me. I need your help.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3075" name="文本框 99"/>
          <p:cNvSpPr txBox="1">
            <a:spLocks noChangeArrowheads="1"/>
          </p:cNvSpPr>
          <p:nvPr/>
        </p:nvSpPr>
        <p:spPr bwMode="auto">
          <a:xfrm>
            <a:off x="360363" y="841375"/>
            <a:ext cx="841533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/>
              <a:t>【单词】</a:t>
            </a:r>
          </a:p>
          <a:p>
            <a:pPr eaLnBrk="1" hangingPunct="1"/>
            <a:r>
              <a:rPr lang="en-US" altLang="zh-CN" sz="3200" dirty="0"/>
              <a:t>1. </a:t>
            </a:r>
            <a:r>
              <a:rPr lang="zh-CN" altLang="en-US" sz="3200" dirty="0"/>
              <a:t>成员；分子 </a:t>
            </a:r>
            <a:r>
              <a:rPr lang="en-US" altLang="zh-CN" sz="3200" i="1" dirty="0"/>
              <a:t>n.</a:t>
            </a:r>
            <a:r>
              <a:rPr lang="en-US" altLang="zh-CN" sz="3200" dirty="0"/>
              <a:t> ___________  	 </a:t>
            </a:r>
          </a:p>
          <a:p>
            <a:pPr eaLnBrk="1" hangingPunct="1"/>
            <a:r>
              <a:rPr lang="en-US" altLang="zh-CN" sz="3200" dirty="0"/>
              <a:t>2. </a:t>
            </a:r>
            <a:r>
              <a:rPr lang="zh-CN" altLang="en-US" sz="3200" dirty="0"/>
              <a:t>压力 </a:t>
            </a:r>
            <a:r>
              <a:rPr lang="en-US" altLang="zh-CN" sz="3200" i="1" dirty="0"/>
              <a:t>n</a:t>
            </a:r>
            <a:r>
              <a:rPr lang="en-US" altLang="zh-CN" sz="3200" dirty="0"/>
              <a:t>.____________    </a:t>
            </a:r>
          </a:p>
          <a:p>
            <a:pPr eaLnBrk="1" hangingPunct="1"/>
            <a:r>
              <a:rPr lang="en-US" altLang="zh-CN" sz="3200" dirty="0"/>
              <a:t>3. </a:t>
            </a:r>
            <a:r>
              <a:rPr lang="zh-CN" altLang="en-US" sz="3200" dirty="0"/>
              <a:t>竞争；对抗</a:t>
            </a:r>
            <a:r>
              <a:rPr lang="en-US" altLang="zh-CN" sz="3200" i="1" dirty="0"/>
              <a:t>v.</a:t>
            </a:r>
            <a:r>
              <a:rPr lang="en-US" altLang="zh-CN" sz="3200" dirty="0"/>
              <a:t>__________  	</a:t>
            </a:r>
          </a:p>
          <a:p>
            <a:pPr eaLnBrk="1" hangingPunct="1"/>
            <a:r>
              <a:rPr lang="zh-CN" altLang="en-US" sz="3200" dirty="0"/>
              <a:t>【短语】</a:t>
            </a:r>
          </a:p>
          <a:p>
            <a:pPr eaLnBrk="1" hangingPunct="1"/>
            <a:r>
              <a:rPr lang="zh-CN" altLang="en-US" sz="3200" dirty="0"/>
              <a:t>4. a lot of pressure ___________  	 </a:t>
            </a:r>
          </a:p>
          <a:p>
            <a:pPr eaLnBrk="1" hangingPunct="1"/>
            <a:r>
              <a:rPr lang="zh-CN" altLang="en-US" sz="3200" dirty="0"/>
              <a:t>5. spend time alone _______</a:t>
            </a:r>
          </a:p>
          <a:p>
            <a:pPr eaLnBrk="1" hangingPunct="1"/>
            <a:r>
              <a:rPr lang="zh-CN" altLang="en-US" sz="3200" dirty="0"/>
              <a:t>6. make sb/sth +adj _______________________	 </a:t>
            </a:r>
          </a:p>
          <a:p>
            <a:pPr eaLnBrk="1" hangingPunct="1"/>
            <a:r>
              <a:rPr lang="zh-CN" altLang="en-US" sz="3200" dirty="0"/>
              <a:t>7. have a fight with ____________</a:t>
            </a:r>
          </a:p>
          <a:p>
            <a:pPr eaLnBrk="1" hangingPunct="1"/>
            <a:r>
              <a:rPr lang="zh-CN" altLang="en-US" sz="3200" dirty="0"/>
              <a:t>8. compete with _______________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621088" y="1254125"/>
            <a:ext cx="2157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member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425700" y="1768475"/>
            <a:ext cx="2100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pressure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343275" y="2241550"/>
            <a:ext cx="1974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compete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802063" y="3160713"/>
            <a:ext cx="240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压力很大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011613" y="3730625"/>
            <a:ext cx="2071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独处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941763" y="4162425"/>
            <a:ext cx="4298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使某人/某物+形容词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746500" y="4718050"/>
            <a:ext cx="3268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和</a:t>
            </a:r>
            <a:r>
              <a:rPr lang="en-US" altLang="zh-CN" sz="3200">
                <a:solidFill>
                  <a:srgbClr val="FF0000"/>
                </a:solidFill>
              </a:rPr>
              <a:t>..</a:t>
            </a:r>
            <a:r>
              <a:rPr lang="zh-CN" altLang="en-US" sz="3200">
                <a:solidFill>
                  <a:srgbClr val="FF0000"/>
                </a:solidFill>
              </a:rPr>
              <a:t>有一拼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191000" y="5191125"/>
            <a:ext cx="2212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和</a:t>
            </a:r>
            <a:r>
              <a:rPr lang="en-US" altLang="zh-CN" sz="3200">
                <a:solidFill>
                  <a:srgbClr val="FF0000"/>
                </a:solidFill>
              </a:rPr>
              <a:t>...</a:t>
            </a:r>
            <a:r>
              <a:rPr lang="zh-CN" altLang="en-US" sz="3200">
                <a:solidFill>
                  <a:srgbClr val="FF0000"/>
                </a:solidFill>
              </a:rPr>
              <a:t>比较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1507" name="文本框 100"/>
          <p:cNvSpPr txBox="1">
            <a:spLocks noChangeArrowheads="1"/>
          </p:cNvSpPr>
          <p:nvPr/>
        </p:nvSpPr>
        <p:spPr bwMode="auto">
          <a:xfrm>
            <a:off x="-38100" y="614363"/>
            <a:ext cx="9196388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Please help me!                                                               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Yours,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Kate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1. 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2. 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3. 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4. 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5. 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6. 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7. 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8. 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9. ______________ 	10.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</a:t>
            </a:r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23913" y="1995488"/>
            <a:ext cx="2403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argue/fight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395413" y="2522538"/>
            <a:ext cx="10985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220788" y="3008313"/>
            <a:ext cx="227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First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12838" y="3475038"/>
            <a:ext cx="2754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when/while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211263" y="3967163"/>
            <a:ext cx="217011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listens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109663" y="4468813"/>
            <a:ext cx="2693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without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284288" y="4970463"/>
            <a:ext cx="1417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tidy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900113" y="5497513"/>
            <a:ext cx="2919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everywhere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039813" y="6078538"/>
            <a:ext cx="2906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doing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635625" y="6019800"/>
            <a:ext cx="198278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What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4099" name="文本框 99"/>
          <p:cNvSpPr txBox="1">
            <a:spLocks noChangeArrowheads="1"/>
          </p:cNvSpPr>
          <p:nvPr/>
        </p:nvSpPr>
        <p:spPr bwMode="auto">
          <a:xfrm>
            <a:off x="346075" y="930275"/>
            <a:ext cx="8421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 9. so much pressure __________________</a:t>
            </a:r>
          </a:p>
          <a:p>
            <a:pPr eaLnBrk="1" hangingPunct="1"/>
            <a:r>
              <a:rPr lang="en-US" altLang="zh-CN" sz="3200" dirty="0"/>
              <a:t>10. not </a:t>
            </a:r>
            <a:r>
              <a:rPr lang="en-US" altLang="zh-CN" sz="3200" dirty="0">
                <a:cs typeface="Times New Roman" panose="02020603050405020304" pitchFamily="18" charset="0"/>
              </a:rPr>
              <a:t>…</a:t>
            </a:r>
            <a:r>
              <a:rPr lang="en-US" altLang="zh-CN" sz="3200" dirty="0"/>
              <a:t> anymore________________________    11.free time activities__________________  </a:t>
            </a:r>
          </a:p>
          <a:p>
            <a:pPr eaLnBrk="1" hangingPunct="1"/>
            <a:r>
              <a:rPr lang="en-US" altLang="zh-CN" sz="3200" dirty="0"/>
              <a:t>12.get better grades________________________    13.each other_____________</a:t>
            </a:r>
            <a:endParaRPr lang="zh-CN" altLang="en-US" sz="3200" dirty="0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275138" y="869950"/>
            <a:ext cx="2698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那么大压力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873625" y="1385888"/>
            <a:ext cx="1946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不再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232275" y="1873250"/>
            <a:ext cx="19764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休闲活动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595813" y="2346325"/>
            <a:ext cx="32416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取得更好的成绩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913188" y="2860675"/>
            <a:ext cx="157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互相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5123" name="文本框 1"/>
          <p:cNvSpPr txBox="1">
            <a:spLocks noChangeArrowheads="1"/>
          </p:cNvSpPr>
          <p:nvPr/>
        </p:nvSpPr>
        <p:spPr bwMode="auto">
          <a:xfrm>
            <a:off x="244475" y="935038"/>
            <a:ext cx="878998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ym typeface="宋体" panose="02010600030101010101" pitchFamily="2" charset="-122"/>
              </a:rPr>
              <a:t>【</a:t>
            </a:r>
            <a:r>
              <a:rPr lang="en-US" altLang="zh-CN" sz="3200" dirty="0" err="1">
                <a:sym typeface="宋体" panose="02010600030101010101" pitchFamily="2" charset="-122"/>
              </a:rPr>
              <a:t>句型</a:t>
            </a:r>
            <a:r>
              <a:rPr lang="en-US" altLang="zh-CN" sz="3200" dirty="0">
                <a:sym typeface="宋体" panose="02010600030101010101" pitchFamily="2" charset="-122"/>
              </a:rPr>
              <a:t>】</a:t>
            </a:r>
            <a:endParaRPr lang="en-US" altLang="zh-CN" sz="3200" dirty="0"/>
          </a:p>
          <a:p>
            <a:pPr eaLnBrk="1" hangingPunct="1"/>
            <a:r>
              <a:rPr lang="zh-CN" altLang="en-US" sz="3200" dirty="0">
                <a:sym typeface="宋体" panose="02010600030101010101" pitchFamily="2" charset="-122"/>
              </a:rPr>
              <a:t>14. I have to compete with my classmates to get better grades.</a:t>
            </a:r>
            <a:endParaRPr lang="zh-CN" altLang="en-US" sz="3200" dirty="0"/>
          </a:p>
          <a:p>
            <a:pPr eaLnBrk="1" hangingPunct="1"/>
            <a:r>
              <a:rPr lang="zh-CN" altLang="en-US" sz="3200" dirty="0" smtClean="0">
                <a:sym typeface="宋体" panose="02010600030101010101" pitchFamily="2" charset="-122"/>
              </a:rPr>
              <a:t>_______________________________________</a:t>
            </a:r>
            <a:endParaRPr lang="en-US" altLang="zh-CN" sz="3200" dirty="0" smtClean="0"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3200" dirty="0" smtClean="0">
                <a:sym typeface="宋体" panose="02010600030101010101" pitchFamily="2" charset="-122"/>
              </a:rPr>
              <a:t>15</a:t>
            </a:r>
            <a:r>
              <a:rPr lang="zh-CN" altLang="en-US" sz="3200" dirty="0">
                <a:sym typeface="宋体" panose="02010600030101010101" pitchFamily="2" charset="-122"/>
              </a:rPr>
              <a:t>. You should all be helping each other to improve.</a:t>
            </a:r>
            <a:endParaRPr lang="zh-CN" altLang="en-US" sz="3200" dirty="0"/>
          </a:p>
          <a:p>
            <a:pPr eaLnBrk="1" hangingPunct="1"/>
            <a:r>
              <a:rPr lang="zh-CN" altLang="en-US" sz="3200" dirty="0" smtClean="0">
                <a:sym typeface="宋体" panose="02010600030101010101" pitchFamily="2" charset="-122"/>
              </a:rPr>
              <a:t>_______________________________________</a:t>
            </a:r>
            <a:endParaRPr lang="zh-CN" altLang="en-US" sz="3200" dirty="0"/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95350" y="2330450"/>
            <a:ext cx="7094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我有我的同学竞赛中获得更好的成绩。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81062" y="3278189"/>
            <a:ext cx="7451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你们都应该互相帮助来提高。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6147" name="文本框 99"/>
          <p:cNvSpPr txBox="1">
            <a:spLocks noChangeArrowheads="1"/>
          </p:cNvSpPr>
          <p:nvPr/>
        </p:nvSpPr>
        <p:spPr bwMode="auto">
          <a:xfrm>
            <a:off x="-25400" y="587375"/>
            <a:ext cx="915511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一、根据中文意思或首字母提示，用单词的适当形式填空，每空一词。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People in some foreign countries think pets are their family _________(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成员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I can’t breathe 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呼吸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). I am under great p____________.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3. We c___________ with another team and won.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4. He seems sleepy. I guess he didn’t get e__________ sleep last night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5. Free time __________ 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活动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 are important.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383088" y="1960563"/>
            <a:ext cx="2265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members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79438" y="2921000"/>
            <a:ext cx="27686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pressure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735138" y="3462338"/>
            <a:ext cx="2244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competed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52450" y="4408488"/>
            <a:ext cx="2076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enough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736850" y="4937125"/>
            <a:ext cx="1804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7171" name="文本框 99"/>
          <p:cNvSpPr txBox="1">
            <a:spLocks noChangeArrowheads="1"/>
          </p:cNvSpPr>
          <p:nvPr/>
        </p:nvSpPr>
        <p:spPr bwMode="auto">
          <a:xfrm>
            <a:off x="28575" y="627063"/>
            <a:ext cx="90868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二、根据中文提示完成句子，词数不限。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6. </a:t>
            </a:r>
            <a:r>
              <a:rPr lang="zh-CN" altLang="en-US" sz="3200" dirty="0">
                <a:latin typeface="宋体" panose="02010600030101010101" pitchFamily="2" charset="-122"/>
              </a:rPr>
              <a:t>他们不再抽烟了。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They _______________ smoke ____________________.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7. </a:t>
            </a:r>
            <a:r>
              <a:rPr lang="zh-CN" altLang="en-US" sz="3200" dirty="0">
                <a:latin typeface="宋体" panose="02010600030101010101" pitchFamily="2" charset="-122"/>
              </a:rPr>
              <a:t>这场刺激的比赛使得我们很激动。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The _____________ match _________________ us ______________.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8. </a:t>
            </a:r>
            <a:r>
              <a:rPr lang="en-US" altLang="zh-CN" sz="3200" dirty="0">
                <a:latin typeface="宋体" panose="02010600030101010101" pitchFamily="2" charset="-122"/>
              </a:rPr>
              <a:t>Tina</a:t>
            </a:r>
            <a:r>
              <a:rPr lang="zh-CN" altLang="en-US" sz="3200" dirty="0">
                <a:latin typeface="宋体" panose="02010600030101010101" pitchFamily="2" charset="-122"/>
              </a:rPr>
              <a:t>在学校与</a:t>
            </a:r>
            <a:r>
              <a:rPr lang="en-US" altLang="zh-CN" sz="3200" dirty="0">
                <a:latin typeface="宋体" panose="02010600030101010101" pitchFamily="2" charset="-122"/>
              </a:rPr>
              <a:t>Tara</a:t>
            </a:r>
            <a:r>
              <a:rPr lang="zh-CN" altLang="en-US" sz="3200" dirty="0">
                <a:latin typeface="宋体" panose="02010600030101010101" pitchFamily="2" charset="-122"/>
              </a:rPr>
              <a:t>竞争。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Tina ___________________________ Tara in school.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622550" y="1584325"/>
            <a:ext cx="1836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didn’t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09650" y="2084388"/>
            <a:ext cx="3005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anymore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871663" y="3030538"/>
            <a:ext cx="1808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exciting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89050" y="3559175"/>
            <a:ext cx="2363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made 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070600" y="3070225"/>
            <a:ext cx="1573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excited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720975" y="4519613"/>
            <a:ext cx="37703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competes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8195" name="文本框 99"/>
          <p:cNvSpPr txBox="1">
            <a:spLocks noChangeArrowheads="1"/>
          </p:cNvSpPr>
          <p:nvPr/>
        </p:nvSpPr>
        <p:spPr bwMode="auto">
          <a:xfrm>
            <a:off x="15875" y="574675"/>
            <a:ext cx="909955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9.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我们应该相互帮助。</a:t>
            </a:r>
          </a:p>
          <a:p>
            <a:pPr eaLnBrk="1" hangingPunct="1"/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We____________________ help ____________________________.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10.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如果你努力学习，你可以取得更好成绩的。</a:t>
            </a:r>
          </a:p>
          <a:p>
            <a:pPr eaLnBrk="1" hangingPunct="1"/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If you study hard, you can_________________.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554288" y="1055688"/>
            <a:ext cx="2587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should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65213" y="1543050"/>
            <a:ext cx="3157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each other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62013" y="2984500"/>
            <a:ext cx="3157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get better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9219" name="文本框 99"/>
          <p:cNvSpPr txBox="1">
            <a:spLocks noChangeArrowheads="1"/>
          </p:cNvSpPr>
          <p:nvPr/>
        </p:nvSpPr>
        <p:spPr bwMode="auto">
          <a:xfrm>
            <a:off x="179389" y="682625"/>
            <a:ext cx="896461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三、单项选择。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11. Dave studied hard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 </a:t>
            </a:r>
            <a:r>
              <a:rPr lang="en-US" altLang="zh-CN" sz="3200" dirty="0">
                <a:latin typeface="宋体" panose="02010600030101010101" pitchFamily="2" charset="-122"/>
              </a:rPr>
              <a:t>he could get better grades.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A</a:t>
            </a:r>
            <a:r>
              <a:rPr lang="en-US" altLang="zh-CN" sz="3200" dirty="0">
                <a:latin typeface="宋体" panose="02010600030101010101" pitchFamily="2" charset="-122"/>
              </a:rPr>
              <a:t>. so that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latin typeface="宋体" panose="02010600030101010101" pitchFamily="2" charset="-122"/>
              </a:rPr>
              <a:t>but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because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if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12. Never give </a:t>
            </a:r>
            <a:r>
              <a:rPr lang="en-US" altLang="zh-CN" sz="3200" dirty="0" err="1" smtClean="0">
                <a:latin typeface="宋体" panose="02010600030101010101" pitchFamily="2" charset="-122"/>
              </a:rPr>
              <a:t>up____the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last minute.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since   B. after     C. for	D. until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13. – I’m afraid I will get fatter and fatter.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– Maybe you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 </a:t>
            </a:r>
            <a:r>
              <a:rPr lang="en-US" altLang="zh-CN" sz="3200" dirty="0">
                <a:latin typeface="宋体" panose="02010600030101010101" pitchFamily="2" charset="-122"/>
              </a:rPr>
              <a:t>eat too much junk food.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should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latin typeface="宋体" panose="02010600030101010101" pitchFamily="2" charset="-122"/>
              </a:rPr>
              <a:t>shouldn’t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</a:t>
            </a:r>
            <a:r>
              <a:rPr lang="en-US" altLang="zh-CN" sz="3200" dirty="0" smtClean="0">
                <a:latin typeface="宋体" panose="02010600030101010101" pitchFamily="2" charset="-122"/>
              </a:rPr>
              <a:t>won’t  D</a:t>
            </a:r>
            <a:r>
              <a:rPr lang="en-US" altLang="zh-CN" sz="3200" dirty="0">
                <a:latin typeface="宋体" panose="02010600030101010101" pitchFamily="2" charset="-122"/>
              </a:rPr>
              <a:t>. can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95288" y="1196975"/>
            <a:ext cx="4730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52425" y="3090863"/>
            <a:ext cx="6127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7525" y="4116388"/>
            <a:ext cx="45878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0243" name="文本框 99"/>
          <p:cNvSpPr txBox="1">
            <a:spLocks noChangeArrowheads="1"/>
          </p:cNvSpPr>
          <p:nvPr/>
        </p:nvSpPr>
        <p:spPr bwMode="auto">
          <a:xfrm>
            <a:off x="-39688" y="614363"/>
            <a:ext cx="91678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14. They can’t get on well with each other. They often ____________. 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A. fight  B. share   C. laugh    D. discuss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15. – I have too much pressure.  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            - _________.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A. So good  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B. Not at all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C. It’s wonderful 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D. I’m sorry to hear that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41288" y="609600"/>
            <a:ext cx="458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55588" y="2587625"/>
            <a:ext cx="528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1097</Words>
  <Application>Microsoft Office PowerPoint</Application>
  <PresentationFormat>全屏显示(4:3)</PresentationFormat>
  <Paragraphs>208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2022-01-21T01:16:20Z</dcterms:created>
  <dcterms:modified xsi:type="dcterms:W3CDTF">2023-01-16T23:30:02Z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8F773338B15E40AF8EA4E7B204FC2C6C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