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72" r:id="rId2"/>
    <p:sldId id="373" r:id="rId3"/>
    <p:sldId id="374" r:id="rId4"/>
    <p:sldId id="375" r:id="rId5"/>
    <p:sldId id="376" r:id="rId6"/>
    <p:sldId id="377" r:id="rId7"/>
    <p:sldId id="378" r:id="rId8"/>
    <p:sldId id="379" r:id="rId9"/>
    <p:sldId id="380" r:id="rId10"/>
    <p:sldId id="381" r:id="rId11"/>
    <p:sldId id="382" r:id="rId12"/>
    <p:sldId id="383" r:id="rId13"/>
    <p:sldId id="384" r:id="rId14"/>
    <p:sldId id="385" r:id="rId15"/>
    <p:sldId id="386" r:id="rId16"/>
    <p:sldId id="387" r:id="rId17"/>
    <p:sldId id="388" r:id="rId18"/>
    <p:sldId id="389" r:id="rId19"/>
    <p:sldId id="390" r:id="rId20"/>
    <p:sldId id="391" r:id="rId21"/>
    <p:sldId id="392" r:id="rId22"/>
    <p:sldId id="393" r:id="rId23"/>
    <p:sldId id="394" r:id="rId2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黑体" panose="02010609060101010101" pitchFamily="49" charset="-122"/>
      <p:regular r:id="rId31"/>
    </p:embeddedFont>
    <p:embeddedFont>
      <p:font typeface="微软雅黑" panose="020B0503020204020204" pitchFamily="34" charset="-122"/>
      <p:regular r:id="rId32"/>
      <p:bold r:id="rId33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9B0"/>
    <a:srgbClr val="FF6699"/>
    <a:srgbClr val="0099FF"/>
    <a:srgbClr val="66CCFF"/>
    <a:srgbClr val="0000FF"/>
    <a:srgbClr val="FFE48F"/>
    <a:srgbClr val="FF0066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8" autoAdjust="0"/>
    <p:restoredTop sz="94660" autoAdjust="0"/>
  </p:normalViewPr>
  <p:slideViewPr>
    <p:cSldViewPr snapToGrid="0">
      <p:cViewPr varScale="1">
        <p:scale>
          <a:sx n="146" d="100"/>
          <a:sy n="146" d="100"/>
        </p:scale>
        <p:origin x="-624" y="-90"/>
      </p:cViewPr>
      <p:guideLst>
        <p:guide orient="horz" pos="1620"/>
        <p:guide pos="28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fld id="{6A197E34-9BB7-4351-B013-8F6EC53DC065}" type="slidenum">
              <a:rPr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ACFC33-68C6-4F88-9813-B5238101FB6B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EEB87-1CDB-41D7-8C53-4D7B17A05EE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2CEDD8-DE2D-4E5F-A5EA-E77B7D0BE6F3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75A0D-47DD-400D-A20B-80BB4D76E18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7A80FB-B493-4256-9D0A-5771196C7B06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9B874-9DD1-4EA0-8B57-D9971CFF840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B9B626-595A-4D83-9B40-0D71C6E92C22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E5CCB5-98DE-436A-B186-706C4B886DE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7DFB77-026F-41D2-8118-40E9EF302885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16D99-7956-42BA-AB8B-FE73C2B3284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824B48-387B-47CD-BC27-F4FC22ED86CC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13B67-BF5E-415C-9C7C-1B7BC327DB8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80DCA1-1870-4C3E-A10A-DEAC92866CD0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0F949-617D-49DA-9019-B805FCC14AE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614749-2318-4592-98C1-F3CAF1E3A669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82938-96E6-4932-A712-52FC95EF7EB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8EB0CC-0D7F-4AA8-8544-78A3BA8A3B56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EF87E-D30F-4220-B90D-708493A3768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BC429D-DA3F-4262-B06B-D6ED9A501242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F028D-68D3-43B9-8902-E0EEEC530CA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C37BA57D-2E5A-43F1-9CC0-582F3F07A7FA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E542245-AF72-4AFD-8336-79B54A8A05A8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1093379" y="2402417"/>
            <a:ext cx="70643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259" name="副标题 2"/>
          <p:cNvSpPr>
            <a:spLocks noGrp="1"/>
          </p:cNvSpPr>
          <p:nvPr>
            <p:ph type="subTitle" idx="4294967295"/>
          </p:nvPr>
        </p:nvSpPr>
        <p:spPr>
          <a:xfrm>
            <a:off x="1320664" y="2558672"/>
            <a:ext cx="6400800" cy="665162"/>
          </a:xfrm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  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七年级下册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923002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zh-CN" sz="4000" b="1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+mj-cs"/>
              </a:rPr>
              <a:t>Unit </a:t>
            </a:r>
            <a:r>
              <a:rPr lang="en-US" altLang="zh-CN" sz="4000" b="1" dirty="0" smtClean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+mj-cs"/>
              </a:rPr>
              <a:t>2</a:t>
            </a:r>
          </a:p>
          <a:p>
            <a:pPr algn="ctr" eaLnBrk="1" hangingPunct="1">
              <a:defRPr/>
            </a:pPr>
            <a:r>
              <a:rPr lang="en-US" altLang="zh-CN" sz="4000" b="1" dirty="0" smtClean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+mj-cs"/>
              </a:rPr>
              <a:t>What </a:t>
            </a:r>
            <a:r>
              <a:rPr lang="en-US" altLang="zh-CN" sz="4000" b="1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+mj-cs"/>
              </a:rPr>
              <a:t>time do you </a:t>
            </a:r>
            <a:r>
              <a:rPr lang="en-US" altLang="zh-CN" sz="4000" b="1" dirty="0" smtClean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+mj-cs"/>
              </a:rPr>
              <a:t>go </a:t>
            </a:r>
            <a:r>
              <a:rPr lang="en-US" altLang="zh-CN" sz="4000" b="1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+mj-cs"/>
              </a:rPr>
              <a:t>to school?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4034402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115650" y="3164332"/>
            <a:ext cx="1019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74663" y="638175"/>
            <a:ext cx="8229600" cy="290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charset="-122"/>
              </a:rPr>
              <a:t>     My name is Liu Xing. I’m a student. I ’m busy every day.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charset="-122"/>
              </a:rPr>
              <a:t>     I usually get up at 6:00. I run at 6:30 and I have breakfast at 7:00. I go to school at 7:30. School starts at 8:30. We have four classes in the morning and three classes in the afternoon. At 5:00 p.m., I go home. At a quarter to six, I do my homework. I have dinner at half past six and watch TV at 7:00. Then I go to bed at 9:30.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1"/>
          <p:cNvSpPr txBox="1">
            <a:spLocks noChangeArrowheads="1"/>
          </p:cNvSpPr>
          <p:nvPr/>
        </p:nvSpPr>
        <p:spPr bwMode="auto">
          <a:xfrm>
            <a:off x="546100" y="471488"/>
            <a:ext cx="18415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0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Self check</a:t>
            </a:r>
            <a:endParaRPr lang="zh-CN" altLang="en-US" sz="3000" b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41325" y="1068388"/>
            <a:ext cx="8331200" cy="9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1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charset="-122"/>
              </a:rPr>
              <a:t>. Match the verbs in column A with the words in column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charset="-122"/>
              </a:rPr>
              <a:t>    B. Then use the phrases to complete the sentences.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5" name="圆角矩形 4"/>
          <p:cNvSpPr>
            <a:spLocks noChangeArrowheads="1"/>
          </p:cNvSpPr>
          <p:nvPr/>
        </p:nvSpPr>
        <p:spPr bwMode="auto">
          <a:xfrm>
            <a:off x="685800" y="2182813"/>
            <a:ext cx="7842250" cy="7239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B050"/>
                </a:solidFill>
                <a:round/>
              </a14:hiddenLine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altLang="zh-CN" sz="2800" b="1" dirty="0">
                <a:latin typeface="+mj-lt"/>
                <a:ea typeface="+mn-ea"/>
              </a:rPr>
              <a:t>  A     </a:t>
            </a:r>
            <a:r>
              <a:rPr lang="en-US" altLang="zh-CN" sz="2400" b="1" dirty="0">
                <a:latin typeface="+mj-lt"/>
                <a:ea typeface="+mn-ea"/>
              </a:rPr>
              <a:t>taste      clean      have     get      take     brush </a:t>
            </a:r>
            <a:endParaRPr lang="zh-CN" altLang="en-US" sz="2400" b="1" dirty="0">
              <a:latin typeface="+mj-lt"/>
              <a:ea typeface="+mn-ea"/>
            </a:endParaRP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685800" y="3154363"/>
            <a:ext cx="7842250" cy="1201737"/>
            <a:chOff x="686235" y="3154392"/>
            <a:chExt cx="7841412" cy="1201947"/>
          </a:xfrm>
        </p:grpSpPr>
        <p:sp>
          <p:nvSpPr>
            <p:cNvPr id="6" name="圆角矩形 5"/>
            <p:cNvSpPr/>
            <p:nvPr/>
          </p:nvSpPr>
          <p:spPr>
            <a:xfrm>
              <a:off x="686235" y="3154392"/>
              <a:ext cx="7841412" cy="1201947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lnSpc>
                  <a:spcPct val="130000"/>
                </a:lnSpc>
                <a:defRPr/>
              </a:pPr>
              <a:r>
                <a:rPr lang="en-US" altLang="zh-CN" sz="2400" b="1" dirty="0">
                  <a:solidFill>
                    <a:schemeClr val="tx1"/>
                  </a:solidFill>
                  <a:latin typeface="+mj-lt"/>
                </a:rPr>
                <a:t>                  your teeth        my room        a walk</a:t>
              </a:r>
            </a:p>
            <a:p>
              <a:pPr eaLnBrk="1" hangingPunct="1">
                <a:lnSpc>
                  <a:spcPct val="130000"/>
                </a:lnSpc>
                <a:defRPr/>
              </a:pPr>
              <a:r>
                <a:rPr lang="en-US" altLang="zh-CN" sz="2400" b="1" dirty="0">
                  <a:solidFill>
                    <a:schemeClr val="tx1"/>
                  </a:solidFill>
                  <a:latin typeface="+mj-lt"/>
                </a:rPr>
                <a:t>                       good            dressed           a good job</a:t>
              </a:r>
            </a:p>
          </p:txBody>
        </p:sp>
        <p:sp>
          <p:nvSpPr>
            <p:cNvPr id="106503" name="矩形 7"/>
            <p:cNvSpPr>
              <a:spLocks noChangeArrowheads="1"/>
            </p:cNvSpPr>
            <p:nvPr/>
          </p:nvSpPr>
          <p:spPr bwMode="auto">
            <a:xfrm>
              <a:off x="824794" y="3530122"/>
              <a:ext cx="602986" cy="523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B </a:t>
              </a:r>
              <a:endParaRPr lang="zh-CN" altLang="en-US" sz="1600"/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2062163" y="2803525"/>
            <a:ext cx="811212" cy="10874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3309938" y="2720975"/>
            <a:ext cx="1538287" cy="7032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stCxn id="5" idx="2"/>
          </p:cNvCxnSpPr>
          <p:nvPr/>
        </p:nvCxnSpPr>
        <p:spPr>
          <a:xfrm>
            <a:off x="4606925" y="2906713"/>
            <a:ext cx="1716088" cy="9842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5046663" y="2781300"/>
            <a:ext cx="439737" cy="11096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3554413" y="2803525"/>
            <a:ext cx="3786187" cy="5429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6315075" y="2720975"/>
            <a:ext cx="352425" cy="7032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五边形 9"/>
          <p:cNvSpPr>
            <a:spLocks noChangeArrowheads="1"/>
          </p:cNvSpPr>
          <p:nvPr/>
        </p:nvSpPr>
        <p:spPr bwMode="auto">
          <a:xfrm>
            <a:off x="1133475" y="623888"/>
            <a:ext cx="3040063" cy="615950"/>
          </a:xfrm>
          <a:prstGeom prst="homePlate">
            <a:avLst>
              <a:gd name="adj" fmla="val 49995"/>
            </a:avLst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AFDA7"/>
                    </a:gs>
                    <a:gs pos="35001">
                      <a:srgbClr val="E4FDC2"/>
                    </a:gs>
                    <a:gs pos="100000">
                      <a:srgbClr val="F5FFE6"/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8B954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</a:rPr>
              <a:t>taste good</a:t>
            </a:r>
          </a:p>
        </p:txBody>
      </p:sp>
      <p:sp>
        <p:nvSpPr>
          <p:cNvPr id="11" name="五边形 10"/>
          <p:cNvSpPr>
            <a:spLocks noChangeArrowheads="1"/>
          </p:cNvSpPr>
          <p:nvPr/>
        </p:nvSpPr>
        <p:spPr bwMode="auto">
          <a:xfrm>
            <a:off x="1125538" y="1309688"/>
            <a:ext cx="3038475" cy="615950"/>
          </a:xfrm>
          <a:prstGeom prst="homePlate">
            <a:avLst>
              <a:gd name="adj" fmla="val 49992"/>
            </a:avLst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AFDA7"/>
                    </a:gs>
                    <a:gs pos="35001">
                      <a:srgbClr val="E4FDC2"/>
                    </a:gs>
                    <a:gs pos="100000">
                      <a:srgbClr val="F5FFE6"/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8B954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</a:rPr>
              <a:t>clean my room</a:t>
            </a:r>
          </a:p>
        </p:txBody>
      </p:sp>
      <p:sp>
        <p:nvSpPr>
          <p:cNvPr id="12" name="五边形 11"/>
          <p:cNvSpPr>
            <a:spLocks noChangeArrowheads="1"/>
          </p:cNvSpPr>
          <p:nvPr/>
        </p:nvSpPr>
        <p:spPr bwMode="auto">
          <a:xfrm>
            <a:off x="1111250" y="1989138"/>
            <a:ext cx="3040063" cy="615950"/>
          </a:xfrm>
          <a:prstGeom prst="homePlate">
            <a:avLst>
              <a:gd name="adj" fmla="val 49995"/>
            </a:avLst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AFDA7"/>
                    </a:gs>
                    <a:gs pos="35001">
                      <a:srgbClr val="E4FDC2"/>
                    </a:gs>
                    <a:gs pos="100000">
                      <a:srgbClr val="F5FFE6"/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8B954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</a:rPr>
              <a:t>have a good job </a:t>
            </a:r>
          </a:p>
        </p:txBody>
      </p:sp>
      <p:sp>
        <p:nvSpPr>
          <p:cNvPr id="13" name="五边形 12"/>
          <p:cNvSpPr>
            <a:spLocks noChangeArrowheads="1"/>
          </p:cNvSpPr>
          <p:nvPr/>
        </p:nvSpPr>
        <p:spPr bwMode="auto">
          <a:xfrm>
            <a:off x="1108075" y="2674938"/>
            <a:ext cx="3040063" cy="615950"/>
          </a:xfrm>
          <a:prstGeom prst="homePlate">
            <a:avLst>
              <a:gd name="adj" fmla="val 49995"/>
            </a:avLst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AFDA7"/>
                    </a:gs>
                    <a:gs pos="35001">
                      <a:srgbClr val="E4FDC2"/>
                    </a:gs>
                    <a:gs pos="100000">
                      <a:srgbClr val="F5FFE6"/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8B954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</a:rPr>
              <a:t>get dressed </a:t>
            </a:r>
          </a:p>
        </p:txBody>
      </p:sp>
      <p:sp>
        <p:nvSpPr>
          <p:cNvPr id="14" name="五边形 13"/>
          <p:cNvSpPr>
            <a:spLocks noChangeArrowheads="1"/>
          </p:cNvSpPr>
          <p:nvPr/>
        </p:nvSpPr>
        <p:spPr bwMode="auto">
          <a:xfrm>
            <a:off x="1098550" y="3354388"/>
            <a:ext cx="3040063" cy="615950"/>
          </a:xfrm>
          <a:prstGeom prst="homePlate">
            <a:avLst>
              <a:gd name="adj" fmla="val 49995"/>
            </a:avLst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AFDA7"/>
                    </a:gs>
                    <a:gs pos="35001">
                      <a:srgbClr val="E4FDC2"/>
                    </a:gs>
                    <a:gs pos="100000">
                      <a:srgbClr val="F5FFE6"/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8B954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</a:rPr>
              <a:t>take a walk </a:t>
            </a:r>
          </a:p>
        </p:txBody>
      </p:sp>
      <p:sp>
        <p:nvSpPr>
          <p:cNvPr id="15" name="五边形 14"/>
          <p:cNvSpPr>
            <a:spLocks noChangeArrowheads="1"/>
          </p:cNvSpPr>
          <p:nvPr/>
        </p:nvSpPr>
        <p:spPr bwMode="auto">
          <a:xfrm>
            <a:off x="1098550" y="4038600"/>
            <a:ext cx="3040063" cy="615950"/>
          </a:xfrm>
          <a:prstGeom prst="homePlate">
            <a:avLst>
              <a:gd name="adj" fmla="val 49995"/>
            </a:avLst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AFDA7"/>
                    </a:gs>
                    <a:gs pos="35001">
                      <a:srgbClr val="E4FDC2"/>
                    </a:gs>
                    <a:gs pos="100000">
                      <a:srgbClr val="F5FFE6"/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8B954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</a:rPr>
              <a:t>brush your teeth</a:t>
            </a:r>
          </a:p>
        </p:txBody>
      </p:sp>
      <p:sp>
        <p:nvSpPr>
          <p:cNvPr id="16" name="圆角矩形 15"/>
          <p:cNvSpPr>
            <a:spLocks noChangeArrowheads="1"/>
          </p:cNvSpPr>
          <p:nvPr/>
        </p:nvSpPr>
        <p:spPr bwMode="auto">
          <a:xfrm>
            <a:off x="4643438" y="623888"/>
            <a:ext cx="3132137" cy="6159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AFDA7"/>
                    </a:gs>
                    <a:gs pos="35001">
                      <a:srgbClr val="E4FDC2"/>
                    </a:gs>
                    <a:gs pos="100000">
                      <a:srgbClr val="F5FFE6"/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8B954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</a:rPr>
              <a:t>尝起来不错</a:t>
            </a:r>
          </a:p>
        </p:txBody>
      </p:sp>
      <p:sp>
        <p:nvSpPr>
          <p:cNvPr id="17" name="圆角矩形 16"/>
          <p:cNvSpPr>
            <a:spLocks noChangeArrowheads="1"/>
          </p:cNvSpPr>
          <p:nvPr/>
        </p:nvSpPr>
        <p:spPr bwMode="auto">
          <a:xfrm>
            <a:off x="4643438" y="1306513"/>
            <a:ext cx="3132137" cy="6159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AFDA7"/>
                    </a:gs>
                    <a:gs pos="35001">
                      <a:srgbClr val="E4FDC2"/>
                    </a:gs>
                    <a:gs pos="100000">
                      <a:srgbClr val="F5FFE6"/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8B954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</a:rPr>
              <a:t>打扫我的房间</a:t>
            </a:r>
          </a:p>
        </p:txBody>
      </p:sp>
      <p:sp>
        <p:nvSpPr>
          <p:cNvPr id="18" name="圆角矩形 17"/>
          <p:cNvSpPr>
            <a:spLocks noChangeArrowheads="1"/>
          </p:cNvSpPr>
          <p:nvPr/>
        </p:nvSpPr>
        <p:spPr bwMode="auto">
          <a:xfrm>
            <a:off x="4632325" y="1985963"/>
            <a:ext cx="3132138" cy="6159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AFDA7"/>
                    </a:gs>
                    <a:gs pos="35001">
                      <a:srgbClr val="E4FDC2"/>
                    </a:gs>
                    <a:gs pos="100000">
                      <a:srgbClr val="F5FFE6"/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8B954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</a:rPr>
              <a:t>有一份好工作</a:t>
            </a:r>
          </a:p>
        </p:txBody>
      </p:sp>
      <p:sp>
        <p:nvSpPr>
          <p:cNvPr id="19" name="圆角矩形 18"/>
          <p:cNvSpPr>
            <a:spLocks noChangeArrowheads="1"/>
          </p:cNvSpPr>
          <p:nvPr/>
        </p:nvSpPr>
        <p:spPr bwMode="auto">
          <a:xfrm>
            <a:off x="4641850" y="2681288"/>
            <a:ext cx="3130550" cy="6175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AFDA7"/>
                    </a:gs>
                    <a:gs pos="35001">
                      <a:srgbClr val="E4FDC2"/>
                    </a:gs>
                    <a:gs pos="100000">
                      <a:srgbClr val="F5FFE6"/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8B954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</a:rPr>
              <a:t>穿上衣服</a:t>
            </a:r>
          </a:p>
        </p:txBody>
      </p:sp>
      <p:sp>
        <p:nvSpPr>
          <p:cNvPr id="20" name="圆角矩形 19"/>
          <p:cNvSpPr>
            <a:spLocks noChangeArrowheads="1"/>
          </p:cNvSpPr>
          <p:nvPr/>
        </p:nvSpPr>
        <p:spPr bwMode="auto">
          <a:xfrm>
            <a:off x="4638675" y="3368675"/>
            <a:ext cx="3130550" cy="6159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AFDA7"/>
                    </a:gs>
                    <a:gs pos="35001">
                      <a:srgbClr val="E4FDC2"/>
                    </a:gs>
                    <a:gs pos="100000">
                      <a:srgbClr val="F5FFE6"/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8B954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</a:rPr>
              <a:t>散步</a:t>
            </a:r>
          </a:p>
        </p:txBody>
      </p:sp>
      <p:sp>
        <p:nvSpPr>
          <p:cNvPr id="21" name="圆角矩形 20"/>
          <p:cNvSpPr>
            <a:spLocks noChangeArrowheads="1"/>
          </p:cNvSpPr>
          <p:nvPr/>
        </p:nvSpPr>
        <p:spPr bwMode="auto">
          <a:xfrm>
            <a:off x="4633913" y="4057650"/>
            <a:ext cx="3130550" cy="6159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AFDA7"/>
                    </a:gs>
                    <a:gs pos="35001">
                      <a:srgbClr val="E4FDC2"/>
                    </a:gs>
                    <a:gs pos="100000">
                      <a:srgbClr val="F5FFE6"/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8B954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</a:rPr>
              <a:t>刷你的牙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Box 1"/>
          <p:cNvSpPr txBox="1">
            <a:spLocks noChangeArrowheads="1"/>
          </p:cNvSpPr>
          <p:nvPr/>
        </p:nvSpPr>
        <p:spPr bwMode="auto">
          <a:xfrm>
            <a:off x="379413" y="846138"/>
            <a:ext cx="8324850" cy="345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1. Ice-cream usually _______________ so students like to 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eat it after school.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2. My grandparents are very healthy. They always _____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___________ after dinner.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3. You need to _______________ after eating to have good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teeth.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4. He _______________. He works at a radio station.  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468563" y="2760663"/>
            <a:ext cx="25495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brush your teeth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736975" y="842963"/>
            <a:ext cx="17494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tastes good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763588" y="2314575"/>
            <a:ext cx="12049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a walk 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7607300" y="1841500"/>
            <a:ext cx="7953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take</a:t>
            </a:r>
            <a:endParaRPr lang="zh-CN" alt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341438" y="3708400"/>
            <a:ext cx="23161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has a good job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矩形 2"/>
          <p:cNvSpPr>
            <a:spLocks noChangeArrowheads="1"/>
          </p:cNvSpPr>
          <p:nvPr/>
        </p:nvSpPr>
        <p:spPr bwMode="auto">
          <a:xfrm>
            <a:off x="595313" y="1414463"/>
            <a:ext cx="803910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5. Here are your clothes. Go and 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_______________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quickly!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6. I don’t have time to 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_______________ 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from Monday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to Friday. So I clean it on weekends.</a:t>
            </a:r>
            <a:endParaRPr lang="zh-CN" altLang="en-US" sz="2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5640388" y="1414463"/>
            <a:ext cx="18430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get dressed 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930650" y="2368550"/>
            <a:ext cx="22891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clean my 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Box 1"/>
          <p:cNvSpPr txBox="1">
            <a:spLocks noChangeArrowheads="1"/>
          </p:cNvSpPr>
          <p:nvPr/>
        </p:nvSpPr>
        <p:spPr bwMode="auto">
          <a:xfrm>
            <a:off x="414338" y="171450"/>
            <a:ext cx="7669212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. Complete the conversations with questions and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answers. Use the words in the brackets to help you.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50888" y="1154113"/>
            <a:ext cx="77597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A.__________________________________________?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(your mother/usually/get up)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B. __________________________________________.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(5:45)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A:__________________________________________?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(why/get up/so early )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B:__________________________________________.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(always/make breakfast for me)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6725" y="1155700"/>
            <a:ext cx="4349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1.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04900" y="1120775"/>
            <a:ext cx="63309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What time does your mother usually get up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79513" y="2074863"/>
            <a:ext cx="6151562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She usually gets up at 5:45 in the morning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33475" y="3011488"/>
            <a:ext cx="4278313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Why does she get up so early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12838" y="3984625"/>
            <a:ext cx="635476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Because she always makes breakfast for me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65138" y="679450"/>
            <a:ext cx="8558212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A.__________________________________________?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(you/usually/get to school)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B. __________________________________________.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(7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：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30)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A:_______________________________________________?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(your class teacher/usually/get to school)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B: I don’t know. But he/she is never late for the first 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 class in the morning.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30175" y="671513"/>
            <a:ext cx="4349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2.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19150" y="649288"/>
            <a:ext cx="5678488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What time do you usually get to school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62013" y="1595438"/>
            <a:ext cx="651192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I usually get to school at 7:30 in the morning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3438" y="2541588"/>
            <a:ext cx="797877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What time does your class teacher usually get to school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3" descr="一级栏目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7325" y="381000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3" name="Rectangle 387"/>
          <p:cNvSpPr>
            <a:spLocks noChangeArrowheads="1"/>
          </p:cNvSpPr>
          <p:nvPr/>
        </p:nvSpPr>
        <p:spPr bwMode="auto">
          <a:xfrm>
            <a:off x="965200" y="577850"/>
            <a:ext cx="3182938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Language points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65200" y="1193800"/>
            <a:ext cx="582295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Here are your clothes. 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这是你的衣服。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65200" y="1835150"/>
            <a:ext cx="4157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此句是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here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引导的倒装句。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87375" y="2509838"/>
            <a:ext cx="7986713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    当副词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here, there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等位于句首且主语为名词时，句子要完全倒装（谓语动词出现在主语之前）。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22350" y="3635375"/>
            <a:ext cx="69357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例：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Here comes the bus!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       公交车来了！</a:t>
            </a:r>
            <a:endParaRPr lang="en-US" altLang="zh-CN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Box 1"/>
          <p:cNvSpPr txBox="1">
            <a:spLocks noChangeArrowheads="1"/>
          </p:cNvSpPr>
          <p:nvPr/>
        </p:nvSpPr>
        <p:spPr bwMode="auto">
          <a:xfrm>
            <a:off x="1042988" y="673100"/>
            <a:ext cx="5881687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倒装句分为完全倒装和部分倒装两种。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47700" y="1225550"/>
            <a:ext cx="7840663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     完全倒装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: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谓语的构成部分都移到主语之前。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     部分倒装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: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谓语的一部分（助动词、情态动词等）移到主语之前，而谓语的其余部分（实义动词）仍留在主语之后。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42938" y="3148013"/>
            <a:ext cx="8005762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     完全倒装和部分倒装的使用，取决于句子主语的词性。若主语是名词，须用完全倒装。若主语是代词，须用部分倒装。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792288" y="2563813"/>
            <a:ext cx="1858962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它在这儿。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25625" y="3060700"/>
            <a:ext cx="16398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Here it is.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</a:p>
        </p:txBody>
      </p:sp>
      <p:sp>
        <p:nvSpPr>
          <p:cNvPr id="114692" name="TextBox 3"/>
          <p:cNvSpPr txBox="1">
            <a:spLocks noChangeArrowheads="1"/>
          </p:cNvSpPr>
          <p:nvPr/>
        </p:nvSpPr>
        <p:spPr bwMode="auto">
          <a:xfrm>
            <a:off x="1122363" y="1390650"/>
            <a:ext cx="3952875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例：这儿有你的一封信。 </a:t>
            </a:r>
            <a:endParaRPr lang="en-US" altLang="zh-CN" sz="2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        </a:t>
            </a:r>
            <a:endParaRPr lang="en-US" altLang="zh-CN" sz="2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    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3511550" y="1898650"/>
            <a:ext cx="11731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64063" y="1468438"/>
            <a:ext cx="15240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（名词）</a:t>
            </a: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1897063" y="3059113"/>
            <a:ext cx="3603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09925" y="2563813"/>
            <a:ext cx="1525588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（代词）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5811838" y="1487488"/>
            <a:ext cx="219551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（完全倒装）</a:t>
            </a:r>
            <a:endParaRPr lang="en-US" altLang="zh-CN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4373563" y="2584450"/>
            <a:ext cx="2195512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（部分倒装）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816100" y="1990725"/>
            <a:ext cx="35417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Here is a letter for you.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8" grpId="0"/>
      <p:bldP spid="12" grpId="0"/>
      <p:bldP spid="16" grpId="0"/>
      <p:bldP spid="18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3" descr="一级栏目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2563" y="130175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Rectangle 387"/>
          <p:cNvSpPr>
            <a:spLocks noChangeArrowheads="1"/>
          </p:cNvSpPr>
          <p:nvPr/>
        </p:nvSpPr>
        <p:spPr bwMode="auto">
          <a:xfrm>
            <a:off x="901700" y="330200"/>
            <a:ext cx="23844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Lead-in</a:t>
            </a:r>
          </a:p>
        </p:txBody>
      </p:sp>
      <p:sp>
        <p:nvSpPr>
          <p:cNvPr id="97284" name="TextBox 1"/>
          <p:cNvSpPr txBox="1">
            <a:spLocks noChangeArrowheads="1"/>
          </p:cNvSpPr>
          <p:nvPr/>
        </p:nvSpPr>
        <p:spPr bwMode="auto">
          <a:xfrm>
            <a:off x="1776413" y="1057275"/>
            <a:ext cx="5659437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1.radio station       _________________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2.take a shower     _________________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3.half past six        _________________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4.at night               _________________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5.be good for         _________________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6.take a walk         _________________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021263" y="1076325"/>
            <a:ext cx="15240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广播电台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141913" y="1598613"/>
            <a:ext cx="1189037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洗淋浴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156200" y="2106613"/>
            <a:ext cx="1189038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六点半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162550" y="2651125"/>
            <a:ext cx="1189038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在晚上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900613" y="3109913"/>
            <a:ext cx="185737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对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……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有益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735513" y="3636963"/>
            <a:ext cx="219392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散步；走一走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3" descr="一级栏目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5113" y="306388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5" name="Rectangle 387"/>
          <p:cNvSpPr>
            <a:spLocks noChangeArrowheads="1"/>
          </p:cNvSpPr>
          <p:nvPr/>
        </p:nvSpPr>
        <p:spPr bwMode="auto">
          <a:xfrm>
            <a:off x="1019175" y="512763"/>
            <a:ext cx="1919288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Exercise </a:t>
            </a:r>
          </a:p>
        </p:txBody>
      </p:sp>
      <p:sp>
        <p:nvSpPr>
          <p:cNvPr id="115716" name="TextBox 3"/>
          <p:cNvSpPr txBox="1">
            <a:spLocks noChangeArrowheads="1"/>
          </p:cNvSpPr>
          <p:nvPr/>
        </p:nvSpPr>
        <p:spPr bwMode="auto">
          <a:xfrm>
            <a:off x="420688" y="1116013"/>
            <a:ext cx="8294687" cy="345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1. _____ two tickets(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票）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for you.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A. There is        B. Here is  C. Here are      D. Are here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2. We often at school at 8:00 ______ the morning.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A. at               B. in               C. on               D. of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3. —_____ do you have art?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—On Monday afternoon and Friday afternoon.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A. Where      B. When        C. How       D. Where     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19175" y="1133475"/>
            <a:ext cx="4254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C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803775" y="2105025"/>
            <a:ext cx="4064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B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49375" y="3024188"/>
            <a:ext cx="407988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B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Box 1"/>
          <p:cNvSpPr txBox="1">
            <a:spLocks noChangeArrowheads="1"/>
          </p:cNvSpPr>
          <p:nvPr/>
        </p:nvSpPr>
        <p:spPr bwMode="auto">
          <a:xfrm>
            <a:off x="233363" y="690563"/>
            <a:ext cx="8786812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根据汉语意思完成句子。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1. My father _________ (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通常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) gets up at 6:30 am.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2. I usually get up at five __________ (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点钟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).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3. Lucy usually takes a _________ (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淋浴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) in the morning.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4. Tom’s sister _________ (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工作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) in a school. She is a teacher.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5. What time do you do your _________ (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家庭作业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) .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87588" y="1357313"/>
            <a:ext cx="120491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usually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070350" y="1968500"/>
            <a:ext cx="120173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o’clock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22688" y="2570163"/>
            <a:ext cx="1201737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shower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62225" y="3159125"/>
            <a:ext cx="105568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works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24350" y="3744913"/>
            <a:ext cx="170338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homework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Box 2"/>
          <p:cNvSpPr txBox="1">
            <a:spLocks noChangeArrowheads="1"/>
          </p:cNvSpPr>
          <p:nvPr/>
        </p:nvSpPr>
        <p:spPr bwMode="auto">
          <a:xfrm>
            <a:off x="482600" y="388938"/>
            <a:ext cx="8089900" cy="422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按要求完成句子。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1. Her sister works at a radio station. (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改为一般疑问句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_______ her sister _______ at a radio station?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2. When do you get up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？（改为同义句）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_______ _______ do you get up?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3. I run </a:t>
            </a:r>
            <a:r>
              <a:rPr lang="en-US" altLang="zh-CN" sz="2600" b="1" u="sng" dirty="0">
                <a:latin typeface="Times New Roman" panose="02020603050405020304" pitchFamily="18" charset="0"/>
                <a:ea typeface="黑体" panose="02010609060101010101" charset="-122"/>
              </a:rPr>
              <a:t>at 7:00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in the morning?(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对划线部分提问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_______ _______ do you run in the morning?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31863" y="1649413"/>
            <a:ext cx="36099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Does                       work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38213" y="2862263"/>
            <a:ext cx="2109787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What      time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38213" y="4027488"/>
            <a:ext cx="210978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What      time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Box 1"/>
          <p:cNvSpPr txBox="1">
            <a:spLocks noChangeArrowheads="1"/>
          </p:cNvSpPr>
          <p:nvPr/>
        </p:nvSpPr>
        <p:spPr bwMode="auto">
          <a:xfrm>
            <a:off x="620713" y="819150"/>
            <a:ext cx="7875587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4. He gets up at seven in the morning.(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改为否定句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He _______ _______ up at seven in the morning.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5. Alice wants to know about my morning.(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改为一般  </a:t>
            </a:r>
            <a:endParaRPr lang="en-US" altLang="zh-CN" sz="2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疑问句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_______ Alice _______ to know about your morning?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50988" y="1473200"/>
            <a:ext cx="2062162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doesn’t     get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19200" y="3290888"/>
            <a:ext cx="282416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Does               want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Box 1"/>
          <p:cNvSpPr txBox="1">
            <a:spLocks noChangeArrowheads="1"/>
          </p:cNvSpPr>
          <p:nvPr/>
        </p:nvSpPr>
        <p:spPr bwMode="auto">
          <a:xfrm>
            <a:off x="1258888" y="892175"/>
            <a:ext cx="6510337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7.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穿上衣服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                  _________________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8. (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在）周末                     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_________________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9.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从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……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到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……               _________________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10.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做作业                         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_________________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11.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起床；站起                 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_________________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12.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要么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……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要么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……     _________________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02250" y="903288"/>
            <a:ext cx="176053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get dressed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224463" y="1433513"/>
            <a:ext cx="1992312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on weekends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156200" y="1955800"/>
            <a:ext cx="2074863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from … to …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681538" y="2438400"/>
            <a:ext cx="30829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do(one’s) homework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646738" y="2959100"/>
            <a:ext cx="1065212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get up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103813" y="3490913"/>
            <a:ext cx="22352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either … or …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Box 1"/>
          <p:cNvSpPr txBox="1">
            <a:spLocks noChangeArrowheads="1"/>
          </p:cNvSpPr>
          <p:nvPr/>
        </p:nvSpPr>
        <p:spPr bwMode="auto">
          <a:xfrm>
            <a:off x="431800" y="560388"/>
            <a:ext cx="8297863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1.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里克，你通常几点起床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?       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我通常六点半起床。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— _______ _______ do you usually get up, Rick?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— I usually get up _______ six thirty. 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2.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斯科特什么时候上班？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When does Scott_______ _______ _______?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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3.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他总是十一点上班。他从不迟到。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He always goes to work at eleven o’clock. He’s _______  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_______.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82700" y="1049338"/>
            <a:ext cx="219233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What      time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746500" y="1535113"/>
            <a:ext cx="461963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at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67100" y="2428875"/>
            <a:ext cx="32861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go            to         work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535863" y="3429000"/>
            <a:ext cx="97948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never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081088" y="3898900"/>
            <a:ext cx="7016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late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Box 1"/>
          <p:cNvSpPr txBox="1">
            <a:spLocks noChangeArrowheads="1"/>
          </p:cNvSpPr>
          <p:nvPr/>
        </p:nvSpPr>
        <p:spPr bwMode="auto">
          <a:xfrm>
            <a:off x="284163" y="623888"/>
            <a:ext cx="8739187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4.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那个时间吃早饭真有意思！ </a:t>
            </a:r>
            <a:endParaRPr lang="en-US" altLang="zh-CN" sz="2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That’s a _______ _______ _______ breakfast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！</a:t>
            </a:r>
            <a:endParaRPr lang="en-US" altLang="zh-CN" sz="2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5.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在晚上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,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我要么看电视，要么玩电脑游戏。</a:t>
            </a:r>
            <a:endParaRPr lang="en-US" altLang="zh-CN" sz="2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In the evening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，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I _______ watch TV _______  play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computer games.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6.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她知道这对她身体不好，但它（冰激凌）尝起来很好吃。  </a:t>
            </a:r>
            <a:endParaRPr lang="en-US" altLang="zh-CN" sz="2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She knows it’s not _______ _______her, but it  _______ 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_______.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20875" y="1074738"/>
            <a:ext cx="3322638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funny       time        for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54375" y="2066925"/>
            <a:ext cx="34925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either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                      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or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487738" y="3444875"/>
            <a:ext cx="48355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good        for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                     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tastes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788988" y="3924300"/>
            <a:ext cx="871537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good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04925" y="517525"/>
            <a:ext cx="7191375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Number these sentences in order to make a story about a daily routine.</a:t>
            </a:r>
          </a:p>
        </p:txBody>
      </p:sp>
      <p:grpSp>
        <p:nvGrpSpPr>
          <p:cNvPr id="101379" name="组合 4"/>
          <p:cNvGrpSpPr/>
          <p:nvPr/>
        </p:nvGrpSpPr>
        <p:grpSpPr bwMode="auto">
          <a:xfrm>
            <a:off x="466725" y="623888"/>
            <a:ext cx="838200" cy="58420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101381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3a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sp>
        <p:nvSpPr>
          <p:cNvPr id="6" name="内容占位符 2"/>
          <p:cNvSpPr>
            <a:spLocks noChangeArrowheads="1"/>
          </p:cNvSpPr>
          <p:nvPr/>
        </p:nvSpPr>
        <p:spPr bwMode="auto">
          <a:xfrm>
            <a:off x="398463" y="1471613"/>
            <a:ext cx="846137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22630" indent="-722630" eaLnBrk="1" hangingPunct="1">
              <a:lnSpc>
                <a:spcPct val="15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 I usually exercise from six fifteen to seven. </a:t>
            </a:r>
          </a:p>
          <a:p>
            <a:pPr marL="722630" indent="-722630" eaLnBrk="1" hangingPunct="1">
              <a:lnSpc>
                <a:spcPct val="15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 I always get up at six. </a:t>
            </a:r>
          </a:p>
          <a:p>
            <a:pPr marL="722630" indent="-722630" eaLnBrk="1" hangingPunct="1">
              <a:lnSpc>
                <a:spcPct val="15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 After that, I always brush my teeth and go to school at </a:t>
            </a:r>
          </a:p>
          <a:p>
            <a:pPr marL="722630" indent="-722630" eaLnBrk="1" hangingPunct="1">
              <a:lnSpc>
                <a:spcPct val="15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eight.</a:t>
            </a:r>
          </a:p>
          <a:p>
            <a:pPr marL="722630" indent="-722630" eaLnBrk="1" hangingPunct="1">
              <a:lnSpc>
                <a:spcPct val="15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 Then I quickly have a shower and eat breakfast.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8963" y="1601788"/>
            <a:ext cx="352425" cy="4921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600" b="1" dirty="0">
                <a:solidFill>
                  <a:srgbClr val="FF0000"/>
                </a:solidFill>
                <a:latin typeface="+mj-ea"/>
                <a:ea typeface="+mj-ea"/>
              </a:rPr>
              <a:t>3</a:t>
            </a:r>
            <a:endParaRPr lang="zh-CN" altLang="en-US" sz="26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8963" y="2214563"/>
            <a:ext cx="352425" cy="4921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600" b="1" dirty="0">
                <a:solidFill>
                  <a:srgbClr val="FF0000"/>
                </a:solidFill>
                <a:latin typeface="+mj-ea"/>
                <a:ea typeface="+mj-ea"/>
              </a:rPr>
              <a:t>2</a:t>
            </a:r>
            <a:endParaRPr lang="zh-CN" altLang="en-US" sz="26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8963" y="2778125"/>
            <a:ext cx="352425" cy="4921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600" b="1" dirty="0">
                <a:solidFill>
                  <a:srgbClr val="FF0000"/>
                </a:solidFill>
                <a:latin typeface="+mj-ea"/>
                <a:ea typeface="+mj-ea"/>
              </a:rPr>
              <a:t>5</a:t>
            </a:r>
            <a:endParaRPr lang="zh-CN" altLang="en-US" sz="26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8963" y="3990975"/>
            <a:ext cx="352425" cy="493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600" b="1" dirty="0">
                <a:solidFill>
                  <a:srgbClr val="FF0000"/>
                </a:solidFill>
                <a:latin typeface="+mj-ea"/>
                <a:ea typeface="+mj-ea"/>
              </a:rPr>
              <a:t>4</a:t>
            </a:r>
            <a:endParaRPr lang="zh-CN" altLang="en-US" sz="26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3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矩形 2"/>
          <p:cNvSpPr>
            <a:spLocks noChangeArrowheads="1"/>
          </p:cNvSpPr>
          <p:nvPr/>
        </p:nvSpPr>
        <p:spPr bwMode="auto">
          <a:xfrm>
            <a:off x="603250" y="687388"/>
            <a:ext cx="8058150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22630" indent="-722630" eaLnBrk="1" hangingPunct="1">
              <a:lnSpc>
                <a:spcPct val="150000"/>
              </a:lnSpc>
            </a:pP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 I have lunch at a quarter to twelve. </a:t>
            </a:r>
          </a:p>
          <a:p>
            <a:pPr marL="722630" indent="-722630" eaLnBrk="1" hangingPunct="1">
              <a:lnSpc>
                <a:spcPct val="150000"/>
              </a:lnSpc>
            </a:pP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 I get home from school at half past four and do my </a:t>
            </a:r>
          </a:p>
          <a:p>
            <a:pPr marL="722630" indent="-722630" eaLnBrk="1" hangingPunct="1">
              <a:lnSpc>
                <a:spcPct val="150000"/>
              </a:lnSpc>
            </a:pP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homework.</a:t>
            </a:r>
          </a:p>
          <a:p>
            <a:pPr marL="722630" indent="-722630" eaLnBrk="1" hangingPunct="1">
              <a:lnSpc>
                <a:spcPct val="150000"/>
              </a:lnSpc>
            </a:pP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 I have a very healthy life.</a:t>
            </a:r>
          </a:p>
          <a:p>
            <a:pPr marL="722630" indent="-722630" eaLnBrk="1" hangingPunct="1">
              <a:lnSpc>
                <a:spcPct val="150000"/>
              </a:lnSpc>
            </a:pP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 I have dinner at seven thirty.</a:t>
            </a:r>
          </a:p>
          <a:p>
            <a:pPr marL="722630" indent="-722630" eaLnBrk="1" hangingPunct="1">
              <a:lnSpc>
                <a:spcPct val="150000"/>
              </a:lnSpc>
            </a:pP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 I go to bed at ten. </a:t>
            </a:r>
          </a:p>
        </p:txBody>
      </p:sp>
      <p:pic>
        <p:nvPicPr>
          <p:cNvPr id="102403" name="图片 3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8213" y="2085975"/>
            <a:ext cx="1782762" cy="27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5175" y="803275"/>
            <a:ext cx="354013" cy="4921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600" b="1" dirty="0">
                <a:solidFill>
                  <a:srgbClr val="FF0000"/>
                </a:solidFill>
                <a:latin typeface="+mj-ea"/>
                <a:ea typeface="+mj-ea"/>
              </a:rPr>
              <a:t>6</a:t>
            </a:r>
            <a:endParaRPr lang="zh-CN" altLang="en-US" sz="26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1363" y="1447800"/>
            <a:ext cx="352425" cy="4921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600" b="1" dirty="0">
                <a:solidFill>
                  <a:srgbClr val="FF0000"/>
                </a:solidFill>
                <a:latin typeface="+mj-ea"/>
                <a:ea typeface="+mj-ea"/>
              </a:rPr>
              <a:t>7</a:t>
            </a:r>
            <a:endParaRPr lang="zh-CN" altLang="en-US" sz="26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5175" y="2619375"/>
            <a:ext cx="354013" cy="4921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600" b="1" dirty="0">
                <a:latin typeface="+mj-ea"/>
                <a:ea typeface="+mj-ea"/>
              </a:rPr>
              <a:t>1</a:t>
            </a:r>
            <a:endParaRPr lang="zh-CN" altLang="en-US" sz="2600" b="1" dirty="0">
              <a:latin typeface="+mj-ea"/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5175" y="3190875"/>
            <a:ext cx="354013" cy="493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600" b="1" dirty="0">
                <a:solidFill>
                  <a:srgbClr val="FF0000"/>
                </a:solidFill>
                <a:latin typeface="+mj-ea"/>
                <a:ea typeface="+mj-ea"/>
              </a:rPr>
              <a:t>8</a:t>
            </a:r>
            <a:endParaRPr lang="zh-CN" altLang="en-US" sz="26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1525" y="3806825"/>
            <a:ext cx="354013" cy="493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600" b="1" dirty="0">
                <a:solidFill>
                  <a:srgbClr val="FF0000"/>
                </a:solidFill>
                <a:latin typeface="+mj-ea"/>
                <a:ea typeface="+mj-ea"/>
              </a:rPr>
              <a:t>9</a:t>
            </a:r>
            <a:endParaRPr lang="zh-CN" altLang="en-US" sz="26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04925" y="465138"/>
            <a:ext cx="6585041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Write about your own daily routine.</a:t>
            </a:r>
          </a:p>
        </p:txBody>
      </p:sp>
      <p:grpSp>
        <p:nvGrpSpPr>
          <p:cNvPr id="103427" name="组合 4"/>
          <p:cNvGrpSpPr/>
          <p:nvPr/>
        </p:nvGrpSpPr>
        <p:grpSpPr bwMode="auto">
          <a:xfrm>
            <a:off x="466725" y="465138"/>
            <a:ext cx="838200" cy="58420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103429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3b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96932" y="1237797"/>
            <a:ext cx="820102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思路点拨</a:t>
            </a:r>
            <a:r>
              <a:rPr lang="zh-CN" altLang="en-US" sz="26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：</a:t>
            </a:r>
            <a:endParaRPr lang="en-US" altLang="zh-CN" sz="2600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600" dirty="0">
                <a:latin typeface="Times New Roman" panose="02020603050405020304" pitchFamily="18" charset="0"/>
                <a:ea typeface="黑体" panose="02010609060101010101" charset="-122"/>
              </a:rPr>
              <a:t>        </a:t>
            </a:r>
            <a:r>
              <a:rPr lang="zh-CN" altLang="en-US" sz="2600" dirty="0">
                <a:latin typeface="Times New Roman" panose="02020603050405020304" pitchFamily="18" charset="0"/>
                <a:ea typeface="黑体" panose="02010609060101010101" charset="-122"/>
              </a:rPr>
              <a:t>本文要求用第一人称来叙事。</a:t>
            </a:r>
            <a:endParaRPr lang="en-US" altLang="zh-CN" sz="2600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600" dirty="0">
                <a:latin typeface="Times New Roman" panose="02020603050405020304" pitchFamily="18" charset="0"/>
                <a:ea typeface="黑体" panose="02010609060101010101" charset="-122"/>
              </a:rPr>
              <a:t>        </a:t>
            </a:r>
            <a:r>
              <a:rPr lang="zh-CN" altLang="en-US" sz="2600" dirty="0">
                <a:latin typeface="Times New Roman" panose="02020603050405020304" pitchFamily="18" charset="0"/>
                <a:ea typeface="黑体" panose="02010609060101010101" charset="-122"/>
              </a:rPr>
              <a:t>使用一般现在时来介绍一天的活动。</a:t>
            </a:r>
            <a:endParaRPr lang="en-US" altLang="zh-CN" sz="2600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600" dirty="0">
                <a:latin typeface="Times New Roman" panose="02020603050405020304" pitchFamily="18" charset="0"/>
                <a:ea typeface="黑体" panose="02010609060101010101" charset="-122"/>
              </a:rPr>
              <a:t>        </a:t>
            </a:r>
            <a:r>
              <a:rPr lang="zh-CN" altLang="en-US" sz="2600" dirty="0">
                <a:latin typeface="Times New Roman" panose="02020603050405020304" pitchFamily="18" charset="0"/>
                <a:ea typeface="黑体" panose="02010609060101010101" charset="-122"/>
              </a:rPr>
              <a:t>写作顺序为：早晨</a:t>
            </a:r>
            <a:r>
              <a:rPr lang="en-US" altLang="zh-CN" sz="2600" dirty="0">
                <a:latin typeface="Times New Roman" panose="02020603050405020304" pitchFamily="18" charset="0"/>
                <a:ea typeface="黑体" panose="02010609060101010101" charset="-122"/>
              </a:rPr>
              <a:t>—</a:t>
            </a:r>
            <a:r>
              <a:rPr lang="zh-CN" altLang="en-US" sz="2600" dirty="0">
                <a:latin typeface="Times New Roman" panose="02020603050405020304" pitchFamily="18" charset="0"/>
                <a:ea typeface="黑体" panose="02010609060101010101" charset="-122"/>
              </a:rPr>
              <a:t>上午</a:t>
            </a:r>
            <a:r>
              <a:rPr lang="en-US" altLang="zh-CN" sz="2600" dirty="0">
                <a:latin typeface="Times New Roman" panose="02020603050405020304" pitchFamily="18" charset="0"/>
                <a:ea typeface="黑体" panose="02010609060101010101" charset="-122"/>
              </a:rPr>
              <a:t>—</a:t>
            </a:r>
            <a:r>
              <a:rPr lang="zh-CN" altLang="en-US" sz="2600" dirty="0">
                <a:latin typeface="Times New Roman" panose="02020603050405020304" pitchFamily="18" charset="0"/>
                <a:ea typeface="黑体" panose="02010609060101010101" charset="-122"/>
              </a:rPr>
              <a:t>下午</a:t>
            </a:r>
            <a:r>
              <a:rPr lang="en-US" altLang="zh-CN" sz="2600" dirty="0">
                <a:latin typeface="Times New Roman" panose="02020603050405020304" pitchFamily="18" charset="0"/>
                <a:ea typeface="黑体" panose="02010609060101010101" charset="-122"/>
              </a:rPr>
              <a:t>—</a:t>
            </a:r>
            <a:r>
              <a:rPr lang="zh-CN" altLang="en-US" sz="2600" dirty="0">
                <a:latin typeface="Times New Roman" panose="02020603050405020304" pitchFamily="18" charset="0"/>
                <a:ea typeface="黑体" panose="02010609060101010101" charset="-122"/>
              </a:rPr>
              <a:t>晚上。</a:t>
            </a:r>
            <a:endParaRPr lang="en-US" altLang="zh-CN" sz="2600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600" dirty="0">
                <a:latin typeface="Times New Roman" panose="02020603050405020304" pitchFamily="18" charset="0"/>
                <a:ea typeface="黑体" panose="02010609060101010101" charset="-122"/>
              </a:rPr>
              <a:t>        </a:t>
            </a:r>
            <a:r>
              <a:rPr lang="zh-CN" altLang="en-US" sz="2600" dirty="0">
                <a:latin typeface="Times New Roman" panose="02020603050405020304" pitchFamily="18" charset="0"/>
                <a:ea typeface="黑体" panose="02010609060101010101" charset="-122"/>
              </a:rPr>
              <a:t>注意时间的表达法：具体时间前用介词</a:t>
            </a:r>
            <a:r>
              <a:rPr lang="en-US" altLang="zh-CN" sz="2600" dirty="0">
                <a:latin typeface="Times New Roman" panose="02020603050405020304" pitchFamily="18" charset="0"/>
                <a:ea typeface="黑体" panose="02010609060101010101" charset="-122"/>
              </a:rPr>
              <a:t>at</a:t>
            </a:r>
            <a:r>
              <a:rPr lang="zh-CN" altLang="en-US" sz="2600" dirty="0">
                <a:latin typeface="Times New Roman" panose="02020603050405020304" pitchFamily="18" charset="0"/>
                <a:ea typeface="黑体" panose="02010609060101010101" charset="-122"/>
              </a:rPr>
              <a:t>，在上</a:t>
            </a:r>
            <a:r>
              <a:rPr lang="en-US" altLang="zh-CN" sz="2600" dirty="0">
                <a:latin typeface="Times New Roman" panose="02020603050405020304" pitchFamily="18" charset="0"/>
                <a:ea typeface="黑体" panose="02010609060101010101" charset="-122"/>
              </a:rPr>
              <a:t>/</a:t>
            </a:r>
            <a:r>
              <a:rPr lang="zh-CN" altLang="en-US" sz="2600" dirty="0">
                <a:latin typeface="Times New Roman" panose="02020603050405020304" pitchFamily="18" charset="0"/>
                <a:ea typeface="黑体" panose="02010609060101010101" charset="-122"/>
              </a:rPr>
              <a:t>下午、晚上用介词</a:t>
            </a:r>
            <a:r>
              <a:rPr lang="en-US" altLang="zh-CN" sz="2600" dirty="0">
                <a:latin typeface="Times New Roman" panose="02020603050405020304" pitchFamily="18" charset="0"/>
                <a:ea typeface="黑体" panose="02010609060101010101" charset="-122"/>
              </a:rPr>
              <a:t>in</a:t>
            </a:r>
            <a:r>
              <a:rPr lang="zh-CN" altLang="en-US" sz="2600" dirty="0">
                <a:latin typeface="Times New Roman" panose="02020603050405020304" pitchFamily="18" charset="0"/>
                <a:ea typeface="黑体" panose="02010609060101010101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46100" y="333375"/>
            <a:ext cx="1747838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写作模板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:</a:t>
            </a:r>
            <a:endParaRPr lang="zh-CN" altLang="en-US" sz="2800" b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38225" y="2062163"/>
            <a:ext cx="1914525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自我介绍</a:t>
            </a:r>
            <a:endParaRPr lang="en-US" altLang="zh-CN" sz="2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My name is 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5" name="左大括号 4"/>
          <p:cNvSpPr/>
          <p:nvPr/>
        </p:nvSpPr>
        <p:spPr bwMode="auto">
          <a:xfrm>
            <a:off x="2786063" y="1346200"/>
            <a:ext cx="328612" cy="2500313"/>
          </a:xfrm>
          <a:prstGeom prst="leftBrace">
            <a:avLst>
              <a:gd name="adj1" fmla="val 8348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63875" y="1092200"/>
            <a:ext cx="85407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早上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63875" y="2232025"/>
            <a:ext cx="12827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上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/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下午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114675" y="3473450"/>
            <a:ext cx="85407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晚上</a:t>
            </a:r>
          </a:p>
        </p:txBody>
      </p:sp>
      <p:cxnSp>
        <p:nvCxnSpPr>
          <p:cNvPr id="10" name="直接箭头连接符 9"/>
          <p:cNvCxnSpPr/>
          <p:nvPr/>
        </p:nvCxnSpPr>
        <p:spPr>
          <a:xfrm>
            <a:off x="4313238" y="1373188"/>
            <a:ext cx="534987" cy="95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4321175" y="2484438"/>
            <a:ext cx="534988" cy="79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4283075" y="3800475"/>
            <a:ext cx="536575" cy="95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894263" y="1112838"/>
            <a:ext cx="197167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I get up at…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891088" y="1973263"/>
            <a:ext cx="2916237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I have class at…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In the afternoon…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965700" y="3509963"/>
            <a:ext cx="2916238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I have dinner…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WWW.2PPT.COM&#10;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1470</Words>
  <Application>Microsoft Office PowerPoint</Application>
  <PresentationFormat>全屏显示(16:9)</PresentationFormat>
  <Paragraphs>218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Calibri</vt:lpstr>
      <vt:lpstr>黑体</vt:lpstr>
      <vt:lpstr>微软雅黑</vt:lpstr>
      <vt:lpstr>宋体</vt:lpstr>
      <vt:lpstr>Arial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2022-01-13T06:30:10Z</dcterms:created>
  <dcterms:modified xsi:type="dcterms:W3CDTF">2023-01-16T23:30:10Z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13A1A9ECF68B40AEA4CCFD072B20F132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