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90" r:id="rId2"/>
    <p:sldId id="257" r:id="rId3"/>
    <p:sldId id="259" r:id="rId4"/>
    <p:sldId id="260" r:id="rId5"/>
    <p:sldId id="263" r:id="rId6"/>
    <p:sldId id="264" r:id="rId7"/>
    <p:sldId id="265" r:id="rId8"/>
    <p:sldId id="266" r:id="rId9"/>
    <p:sldId id="267" r:id="rId10"/>
    <p:sldId id="270" r:id="rId11"/>
    <p:sldId id="292" r:id="rId12"/>
    <p:sldId id="274" r:id="rId13"/>
    <p:sldId id="275" r:id="rId14"/>
    <p:sldId id="276" r:id="rId15"/>
    <p:sldId id="277" r:id="rId16"/>
    <p:sldId id="278" r:id="rId17"/>
    <p:sldId id="279" r:id="rId18"/>
    <p:sldId id="281" r:id="rId19"/>
    <p:sldId id="293" r:id="rId20"/>
    <p:sldId id="282" r:id="rId21"/>
    <p:sldId id="283" r:id="rId22"/>
    <p:sldId id="284" r:id="rId23"/>
    <p:sldId id="285" r:id="rId24"/>
    <p:sldId id="286" r:id="rId25"/>
    <p:sldId id="294" r:id="rId26"/>
    <p:sldId id="287" r:id="rId27"/>
    <p:sldId id="288" r:id="rId28"/>
    <p:sldId id="291"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4660"/>
  </p:normalViewPr>
  <p:slideViewPr>
    <p:cSldViewPr snapToGrid="0" showGuides="1">
      <p:cViewPr varScale="1">
        <p:scale>
          <a:sx n="57" d="100"/>
          <a:sy n="57" d="100"/>
        </p:scale>
        <p:origin x="-84" y="-145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171BF-9CF5-4394-9E29-644CFF63F7C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1B9A5-BDC0-4CA7-BB7A-F2955CCF221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91B9A5-BDC0-4CA7-BB7A-F2955CCF221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91B9A5-BDC0-4CA7-BB7A-F2955CCF221D}"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06D6DA4-1D40-4F5B-9C76-BB7D3AC1B2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两栏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9223002" y="6422314"/>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0.png"/><Relationship Id="rId5" Type="http://schemas.openxmlformats.org/officeDocument/2006/relationships/image" Target="../media/image1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31.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2.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3.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5.png"/><Relationship Id="rId5" Type="http://schemas.openxmlformats.org/officeDocument/2006/relationships/image" Target="../media/image36.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1.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5.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7.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图片包含 水, 船, 天空, 户外&#10;&#10;已生成高可信度的说明"/>
          <p:cNvPicPr>
            <a:picLocks noChangeAspect="1"/>
          </p:cNvPicPr>
          <p:nvPr/>
        </p:nvPicPr>
        <p:blipFill rotWithShape="1">
          <a:blip r:embed="rId3" cstate="screen"/>
          <a:srcRect t="4661"/>
          <a:stretch>
            <a:fillRect/>
          </a:stretch>
        </p:blipFill>
        <p:spPr>
          <a:xfrm>
            <a:off x="20" y="10"/>
            <a:ext cx="12191980" cy="6857990"/>
          </a:xfrm>
          <a:prstGeom prst="rect">
            <a:avLst/>
          </a:prstGeom>
        </p:spPr>
      </p:pic>
      <p:pic>
        <p:nvPicPr>
          <p:cNvPr id="5" name="图片 4" descr="图片包含 室内&#10;&#10;已生成高可信度的说明"/>
          <p:cNvPicPr>
            <a:picLocks noChangeAspect="1"/>
          </p:cNvPicPr>
          <p:nvPr/>
        </p:nvPicPr>
        <p:blipFill>
          <a:blip r:embed="rId4" cstate="screen"/>
          <a:stretch>
            <a:fillRect/>
          </a:stretch>
        </p:blipFill>
        <p:spPr>
          <a:xfrm>
            <a:off x="522514" y="-10"/>
            <a:ext cx="1161142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stretch>
            <a:fillRect/>
          </a:stretch>
        </p:blipFill>
        <p:spPr>
          <a:xfrm>
            <a:off x="7001840" y="2327359"/>
            <a:ext cx="4650057" cy="3216341"/>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7" name="MH_Text_1"/>
          <p:cNvSpPr txBox="1"/>
          <p:nvPr>
            <p:custDataLst>
              <p:tags r:id="rId1"/>
            </p:custDataLst>
          </p:nvPr>
        </p:nvSpPr>
        <p:spPr>
          <a:xfrm>
            <a:off x="3167395" y="1993901"/>
            <a:ext cx="1378984" cy="574453"/>
          </a:xfrm>
          <a:prstGeom prst="rect">
            <a:avLst/>
          </a:prstGeom>
          <a:noFill/>
        </p:spPr>
        <p:txBody>
          <a:bodyPr wrap="square" lIns="0" tIns="0" rIns="0" bIns="0" rtlCol="0" anchor="t" anchorCtr="0">
            <a:spAutoFit/>
          </a:bodyPr>
          <a:lstStyle/>
          <a:p>
            <a:pPr defTabSz="914400"/>
            <a:r>
              <a:rPr lang="zh-CN" altLang="en-US"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恶 日</a:t>
            </a:r>
            <a:endParaRPr lang="en-US" altLang="zh-CN"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grpSp>
        <p:nvGrpSpPr>
          <p:cNvPr id="13" name="Group 18"/>
          <p:cNvGrpSpPr/>
          <p:nvPr/>
        </p:nvGrpSpPr>
        <p:grpSpPr>
          <a:xfrm>
            <a:off x="966088" y="2575115"/>
            <a:ext cx="4310024" cy="686573"/>
            <a:chOff x="1608312" y="5001250"/>
            <a:chExt cx="4673475" cy="686573"/>
          </a:xfrm>
        </p:grpSpPr>
        <p:sp>
          <p:nvSpPr>
            <p:cNvPr id="14" name="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endParaRPr lang="zh-CN" altLang="en-US" sz="1865" b="1" dirty="0">
                <a:solidFill>
                  <a:prstClr val="black">
                    <a:lumMod val="75000"/>
                    <a:lumOff val="25000"/>
                  </a:prstClr>
                </a:solidFill>
                <a:latin typeface="微软雅黑" panose="020B0503020204020204" charset="-122"/>
                <a:ea typeface="微软雅黑" panose="020B0503020204020204" charset="-122"/>
              </a:endParaRPr>
            </a:p>
          </p:txBody>
        </p:sp>
        <p:sp>
          <p:nvSpPr>
            <p:cNvPr id="15" name="TextBox 32"/>
            <p:cNvSpPr txBox="1"/>
            <p:nvPr/>
          </p:nvSpPr>
          <p:spPr bwMode="auto">
            <a:xfrm>
              <a:off x="1608312" y="5113591"/>
              <a:ext cx="4673475"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defTabSz="914400">
                <a:lnSpc>
                  <a:spcPct val="120000"/>
                </a:lnSpc>
                <a:defRPr/>
              </a:pPr>
              <a:r>
                <a:rPr lang="zh-CN" altLang="en-US" sz="1600" dirty="0">
                  <a:solidFill>
                    <a:prstClr val="black">
                      <a:lumMod val="75000"/>
                      <a:lumOff val="25000"/>
                    </a:prstClr>
                  </a:solidFill>
                  <a:latin typeface="微软雅黑" panose="020B0503020204020204" charset="-122"/>
                  <a:ea typeface="微软雅黑" panose="020B0503020204020204" charset="-122"/>
                </a:rPr>
                <a:t>俗说五月五日生子，男害父，女害母”。</a:t>
              </a:r>
            </a:p>
          </p:txBody>
        </p:sp>
      </p:grpSp>
      <p:grpSp>
        <p:nvGrpSpPr>
          <p:cNvPr id="16" name="Group 18"/>
          <p:cNvGrpSpPr/>
          <p:nvPr/>
        </p:nvGrpSpPr>
        <p:grpSpPr>
          <a:xfrm>
            <a:off x="1069126" y="3155683"/>
            <a:ext cx="4644063" cy="644071"/>
            <a:chOff x="1732858" y="5001250"/>
            <a:chExt cx="5035682" cy="644071"/>
          </a:xfrm>
        </p:grpSpPr>
        <p:sp>
          <p:nvSpPr>
            <p:cNvPr id="17" name="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endParaRPr lang="zh-CN" altLang="en-US" sz="1865" b="1" dirty="0">
                <a:solidFill>
                  <a:prstClr val="black">
                    <a:lumMod val="75000"/>
                    <a:lumOff val="25000"/>
                  </a:prstClr>
                </a:solidFill>
                <a:latin typeface="微软雅黑" panose="020B0503020204020204" charset="-122"/>
                <a:ea typeface="微软雅黑" panose="020B0503020204020204" charset="-122"/>
              </a:endParaRPr>
            </a:p>
          </p:txBody>
        </p:sp>
        <p:sp>
          <p:nvSpPr>
            <p:cNvPr id="18" name="TextBox 32"/>
            <p:cNvSpPr txBox="1"/>
            <p:nvPr/>
          </p:nvSpPr>
          <p:spPr bwMode="auto">
            <a:xfrm>
              <a:off x="2012082" y="5071089"/>
              <a:ext cx="4756458"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defTabSz="914400">
                <a:lnSpc>
                  <a:spcPct val="120000"/>
                </a:lnSpc>
                <a:defRPr/>
              </a:pPr>
              <a:r>
                <a:rPr lang="zh-CN" altLang="en-US" sz="1600" dirty="0">
                  <a:solidFill>
                    <a:prstClr val="black">
                      <a:lumMod val="75000"/>
                      <a:lumOff val="25000"/>
                    </a:prstClr>
                  </a:solidFill>
                  <a:latin typeface="微软雅黑" panose="020B0503020204020204" charset="-122"/>
                  <a:ea typeface="微软雅黑" panose="020B0503020204020204" charset="-122"/>
                </a:rPr>
                <a:t>先秦时代，普遍认为五月是个毒月，五日是恶日。</a:t>
              </a:r>
            </a:p>
          </p:txBody>
        </p:sp>
      </p:grpSp>
      <p:grpSp>
        <p:nvGrpSpPr>
          <p:cNvPr id="19" name="Group 18"/>
          <p:cNvGrpSpPr/>
          <p:nvPr/>
        </p:nvGrpSpPr>
        <p:grpSpPr>
          <a:xfrm>
            <a:off x="1259626" y="3787175"/>
            <a:ext cx="5464164" cy="574232"/>
            <a:chOff x="1732858" y="4855649"/>
            <a:chExt cx="5924941" cy="574232"/>
          </a:xfrm>
        </p:grpSpPr>
        <p:sp>
          <p:nvSpPr>
            <p:cNvPr id="20" name="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endParaRPr lang="zh-CN" altLang="en-US" sz="1865" b="1" dirty="0">
                <a:solidFill>
                  <a:prstClr val="black">
                    <a:lumMod val="75000"/>
                    <a:lumOff val="25000"/>
                  </a:prstClr>
                </a:solidFill>
                <a:latin typeface="微软雅黑" panose="020B0503020204020204" charset="-122"/>
                <a:ea typeface="微软雅黑" panose="020B0503020204020204" charset="-122"/>
              </a:endParaRPr>
            </a:p>
          </p:txBody>
        </p:sp>
        <p:sp>
          <p:nvSpPr>
            <p:cNvPr id="21" name="TextBox 32"/>
            <p:cNvSpPr txBox="1"/>
            <p:nvPr/>
          </p:nvSpPr>
          <p:spPr bwMode="auto">
            <a:xfrm>
              <a:off x="1853023" y="4855649"/>
              <a:ext cx="5804776"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defTabSz="914400">
                <a:lnSpc>
                  <a:spcPct val="120000"/>
                </a:lnSpc>
                <a:defRPr/>
              </a:pPr>
              <a:r>
                <a:rPr lang="zh-CN" altLang="en-US" sz="1600" dirty="0">
                  <a:solidFill>
                    <a:prstClr val="black">
                      <a:lumMod val="75000"/>
                      <a:lumOff val="25000"/>
                    </a:prstClr>
                  </a:solidFill>
                  <a:latin typeface="微软雅黑" panose="020B0503020204020204" charset="-122"/>
                  <a:ea typeface="微软雅黑" panose="020B0503020204020204" charset="-122"/>
                </a:rPr>
                <a:t>东晋大将王镇恶五月初五生，其祖父便给他取名为“镇恶”。</a:t>
              </a:r>
            </a:p>
          </p:txBody>
        </p:sp>
      </p:grpSp>
      <p:sp>
        <p:nvSpPr>
          <p:cNvPr id="22" name="TextBox 32"/>
          <p:cNvSpPr txBox="1"/>
          <p:nvPr/>
        </p:nvSpPr>
        <p:spPr bwMode="auto">
          <a:xfrm>
            <a:off x="1271448" y="4422364"/>
            <a:ext cx="5353344"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defTabSz="914400">
              <a:lnSpc>
                <a:spcPct val="120000"/>
              </a:lnSpc>
              <a:defRPr/>
            </a:pPr>
            <a:r>
              <a:rPr lang="zh-CN" altLang="en-US" sz="1600" dirty="0">
                <a:solidFill>
                  <a:prstClr val="black">
                    <a:lumMod val="75000"/>
                    <a:lumOff val="25000"/>
                  </a:prstClr>
                </a:solidFill>
                <a:latin typeface="微软雅黑" panose="020B0503020204020204" charset="-122"/>
                <a:ea typeface="微软雅黑" panose="020B0503020204020204" charset="-122"/>
              </a:rPr>
              <a:t>宋徽宗，名赵佶五月初五生，从小寄养在宫外，可见从先秦以后，此日均为不吉之日</a:t>
            </a:r>
          </a:p>
        </p:txBody>
      </p:sp>
      <p:sp>
        <p:nvSpPr>
          <p:cNvPr id="23" name="TextBox 32"/>
          <p:cNvSpPr txBox="1"/>
          <p:nvPr/>
        </p:nvSpPr>
        <p:spPr bwMode="auto">
          <a:xfrm>
            <a:off x="1270888" y="5245289"/>
            <a:ext cx="5353344"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defTabSz="914400">
              <a:lnSpc>
                <a:spcPct val="120000"/>
              </a:lnSpc>
              <a:defRPr/>
            </a:pPr>
            <a:r>
              <a:rPr lang="zh-CN" altLang="en-US" sz="1600" dirty="0">
                <a:solidFill>
                  <a:prstClr val="black">
                    <a:lumMod val="75000"/>
                    <a:lumOff val="25000"/>
                  </a:prstClr>
                </a:solidFill>
                <a:latin typeface="微软雅黑" panose="020B0503020204020204" charset="-122"/>
                <a:ea typeface="微软雅黑" panose="020B0503020204020204" charset="-122"/>
              </a:rPr>
              <a:t>在此日插菖蒲、艾叶以驱鬼，薰苍术、白芷和喝雄黄酒以避疫，就是顺理成章的事。</a:t>
            </a:r>
          </a:p>
        </p:txBody>
      </p:sp>
      <p:pic>
        <p:nvPicPr>
          <p:cNvPr id="26" name="图片 25"/>
          <p:cNvPicPr>
            <a:picLocks noChangeAspect="1"/>
          </p:cNvPicPr>
          <p:nvPr/>
        </p:nvPicPr>
        <p:blipFill>
          <a:blip r:embed="rId6" cstate="screen"/>
          <a:stretch>
            <a:fillRect/>
          </a:stretch>
        </p:blipFill>
        <p:spPr>
          <a:xfrm>
            <a:off x="3999156" y="338880"/>
            <a:ext cx="4279640" cy="2186736"/>
          </a:xfrm>
          <a:prstGeom prst="rect">
            <a:avLst/>
          </a:prstGeom>
        </p:spPr>
      </p:pic>
      <p:pic>
        <p:nvPicPr>
          <p:cNvPr id="27" name="图片 26"/>
          <p:cNvPicPr>
            <a:picLocks noChangeAspect="1"/>
          </p:cNvPicPr>
          <p:nvPr/>
        </p:nvPicPr>
        <p:blipFill>
          <a:blip r:embed="rId7"/>
          <a:stretch>
            <a:fillRect/>
          </a:stretch>
        </p:blipFill>
        <p:spPr>
          <a:xfrm flipV="1">
            <a:off x="4789147" y="1187294"/>
            <a:ext cx="2699656" cy="908980"/>
          </a:xfrm>
          <a:prstGeom prst="rect">
            <a:avLst/>
          </a:prstGeom>
        </p:spPr>
      </p:pic>
      <p:sp>
        <p:nvSpPr>
          <p:cNvPr id="28" name="MH_Text_1"/>
          <p:cNvSpPr txBox="1"/>
          <p:nvPr>
            <p:custDataLst>
              <p:tags r:id="rId2"/>
            </p:custDataLst>
          </p:nvPr>
        </p:nvSpPr>
        <p:spPr>
          <a:xfrm>
            <a:off x="4905201" y="1457131"/>
            <a:ext cx="2495807" cy="492443"/>
          </a:xfrm>
          <a:prstGeom prst="rect">
            <a:avLst/>
          </a:prstGeom>
          <a:noFill/>
        </p:spPr>
        <p:txBody>
          <a:bodyPr wrap="square" lIns="0" tIns="0" rIns="0" bIns="0" rtlCol="0" anchor="t" anchorCtr="0">
            <a:spAutoFit/>
          </a:bodyPr>
          <a:lstStyle/>
          <a:p>
            <a:pPr defTabSz="914400"/>
            <a:r>
              <a:rPr lang="zh-CN" altLang="en-US" sz="3200" dirty="0">
                <a:solidFill>
                  <a:prstClr val="white"/>
                </a:solidFill>
                <a:ea typeface="微软雅黑" panose="020B0503020204020204" charset="-122"/>
                <a:sym typeface="Arial" panose="020B0604020202020204" pitchFamily="34" charset="0"/>
              </a:rPr>
              <a:t>端午节的来历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1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7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3700"/>
                            </p:stCondLst>
                            <p:childTnLst>
                              <p:par>
                                <p:cTn id="16" presetID="37"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4700"/>
                            </p:stCondLst>
                            <p:childTnLst>
                              <p:par>
                                <p:cTn id="23" presetID="3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900" decel="100000" fill="hold"/>
                                        <p:tgtEl>
                                          <p:spTgt spid="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9" fill="hold">
                            <p:stCondLst>
                              <p:cond delay="5700"/>
                            </p:stCondLst>
                            <p:childTnLst>
                              <p:par>
                                <p:cTn id="30" presetID="37"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900" decel="100000" fill="hold"/>
                                        <p:tgtEl>
                                          <p:spTgt spid="1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6" fill="hold">
                            <p:stCondLst>
                              <p:cond delay="67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7700"/>
                            </p:stCondLst>
                            <p:childTnLst>
                              <p:par>
                                <p:cTn id="44" presetID="37"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900" decel="100000" fill="hold"/>
                                        <p:tgtEl>
                                          <p:spTgt spid="2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50" presetID="2" presetClass="entr" presetSubtype="8" decel="8000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1300" fill="hold"/>
                                        <p:tgtEl>
                                          <p:spTgt spid="26"/>
                                        </p:tgtEl>
                                        <p:attrNameLst>
                                          <p:attrName>ppt_x</p:attrName>
                                        </p:attrNameLst>
                                      </p:cBhvr>
                                      <p:tavLst>
                                        <p:tav tm="0">
                                          <p:val>
                                            <p:strVal val="0-#ppt_w/2"/>
                                          </p:val>
                                        </p:tav>
                                        <p:tav tm="100000">
                                          <p:val>
                                            <p:strVal val="#ppt_x"/>
                                          </p:val>
                                        </p:tav>
                                      </p:tavLst>
                                    </p:anim>
                                    <p:anim calcmode="lin" valueType="num">
                                      <p:cBhvr additive="base">
                                        <p:cTn id="53" dur="1300" fill="hold"/>
                                        <p:tgtEl>
                                          <p:spTgt spid="26"/>
                                        </p:tgtEl>
                                        <p:attrNameLst>
                                          <p:attrName>ppt_y</p:attrName>
                                        </p:attrNameLst>
                                      </p:cBhvr>
                                      <p:tavLst>
                                        <p:tav tm="0">
                                          <p:val>
                                            <p:strVal val="#ppt_y"/>
                                          </p:val>
                                        </p:tav>
                                        <p:tav tm="100000">
                                          <p:val>
                                            <p:strVal val="#ppt_y"/>
                                          </p:val>
                                        </p:tav>
                                      </p:tavLst>
                                    </p:anim>
                                  </p:childTnLst>
                                </p:cTn>
                              </p:par>
                            </p:childTnLst>
                          </p:cTn>
                        </p:par>
                        <p:par>
                          <p:cTn id="54" fill="hold">
                            <p:stCondLst>
                              <p:cond delay="8700"/>
                            </p:stCondLst>
                            <p:childTnLst>
                              <p:par>
                                <p:cTn id="55" presetID="14" presetClass="entr" presetSubtype="1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1000"/>
                                        <p:tgtEl>
                                          <p:spTgt spid="27"/>
                                        </p:tgtEl>
                                      </p:cBhvr>
                                    </p:animEffect>
                                  </p:childTnLst>
                                </p:cTn>
                              </p:par>
                            </p:childTnLst>
                          </p:cTn>
                        </p:par>
                        <p:par>
                          <p:cTn id="58" fill="hold">
                            <p:stCondLst>
                              <p:cond delay="9700"/>
                            </p:stCondLst>
                            <p:childTnLst>
                              <p:par>
                                <p:cTn id="59" presetID="53" presetClass="entr" presetSubtype="16"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Effect transition="in" filter="fade">
                                      <p:cBhvr>
                                        <p:cTn id="6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包含 天空, 水&#10;&#10;已生成极高可信度的说明"/>
          <p:cNvPicPr>
            <a:picLocks noChangeAspect="1"/>
          </p:cNvPicPr>
          <p:nvPr/>
        </p:nvPicPr>
        <p:blipFill rotWithShape="1">
          <a:blip r:embed="rId3" cstate="screen"/>
          <a:srcRect t="15625" b="4219"/>
          <a:stretch>
            <a:fillRect/>
          </a:stretch>
        </p:blipFill>
        <p:spPr>
          <a:xfrm>
            <a:off x="0" y="342900"/>
            <a:ext cx="12192000" cy="6515100"/>
          </a:xfrm>
          <a:prstGeom prst="rect">
            <a:avLst/>
          </a:prstGeom>
        </p:spPr>
      </p:pic>
      <p:pic>
        <p:nvPicPr>
          <p:cNvPr id="11" name="图片 10"/>
          <p:cNvPicPr>
            <a:picLocks noChangeAspect="1"/>
          </p:cNvPicPr>
          <p:nvPr/>
        </p:nvPicPr>
        <p:blipFill>
          <a:blip r:embed="rId4" cstate="print"/>
          <a:stretch>
            <a:fillRect/>
          </a:stretch>
        </p:blipFill>
        <p:spPr>
          <a:xfrm>
            <a:off x="3199201" y="2675712"/>
            <a:ext cx="5793598" cy="1506576"/>
          </a:xfrm>
          <a:prstGeom prst="rect">
            <a:avLst/>
          </a:prstGeom>
        </p:spPr>
      </p:pic>
      <p:sp>
        <p:nvSpPr>
          <p:cNvPr id="12" name="矩形 11"/>
          <p:cNvSpPr/>
          <p:nvPr/>
        </p:nvSpPr>
        <p:spPr>
          <a:xfrm>
            <a:off x="3887703" y="2875002"/>
            <a:ext cx="4456669" cy="1107996"/>
          </a:xfrm>
          <a:prstGeom prst="rect">
            <a:avLst/>
          </a:prstGeom>
        </p:spPr>
        <p:txBody>
          <a:bodyPr wrap="none">
            <a:spAutoFit/>
          </a:bodyPr>
          <a:lstStyle/>
          <a:p>
            <a:r>
              <a:rPr lang="zh-CN" altLang="en-US" sz="6600" dirty="0">
                <a:solidFill>
                  <a:srgbClr val="2B8523"/>
                </a:solidFill>
                <a:latin typeface="苏新诗古印宋简" panose="02010609000101010101" pitchFamily="49" charset="-122"/>
                <a:ea typeface="苏新诗古印宋简" panose="02010609000101010101" pitchFamily="49" charset="-122"/>
              </a:rPr>
              <a:t>端午节习俗</a:t>
            </a:r>
          </a:p>
        </p:txBody>
      </p:sp>
      <p:sp>
        <p:nvSpPr>
          <p:cNvPr id="13" name="矩形 12"/>
          <p:cNvSpPr/>
          <p:nvPr/>
        </p:nvSpPr>
        <p:spPr>
          <a:xfrm>
            <a:off x="5622212" y="1672132"/>
            <a:ext cx="864339" cy="736740"/>
          </a:xfrm>
          <a:prstGeom prst="rect">
            <a:avLst/>
          </a:prstGeom>
        </p:spPr>
        <p:txBody>
          <a:bodyPr wrap="none">
            <a:spAutoFit/>
          </a:bodyPr>
          <a:lstStyle/>
          <a:p>
            <a:pPr>
              <a:lnSpc>
                <a:spcPts val="4300"/>
              </a:lnSpc>
            </a:pPr>
            <a:r>
              <a:rPr lang="en-US" altLang="zh-CN" sz="6000" b="1" dirty="0">
                <a:solidFill>
                  <a:schemeClr val="tx1">
                    <a:lumMod val="75000"/>
                    <a:lumOff val="25000"/>
                  </a:schemeClr>
                </a:solidFill>
                <a:latin typeface="华文隶书" panose="02010800040101010101" pitchFamily="2" charset="-122"/>
                <a:ea typeface="华文隶书" panose="02010800040101010101" pitchFamily="2" charset="-122"/>
              </a:rPr>
              <a:t>02</a:t>
            </a:r>
            <a:endParaRPr lang="zh-CN" altLang="en-US" sz="6000" b="1" dirty="0">
              <a:solidFill>
                <a:schemeClr val="tx1">
                  <a:lumMod val="75000"/>
                  <a:lumOff val="25000"/>
                </a:schemeClr>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rotWithShape="1">
          <a:blip r:embed="rId5" cstate="screen">
            <a:duotone>
              <a:prstClr val="black"/>
              <a:schemeClr val="tx2">
                <a:tint val="45000"/>
                <a:satMod val="400000"/>
              </a:schemeClr>
            </a:duotone>
          </a:blip>
          <a:srcRect/>
          <a:stretch>
            <a:fillRect/>
          </a:stretch>
        </p:blipFill>
        <p:spPr>
          <a:xfrm rot="2700000">
            <a:off x="4737181" y="1509847"/>
            <a:ext cx="773151" cy="636694"/>
          </a:xfrm>
          <a:prstGeom prst="rect">
            <a:avLst/>
          </a:prstGeom>
        </p:spPr>
      </p:pic>
      <p:pic>
        <p:nvPicPr>
          <p:cNvPr id="15" name="图片 14"/>
          <p:cNvPicPr>
            <a:picLocks noChangeAspect="1"/>
          </p:cNvPicPr>
          <p:nvPr/>
        </p:nvPicPr>
        <p:blipFill rotWithShape="1">
          <a:blip r:embed="rId5" cstate="screen">
            <a:duotone>
              <a:prstClr val="black"/>
              <a:schemeClr val="tx2">
                <a:tint val="45000"/>
                <a:satMod val="400000"/>
              </a:schemeClr>
            </a:duotone>
          </a:blip>
          <a:srcRect/>
          <a:stretch>
            <a:fillRect/>
          </a:stretch>
        </p:blipFill>
        <p:spPr>
          <a:xfrm rot="18900000" flipH="1">
            <a:off x="6542420" y="1539790"/>
            <a:ext cx="773151" cy="636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47"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750"/>
                                        <p:tgtEl>
                                          <p:spTgt spid="12"/>
                                        </p:tgtEl>
                                      </p:cBhvr>
                                    </p:animEffect>
                                    <p:anim calcmode="lin" valueType="num">
                                      <p:cBhvr>
                                        <p:cTn id="23" dur="1750" fill="hold"/>
                                        <p:tgtEl>
                                          <p:spTgt spid="12"/>
                                        </p:tgtEl>
                                        <p:attrNameLst>
                                          <p:attrName>ppt_x</p:attrName>
                                        </p:attrNameLst>
                                      </p:cBhvr>
                                      <p:tavLst>
                                        <p:tav tm="0">
                                          <p:val>
                                            <p:strVal val="#ppt_x"/>
                                          </p:val>
                                        </p:tav>
                                        <p:tav tm="100000">
                                          <p:val>
                                            <p:strVal val="#ppt_x"/>
                                          </p:val>
                                        </p:tav>
                                      </p:tavLst>
                                    </p:anim>
                                    <p:anim calcmode="lin" valueType="num">
                                      <p:cBhvr>
                                        <p:cTn id="24" dur="1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stretch>
            <a:fillRect/>
          </a:stretch>
        </p:blipFill>
        <p:spPr>
          <a:xfrm rot="20661250">
            <a:off x="794930" y="2136735"/>
            <a:ext cx="2569892" cy="1680652"/>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pic>
        <p:nvPicPr>
          <p:cNvPr id="3" name="图片 2"/>
          <p:cNvPicPr>
            <a:picLocks noChangeAspect="1"/>
          </p:cNvPicPr>
          <p:nvPr/>
        </p:nvPicPr>
        <p:blipFill>
          <a:blip r:embed="rId5" cstate="screen"/>
          <a:stretch>
            <a:fillRect/>
          </a:stretch>
        </p:blipFill>
        <p:spPr>
          <a:xfrm rot="21447678">
            <a:off x="3492165" y="1837306"/>
            <a:ext cx="2543593" cy="1644893"/>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pic>
        <p:nvPicPr>
          <p:cNvPr id="4" name="图片 3"/>
          <p:cNvPicPr>
            <a:picLocks noChangeAspect="1"/>
          </p:cNvPicPr>
          <p:nvPr/>
        </p:nvPicPr>
        <p:blipFill>
          <a:blip r:embed="rId6" cstate="print"/>
          <a:stretch>
            <a:fillRect/>
          </a:stretch>
        </p:blipFill>
        <p:spPr>
          <a:xfrm rot="21431108">
            <a:off x="8468913" y="1776847"/>
            <a:ext cx="2810935" cy="1669052"/>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pic>
        <p:nvPicPr>
          <p:cNvPr id="5" name="图片 4"/>
          <p:cNvPicPr>
            <a:picLocks noChangeAspect="1"/>
          </p:cNvPicPr>
          <p:nvPr/>
        </p:nvPicPr>
        <p:blipFill>
          <a:blip r:embed="rId7"/>
          <a:stretch>
            <a:fillRect/>
          </a:stretch>
        </p:blipFill>
        <p:spPr>
          <a:xfrm rot="20309868">
            <a:off x="6118486" y="1724779"/>
            <a:ext cx="2319484" cy="1629060"/>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6" name="TextBox 6"/>
          <p:cNvSpPr txBox="1"/>
          <p:nvPr/>
        </p:nvSpPr>
        <p:spPr>
          <a:xfrm>
            <a:off x="1487353" y="4567264"/>
            <a:ext cx="9980747" cy="1135054"/>
          </a:xfrm>
          <a:prstGeom prst="rect">
            <a:avLst/>
          </a:prstGeom>
          <a:noFill/>
        </p:spPr>
        <p:txBody>
          <a:bodyPr wrap="square" rtlCol="0">
            <a:spAutoFit/>
          </a:bodyPr>
          <a:lstStyle/>
          <a:p>
            <a:pPr defTabSz="914400">
              <a:lnSpc>
                <a:spcPct val="150000"/>
              </a:lnSpc>
            </a:pPr>
            <a:r>
              <a:rPr lang="zh-CN" altLang="en-US" sz="2400" dirty="0">
                <a:ln w="0"/>
                <a:solidFill>
                  <a:prstClr val="black">
                    <a:lumMod val="75000"/>
                    <a:lumOff val="25000"/>
                  </a:prstClr>
                </a:solidFill>
                <a:latin typeface="微软雅黑" panose="020B0503020204020204" charset="-122"/>
                <a:ea typeface="微软雅黑" panose="020B0503020204020204" charset="-122"/>
              </a:rPr>
              <a:t>荆楚之人，在五月五日煮糯米饭或蒸粽糕投入江中，以祭祀屈原，因为恐 鱼吃掉，故用竹筒盛装糯米饭掷下，以后渐 用粽叶包米代替竹筒。</a:t>
            </a:r>
          </a:p>
        </p:txBody>
      </p:sp>
      <p:sp>
        <p:nvSpPr>
          <p:cNvPr id="7" name="MH_Text_1"/>
          <p:cNvSpPr txBox="1"/>
          <p:nvPr>
            <p:custDataLst>
              <p:tags r:id="rId1"/>
            </p:custDataLst>
          </p:nvPr>
        </p:nvSpPr>
        <p:spPr>
          <a:xfrm>
            <a:off x="2467891" y="3992749"/>
            <a:ext cx="2192007" cy="574453"/>
          </a:xfrm>
          <a:prstGeom prst="rect">
            <a:avLst/>
          </a:prstGeom>
          <a:noFill/>
        </p:spPr>
        <p:txBody>
          <a:bodyPr wrap="square" lIns="0" tIns="0" rIns="0" bIns="0" rtlCol="0" anchor="t" anchorCtr="0">
            <a:spAutoFit/>
          </a:bodyPr>
          <a:lstStyle/>
          <a:p>
            <a:pPr defTabSz="914400"/>
            <a:r>
              <a:rPr lang="zh-CN" altLang="en-US"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吃 粽 子</a:t>
            </a:r>
            <a:endParaRPr lang="en-US" altLang="zh-CN"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400" fill="hold"/>
                                        <p:tgtEl>
                                          <p:spTgt spid="3"/>
                                        </p:tgtEl>
                                        <p:attrNameLst>
                                          <p:attrName>ppt_x</p:attrName>
                                        </p:attrNameLst>
                                      </p:cBhvr>
                                      <p:tavLst>
                                        <p:tav tm="0">
                                          <p:val>
                                            <p:strVal val="0-#ppt_w/2"/>
                                          </p:val>
                                        </p:tav>
                                        <p:tav tm="100000">
                                          <p:val>
                                            <p:strVal val="#ppt_x"/>
                                          </p:val>
                                        </p:tav>
                                      </p:tavLst>
                                    </p:anim>
                                    <p:anim calcmode="lin" valueType="num">
                                      <p:cBhvr additive="base">
                                        <p:cTn id="12" dur="14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3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4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0-#ppt_w/2"/>
                                          </p:val>
                                        </p:tav>
                                        <p:tav tm="100000">
                                          <p:val>
                                            <p:strVal val="#ppt_x"/>
                                          </p:val>
                                        </p:tav>
                                      </p:tavLst>
                                    </p:anim>
                                    <p:anim calcmode="lin" valueType="num">
                                      <p:cBhvr additive="base">
                                        <p:cTn id="20" dur="1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9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childTnLst>
                          </p:cTn>
                        </p:par>
                        <p:par>
                          <p:cTn id="27" fill="hold">
                            <p:stCondLst>
                              <p:cond delay="2900"/>
                            </p:stCondLst>
                            <p:childTnLst>
                              <p:par>
                                <p:cTn id="28" presetID="22" presetClass="entr" presetSubtype="8" fill="hold" grpId="0" nodeType="afterEffect">
                                  <p:stCondLst>
                                    <p:cond delay="0"/>
                                  </p:stCondLst>
                                  <p:iterate type="lt">
                                    <p:tmPct val="6032"/>
                                  </p:iterate>
                                  <p:childTnLst>
                                    <p:set>
                                      <p:cBhvr>
                                        <p:cTn id="29" dur="1" fill="hold">
                                          <p:stCondLst>
                                            <p:cond delay="0"/>
                                          </p:stCondLst>
                                        </p:cTn>
                                        <p:tgtEl>
                                          <p:spTgt spid="6"/>
                                        </p:tgtEl>
                                        <p:attrNameLst>
                                          <p:attrName>style.visibility</p:attrName>
                                        </p:attrNameLst>
                                      </p:cBhvr>
                                      <p:to>
                                        <p:strVal val="visible"/>
                                      </p:to>
                                    </p:set>
                                    <p:animEffect transition="in" filter="wipe(left)">
                                      <p:cBhvr>
                                        <p:cTn id="3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7297853" y="2625024"/>
            <a:ext cx="4373447" cy="2626017"/>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6" name="TextBox 6"/>
          <p:cNvSpPr txBox="1"/>
          <p:nvPr/>
        </p:nvSpPr>
        <p:spPr>
          <a:xfrm>
            <a:off x="719254" y="2625024"/>
            <a:ext cx="5948247" cy="2627642"/>
          </a:xfrm>
          <a:prstGeom prst="rect">
            <a:avLst/>
          </a:prstGeom>
          <a:noFill/>
        </p:spPr>
        <p:txBody>
          <a:bodyPr wrap="square" rtlCol="0">
            <a:spAutoFit/>
          </a:bodyPr>
          <a:lstStyle/>
          <a:p>
            <a:pPr defTabSz="914400">
              <a:lnSpc>
                <a:spcPct val="150000"/>
              </a:lnSpc>
            </a:pPr>
            <a:r>
              <a:rPr lang="zh-CN" altLang="en-US" sz="1865" dirty="0">
                <a:ln w="0"/>
                <a:solidFill>
                  <a:prstClr val="black">
                    <a:lumMod val="75000"/>
                    <a:lumOff val="25000"/>
                  </a:prstClr>
                </a:solidFill>
                <a:latin typeface="微软雅黑" panose="020B0503020204020204" charset="-122"/>
                <a:ea typeface="微软雅黑" panose="020B0503020204020204" charset="-122"/>
              </a:rPr>
              <a:t>粽子最早出现在春秋时期，当时主要有两种粽子，用菰叶（茭白叶）包黍米成牛角状，称“角黍”；用竹筒装米密封烤熟，称“筒粽”。到晋代，端午食粽子成为全国性风俗，“仲夏端午，烹鹜角黍”，这是西晋周处所作</a:t>
            </a:r>
            <a:r>
              <a:rPr lang="en-US" altLang="zh-CN" sz="1865" dirty="0">
                <a:ln w="0"/>
                <a:solidFill>
                  <a:prstClr val="black">
                    <a:lumMod val="75000"/>
                    <a:lumOff val="25000"/>
                  </a:prstClr>
                </a:solidFill>
                <a:latin typeface="微软雅黑" panose="020B0503020204020204" charset="-122"/>
                <a:ea typeface="微软雅黑" panose="020B0503020204020204" charset="-122"/>
              </a:rPr>
              <a:t>《</a:t>
            </a:r>
            <a:r>
              <a:rPr lang="zh-CN" altLang="en-US" sz="1865" dirty="0">
                <a:ln w="0"/>
                <a:solidFill>
                  <a:prstClr val="black">
                    <a:lumMod val="75000"/>
                    <a:lumOff val="25000"/>
                  </a:prstClr>
                </a:solidFill>
                <a:latin typeface="微软雅黑" panose="020B0503020204020204" charset="-122"/>
                <a:ea typeface="微软雅黑" panose="020B0503020204020204" charset="-122"/>
              </a:rPr>
              <a:t>风土记</a:t>
            </a:r>
            <a:r>
              <a:rPr lang="en-US" altLang="zh-CN" sz="1865" dirty="0">
                <a:ln w="0"/>
                <a:solidFill>
                  <a:prstClr val="black">
                    <a:lumMod val="75000"/>
                    <a:lumOff val="25000"/>
                  </a:prstClr>
                </a:solidFill>
                <a:latin typeface="微软雅黑" panose="020B0503020204020204" charset="-122"/>
                <a:ea typeface="微软雅黑" panose="020B0503020204020204" charset="-122"/>
              </a:rPr>
              <a:t>》</a:t>
            </a:r>
            <a:r>
              <a:rPr lang="zh-CN" altLang="en-US" sz="1865" dirty="0">
                <a:ln w="0"/>
                <a:solidFill>
                  <a:prstClr val="black">
                    <a:lumMod val="75000"/>
                    <a:lumOff val="25000"/>
                  </a:prstClr>
                </a:solidFill>
                <a:latin typeface="微软雅黑" panose="020B0503020204020204" charset="-122"/>
                <a:ea typeface="微软雅黑" panose="020B0503020204020204" charset="-122"/>
              </a:rPr>
              <a:t>一书中的明确记载。当时包粽子的原料除米外，还添加中药材益智仁，称“益智粽”。</a:t>
            </a:r>
          </a:p>
        </p:txBody>
      </p:sp>
      <p:sp>
        <p:nvSpPr>
          <p:cNvPr id="7" name="MH_Text_1"/>
          <p:cNvSpPr txBox="1"/>
          <p:nvPr>
            <p:custDataLst>
              <p:tags r:id="rId1"/>
            </p:custDataLst>
          </p:nvPr>
        </p:nvSpPr>
        <p:spPr>
          <a:xfrm>
            <a:off x="1235522" y="1868828"/>
            <a:ext cx="2853409" cy="574453"/>
          </a:xfrm>
          <a:prstGeom prst="rect">
            <a:avLst/>
          </a:prstGeom>
          <a:noFill/>
        </p:spPr>
        <p:txBody>
          <a:bodyPr wrap="square" lIns="0" tIns="0" rIns="0" bIns="0" rtlCol="0" anchor="t" anchorCtr="0">
            <a:spAutoFit/>
          </a:bodyPr>
          <a:lstStyle/>
          <a:p>
            <a:pPr defTabSz="914400"/>
            <a:r>
              <a:rPr lang="zh-CN" altLang="en-US"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粽 子的由来</a:t>
            </a:r>
            <a:endParaRPr lang="en-US" altLang="zh-CN"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2900"/>
                            </p:stCondLst>
                            <p:childTnLst>
                              <p:par>
                                <p:cTn id="16" presetID="22" presetClass="entr" presetSubtype="8" fill="hold" grpId="0" nodeType="afterEffect">
                                  <p:stCondLst>
                                    <p:cond delay="0"/>
                                  </p:stCondLst>
                                  <p:iterate type="lt">
                                    <p:tmPct val="6032"/>
                                  </p:iterate>
                                  <p:childTnLst>
                                    <p:set>
                                      <p:cBhvr>
                                        <p:cTn id="17" dur="1" fill="hold">
                                          <p:stCondLst>
                                            <p:cond delay="0"/>
                                          </p:stCondLst>
                                        </p:cTn>
                                        <p:tgtEl>
                                          <p:spTgt spid="6"/>
                                        </p:tgtEl>
                                        <p:attrNameLst>
                                          <p:attrName>style.visibility</p:attrName>
                                        </p:attrNameLst>
                                      </p:cBhvr>
                                      <p:to>
                                        <p:strVal val="visible"/>
                                      </p:to>
                                    </p:set>
                                    <p:animEffect transition="in" filter="wipe(left)">
                                      <p:cBhvr>
                                        <p:cTn id="18"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Text_1"/>
          <p:cNvSpPr txBox="1"/>
          <p:nvPr>
            <p:custDataLst>
              <p:tags r:id="rId1"/>
            </p:custDataLst>
          </p:nvPr>
        </p:nvSpPr>
        <p:spPr>
          <a:xfrm>
            <a:off x="5713158" y="1581718"/>
            <a:ext cx="510060" cy="4021165"/>
          </a:xfrm>
          <a:prstGeom prst="rect">
            <a:avLst/>
          </a:prstGeom>
          <a:noFill/>
        </p:spPr>
        <p:txBody>
          <a:bodyPr wrap="square" lIns="0" tIns="0" rIns="0" bIns="0" rtlCol="0" anchor="t" anchorCtr="0">
            <a:spAutoFit/>
          </a:bodyPr>
          <a:lstStyle/>
          <a:p>
            <a:pPr defTabSz="914400"/>
            <a:r>
              <a:rPr lang="zh-CN" altLang="en-US"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粽 子的制作方法</a:t>
            </a:r>
            <a:endParaRPr lang="en-US" altLang="zh-CN"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pic>
        <p:nvPicPr>
          <p:cNvPr id="3" name="图片 2"/>
          <p:cNvPicPr>
            <a:picLocks noChangeAspect="1"/>
          </p:cNvPicPr>
          <p:nvPr/>
        </p:nvPicPr>
        <p:blipFill>
          <a:blip r:embed="rId4"/>
          <a:stretch>
            <a:fillRect/>
          </a:stretch>
        </p:blipFill>
        <p:spPr>
          <a:xfrm>
            <a:off x="6898957" y="1419499"/>
            <a:ext cx="3860800" cy="4927600"/>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5"/>
          <a:stretch>
            <a:fillRect/>
          </a:stretch>
        </p:blipFill>
        <p:spPr>
          <a:xfrm>
            <a:off x="-95851" y="954031"/>
            <a:ext cx="5471139" cy="54711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900" fill="hold"/>
                                        <p:tgtEl>
                                          <p:spTgt spid="5"/>
                                        </p:tgtEl>
                                        <p:attrNameLst>
                                          <p:attrName>ppt_w</p:attrName>
                                        </p:attrNameLst>
                                      </p:cBhvr>
                                      <p:tavLst>
                                        <p:tav tm="0">
                                          <p:val>
                                            <p:fltVal val="0"/>
                                          </p:val>
                                        </p:tav>
                                        <p:tav tm="100000">
                                          <p:val>
                                            <p:strVal val="#ppt_w"/>
                                          </p:val>
                                        </p:tav>
                                      </p:tavLst>
                                    </p:anim>
                                    <p:anim calcmode="lin" valueType="num">
                                      <p:cBhvr>
                                        <p:cTn id="8" dur="900" fill="hold"/>
                                        <p:tgtEl>
                                          <p:spTgt spid="5"/>
                                        </p:tgtEl>
                                        <p:attrNameLst>
                                          <p:attrName>ppt_h</p:attrName>
                                        </p:attrNameLst>
                                      </p:cBhvr>
                                      <p:tavLst>
                                        <p:tav tm="0">
                                          <p:val>
                                            <p:fltVal val="0"/>
                                          </p:val>
                                        </p:tav>
                                        <p:tav tm="100000">
                                          <p:val>
                                            <p:strVal val="#ppt_h"/>
                                          </p:val>
                                        </p:tav>
                                      </p:tavLst>
                                    </p:anim>
                                    <p:animEffect transition="in" filter="fade">
                                      <p:cBhvr>
                                        <p:cTn id="9" dur="9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6623714" y="2516998"/>
            <a:ext cx="4949588" cy="2920073"/>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6" name="TextBox 6"/>
          <p:cNvSpPr txBox="1"/>
          <p:nvPr/>
        </p:nvSpPr>
        <p:spPr>
          <a:xfrm>
            <a:off x="1249117" y="3176816"/>
            <a:ext cx="4716347" cy="1511504"/>
          </a:xfrm>
          <a:prstGeom prst="rect">
            <a:avLst/>
          </a:prstGeom>
          <a:noFill/>
        </p:spPr>
        <p:txBody>
          <a:bodyPr wrap="square" rtlCol="0">
            <a:spAutoFit/>
          </a:bodyPr>
          <a:lstStyle/>
          <a:p>
            <a:pPr defTabSz="914400">
              <a:lnSpc>
                <a:spcPct val="150000"/>
              </a:lnSpc>
            </a:pPr>
            <a:r>
              <a:rPr lang="zh-CN" altLang="en-US" sz="2135" dirty="0">
                <a:ln w="0"/>
                <a:solidFill>
                  <a:prstClr val="black">
                    <a:lumMod val="75000"/>
                    <a:lumOff val="25000"/>
                  </a:prstClr>
                </a:solidFill>
                <a:latin typeface="微软雅黑" panose="020B0503020204020204" charset="-122"/>
                <a:ea typeface="微软雅黑" panose="020B0503020204020204" charset="-122"/>
              </a:rPr>
              <a:t>旧时端午节驱邪辟祟之物，也作装饰品。中国古代视虎为神兽，俗以为可以镇祟辟邪、保佑安宁。</a:t>
            </a:r>
          </a:p>
        </p:txBody>
      </p:sp>
      <p:sp>
        <p:nvSpPr>
          <p:cNvPr id="7" name="MH_Text_1"/>
          <p:cNvSpPr txBox="1"/>
          <p:nvPr>
            <p:custDataLst>
              <p:tags r:id="rId1"/>
            </p:custDataLst>
          </p:nvPr>
        </p:nvSpPr>
        <p:spPr>
          <a:xfrm>
            <a:off x="3125398" y="2151990"/>
            <a:ext cx="1507679" cy="574453"/>
          </a:xfrm>
          <a:prstGeom prst="rect">
            <a:avLst/>
          </a:prstGeom>
          <a:noFill/>
        </p:spPr>
        <p:txBody>
          <a:bodyPr wrap="square" lIns="0" tIns="0" rIns="0" bIns="0" rtlCol="0" anchor="t" anchorCtr="0">
            <a:spAutoFit/>
          </a:bodyPr>
          <a:lstStyle/>
          <a:p>
            <a:pPr defTabSz="914400"/>
            <a:r>
              <a:rPr lang="zh-CN" altLang="en-US"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艾 虎</a:t>
            </a:r>
            <a:endParaRPr lang="en-US" altLang="zh-CN"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2900"/>
                            </p:stCondLst>
                            <p:childTnLst>
                              <p:par>
                                <p:cTn id="16" presetID="22" presetClass="entr" presetSubtype="8" fill="hold" grpId="0" nodeType="afterEffect">
                                  <p:stCondLst>
                                    <p:cond delay="0"/>
                                  </p:stCondLst>
                                  <p:iterate type="lt">
                                    <p:tmPct val="6032"/>
                                  </p:iterate>
                                  <p:childTnLst>
                                    <p:set>
                                      <p:cBhvr>
                                        <p:cTn id="17" dur="1" fill="hold">
                                          <p:stCondLst>
                                            <p:cond delay="0"/>
                                          </p:stCondLst>
                                        </p:cTn>
                                        <p:tgtEl>
                                          <p:spTgt spid="6"/>
                                        </p:tgtEl>
                                        <p:attrNameLst>
                                          <p:attrName>style.visibility</p:attrName>
                                        </p:attrNameLst>
                                      </p:cBhvr>
                                      <p:to>
                                        <p:strVal val="visible"/>
                                      </p:to>
                                    </p:set>
                                    <p:animEffect transition="in" filter="wipe(left)">
                                      <p:cBhvr>
                                        <p:cTn id="18"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1312151" y="2381489"/>
            <a:ext cx="4656037" cy="3316171"/>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6" name="TextBox 6"/>
          <p:cNvSpPr txBox="1"/>
          <p:nvPr/>
        </p:nvSpPr>
        <p:spPr>
          <a:xfrm>
            <a:off x="6777096" y="2619048"/>
            <a:ext cx="4906905" cy="3119957"/>
          </a:xfrm>
          <a:prstGeom prst="rect">
            <a:avLst/>
          </a:prstGeom>
          <a:noFill/>
        </p:spPr>
        <p:txBody>
          <a:bodyPr wrap="square" rtlCol="0">
            <a:spAutoFit/>
          </a:bodyPr>
          <a:lstStyle/>
          <a:p>
            <a:pPr defTabSz="914400">
              <a:lnSpc>
                <a:spcPct val="150000"/>
              </a:lnSpc>
            </a:pPr>
            <a:r>
              <a:rPr lang="zh-CN" altLang="en-US" sz="3200" b="1" dirty="0">
                <a:ln w="0"/>
                <a:solidFill>
                  <a:prstClr val="black">
                    <a:lumMod val="75000"/>
                    <a:lumOff val="25000"/>
                  </a:prstClr>
                </a:solidFill>
                <a:latin typeface="微软雅黑" panose="020B0503020204020204" charset="-122"/>
                <a:ea typeface="微软雅黑" panose="020B0503020204020204" charset="-122"/>
              </a:rPr>
              <a:t>端午节</a:t>
            </a:r>
            <a:r>
              <a:rPr lang="zh-CN" altLang="en-US" sz="1865" dirty="0">
                <a:ln w="0"/>
                <a:solidFill>
                  <a:prstClr val="black">
                    <a:lumMod val="75000"/>
                    <a:lumOff val="25000"/>
                  </a:prstClr>
                </a:solidFill>
                <a:latin typeface="微软雅黑" panose="020B0503020204020204" charset="-122"/>
                <a:ea typeface="微软雅黑" panose="020B0503020204020204" charset="-122"/>
              </a:rPr>
              <a:t>以雄黄涂抹小儿额头的习俗，可驱避毒虫。</a:t>
            </a:r>
            <a:endParaRPr lang="en-US" altLang="zh-CN" sz="1865" dirty="0">
              <a:ln w="0"/>
              <a:solidFill>
                <a:prstClr val="black">
                  <a:lumMod val="75000"/>
                  <a:lumOff val="25000"/>
                </a:prstClr>
              </a:solidFill>
              <a:latin typeface="微软雅黑" panose="020B0503020204020204" charset="-122"/>
              <a:ea typeface="微软雅黑" panose="020B0503020204020204" charset="-122"/>
            </a:endParaRPr>
          </a:p>
          <a:p>
            <a:pPr defTabSz="914400">
              <a:lnSpc>
                <a:spcPct val="150000"/>
              </a:lnSpc>
            </a:pPr>
            <a:r>
              <a:rPr lang="zh-CN" altLang="en-US" sz="2665" b="1" dirty="0">
                <a:ln w="0"/>
                <a:solidFill>
                  <a:prstClr val="black">
                    <a:lumMod val="75000"/>
                    <a:lumOff val="25000"/>
                  </a:prstClr>
                </a:solidFill>
                <a:latin typeface="微软雅黑" panose="020B0503020204020204" charset="-122"/>
                <a:ea typeface="微软雅黑" panose="020B0503020204020204" charset="-122"/>
              </a:rPr>
              <a:t>典型的方法</a:t>
            </a:r>
            <a:r>
              <a:rPr lang="zh-CN" altLang="en-US" sz="1865" dirty="0">
                <a:ln w="0"/>
                <a:solidFill>
                  <a:prstClr val="black">
                    <a:lumMod val="75000"/>
                    <a:lumOff val="25000"/>
                  </a:prstClr>
                </a:solidFill>
                <a:latin typeface="微软雅黑" panose="020B0503020204020204" charset="-122"/>
                <a:ea typeface="微软雅黑" panose="020B0503020204020204" charset="-122"/>
              </a:rPr>
              <a:t>是用雄黄酒在小儿额头画王字，一借雄黄以驱毒，二借猛虎 “王”字，像是老虎额头的花纹，又虎为兽中之王，因为代虎以镇邪。</a:t>
            </a:r>
          </a:p>
        </p:txBody>
      </p:sp>
      <p:sp>
        <p:nvSpPr>
          <p:cNvPr id="7" name="MH_Text_1"/>
          <p:cNvSpPr txBox="1"/>
          <p:nvPr>
            <p:custDataLst>
              <p:tags r:id="rId1"/>
            </p:custDataLst>
          </p:nvPr>
        </p:nvSpPr>
        <p:spPr>
          <a:xfrm>
            <a:off x="8687998" y="1806974"/>
            <a:ext cx="1507679" cy="574453"/>
          </a:xfrm>
          <a:prstGeom prst="rect">
            <a:avLst/>
          </a:prstGeom>
          <a:noFill/>
        </p:spPr>
        <p:txBody>
          <a:bodyPr wrap="square" lIns="0" tIns="0" rIns="0" bIns="0" rtlCol="0" anchor="t" anchorCtr="0">
            <a:spAutoFit/>
          </a:bodyPr>
          <a:lstStyle/>
          <a:p>
            <a:pPr defTabSz="914400"/>
            <a:r>
              <a:rPr lang="zh-CN" altLang="en-US"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画 额</a:t>
            </a:r>
            <a:endParaRPr lang="en-US" altLang="zh-CN"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2900"/>
                            </p:stCondLst>
                            <p:childTnLst>
                              <p:par>
                                <p:cTn id="16" presetID="22" presetClass="entr" presetSubtype="8" fill="hold" grpId="0" nodeType="afterEffect">
                                  <p:stCondLst>
                                    <p:cond delay="0"/>
                                  </p:stCondLst>
                                  <p:iterate type="lt">
                                    <p:tmPct val="6032"/>
                                  </p:iterate>
                                  <p:childTnLst>
                                    <p:set>
                                      <p:cBhvr>
                                        <p:cTn id="17" dur="1" fill="hold">
                                          <p:stCondLst>
                                            <p:cond delay="0"/>
                                          </p:stCondLst>
                                        </p:cTn>
                                        <p:tgtEl>
                                          <p:spTgt spid="6"/>
                                        </p:tgtEl>
                                        <p:attrNameLst>
                                          <p:attrName>style.visibility</p:attrName>
                                        </p:attrNameLst>
                                      </p:cBhvr>
                                      <p:to>
                                        <p:strVal val="visible"/>
                                      </p:to>
                                    </p:set>
                                    <p:animEffect transition="in" filter="wipe(left)">
                                      <p:cBhvr>
                                        <p:cTn id="18"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Text_1"/>
          <p:cNvSpPr txBox="1"/>
          <p:nvPr>
            <p:custDataLst>
              <p:tags r:id="rId1"/>
            </p:custDataLst>
          </p:nvPr>
        </p:nvSpPr>
        <p:spPr>
          <a:xfrm>
            <a:off x="2733351" y="2079739"/>
            <a:ext cx="671903" cy="2215991"/>
          </a:xfrm>
          <a:prstGeom prst="rect">
            <a:avLst/>
          </a:prstGeom>
          <a:noFill/>
        </p:spPr>
        <p:txBody>
          <a:bodyPr wrap="square" lIns="0" tIns="0" rIns="0" bIns="0" rtlCol="0" anchor="t" anchorCtr="0">
            <a:spAutoFit/>
          </a:bodyPr>
          <a:lstStyle/>
          <a:p>
            <a:pPr defTabSz="914400"/>
            <a:r>
              <a:rPr lang="zh-CN" altLang="en-US" sz="4800" b="1" dirty="0">
                <a:solidFill>
                  <a:srgbClr val="4E830C"/>
                </a:solidFill>
                <a:latin typeface="Calibri" panose="020F0502020204030204"/>
                <a:ea typeface="微软雅黑" panose="020B0503020204020204" charset="-122"/>
                <a:sym typeface="Arial" panose="020B0604020202020204" pitchFamily="34" charset="0"/>
              </a:rPr>
              <a:t>戴香包</a:t>
            </a:r>
            <a:endParaRPr lang="en-US" altLang="zh-CN" sz="4800" b="1" dirty="0">
              <a:solidFill>
                <a:srgbClr val="4E830C"/>
              </a:solidFill>
              <a:latin typeface="Calibri" panose="020F0502020204030204"/>
              <a:ea typeface="微软雅黑" panose="020B0503020204020204" charset="-122"/>
              <a:sym typeface="Arial" panose="020B0604020202020204" pitchFamily="34" charset="0"/>
            </a:endParaRPr>
          </a:p>
        </p:txBody>
      </p:sp>
      <p:pic>
        <p:nvPicPr>
          <p:cNvPr id="20" name="图片 19"/>
          <p:cNvPicPr>
            <a:picLocks noChangeAspect="1"/>
          </p:cNvPicPr>
          <p:nvPr/>
        </p:nvPicPr>
        <p:blipFill>
          <a:blip r:embed="rId4"/>
          <a:stretch>
            <a:fillRect/>
          </a:stretch>
        </p:blipFill>
        <p:spPr>
          <a:xfrm>
            <a:off x="4480006" y="1725853"/>
            <a:ext cx="5023669" cy="3406293"/>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2" presetClass="entr" presetSubtype="6" fill="hold" nodeType="withEffect">
                                  <p:stCondLst>
                                    <p:cond delay="4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300" fill="hold"/>
                                        <p:tgtEl>
                                          <p:spTgt spid="20"/>
                                        </p:tgtEl>
                                        <p:attrNameLst>
                                          <p:attrName>ppt_x</p:attrName>
                                        </p:attrNameLst>
                                      </p:cBhvr>
                                      <p:tavLst>
                                        <p:tav tm="0">
                                          <p:val>
                                            <p:strVal val="1+#ppt_w/2"/>
                                          </p:val>
                                        </p:tav>
                                        <p:tav tm="100000">
                                          <p:val>
                                            <p:strVal val="#ppt_x"/>
                                          </p:val>
                                        </p:tav>
                                      </p:tavLst>
                                    </p:anim>
                                    <p:anim calcmode="lin" valueType="num">
                                      <p:cBhvr additive="base">
                                        <p:cTn id="13" dur="13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69996" y="3189200"/>
            <a:ext cx="4906905" cy="1511504"/>
          </a:xfrm>
          <a:prstGeom prst="rect">
            <a:avLst/>
          </a:prstGeom>
          <a:noFill/>
        </p:spPr>
        <p:txBody>
          <a:bodyPr wrap="square" rtlCol="0">
            <a:spAutoFit/>
          </a:bodyPr>
          <a:lstStyle/>
          <a:p>
            <a:pPr defTabSz="914400">
              <a:lnSpc>
                <a:spcPct val="150000"/>
              </a:lnSpc>
            </a:pPr>
            <a:r>
              <a:rPr lang="zh-CN" altLang="en-US" sz="2135" dirty="0">
                <a:ln w="0"/>
                <a:solidFill>
                  <a:prstClr val="black">
                    <a:lumMod val="75000"/>
                    <a:lumOff val="25000"/>
                  </a:prstClr>
                </a:solidFill>
                <a:latin typeface="微软雅黑" panose="020B0503020204020204" charset="-122"/>
                <a:ea typeface="微软雅黑" panose="020B0503020204020204" charset="-122"/>
              </a:rPr>
              <a:t>民间认为五月是五毒</a:t>
            </a:r>
            <a:r>
              <a:rPr lang="en-US" altLang="zh-CN" sz="2135" dirty="0">
                <a:ln w="0"/>
                <a:solidFill>
                  <a:prstClr val="black">
                    <a:lumMod val="75000"/>
                    <a:lumOff val="25000"/>
                  </a:prstClr>
                </a:solidFill>
                <a:latin typeface="微软雅黑" panose="020B0503020204020204" charset="-122"/>
                <a:ea typeface="微软雅黑" panose="020B0503020204020204" charset="-122"/>
              </a:rPr>
              <a:t>(</a:t>
            </a:r>
            <a:r>
              <a:rPr lang="zh-CN" altLang="en-US" sz="2135" dirty="0">
                <a:ln w="0"/>
                <a:solidFill>
                  <a:prstClr val="black">
                    <a:lumMod val="75000"/>
                    <a:lumOff val="25000"/>
                  </a:prstClr>
                </a:solidFill>
                <a:latin typeface="微软雅黑" panose="020B0503020204020204" charset="-122"/>
                <a:ea typeface="微软雅黑" panose="020B0503020204020204" charset="-122"/>
              </a:rPr>
              <a:t>蝎、蛇、蜈蚣、壁虎、蟾蜍</a:t>
            </a:r>
            <a:r>
              <a:rPr lang="en-US" altLang="zh-CN" sz="2135" dirty="0">
                <a:ln w="0"/>
                <a:solidFill>
                  <a:prstClr val="black">
                    <a:lumMod val="75000"/>
                    <a:lumOff val="25000"/>
                  </a:prstClr>
                </a:solidFill>
                <a:latin typeface="微软雅黑" panose="020B0503020204020204" charset="-122"/>
                <a:ea typeface="微软雅黑" panose="020B0503020204020204" charset="-122"/>
              </a:rPr>
              <a:t>)</a:t>
            </a:r>
            <a:r>
              <a:rPr lang="zh-CN" altLang="en-US" sz="2135" dirty="0">
                <a:ln w="0"/>
                <a:solidFill>
                  <a:prstClr val="black">
                    <a:lumMod val="75000"/>
                    <a:lumOff val="25000"/>
                  </a:prstClr>
                </a:solidFill>
                <a:latin typeface="微软雅黑" panose="020B0503020204020204" charset="-122"/>
                <a:ea typeface="微软雅黑" panose="020B0503020204020204" charset="-122"/>
              </a:rPr>
              <a:t>出没时，民间要用各种方法以预防五毒之害</a:t>
            </a:r>
          </a:p>
        </p:txBody>
      </p:sp>
      <p:sp>
        <p:nvSpPr>
          <p:cNvPr id="7" name="MH_Text_1"/>
          <p:cNvSpPr txBox="1"/>
          <p:nvPr>
            <p:custDataLst>
              <p:tags r:id="rId1"/>
            </p:custDataLst>
          </p:nvPr>
        </p:nvSpPr>
        <p:spPr>
          <a:xfrm>
            <a:off x="1207699" y="2403057"/>
            <a:ext cx="3656403" cy="410433"/>
          </a:xfrm>
          <a:prstGeom prst="rect">
            <a:avLst/>
          </a:prstGeom>
          <a:noFill/>
        </p:spPr>
        <p:txBody>
          <a:bodyPr wrap="square" lIns="0" tIns="0" rIns="0" bIns="0" rtlCol="0" anchor="t" anchorCtr="0">
            <a:spAutoFit/>
          </a:bodyPr>
          <a:lstStyle/>
          <a:p>
            <a:pPr defTabSz="914400"/>
            <a:r>
              <a:rPr lang="zh-CN" altLang="en-US"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禳解、祛除及“避五毒”</a:t>
            </a:r>
            <a:endPar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pic>
        <p:nvPicPr>
          <p:cNvPr id="13" name="图片 12"/>
          <p:cNvPicPr>
            <a:picLocks noChangeAspect="1"/>
          </p:cNvPicPr>
          <p:nvPr/>
        </p:nvPicPr>
        <p:blipFill>
          <a:blip r:embed="rId4"/>
          <a:stretch>
            <a:fillRect/>
          </a:stretch>
        </p:blipFill>
        <p:spPr>
          <a:xfrm>
            <a:off x="6750201" y="1605802"/>
            <a:ext cx="4095219" cy="4085628"/>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iterate type="lt">
                                    <p:tmPct val="6032"/>
                                  </p:iterate>
                                  <p:childTnLst>
                                    <p:set>
                                      <p:cBhvr>
                                        <p:cTn id="12" dur="1" fill="hold">
                                          <p:stCondLst>
                                            <p:cond delay="0"/>
                                          </p:stCondLst>
                                        </p:cTn>
                                        <p:tgtEl>
                                          <p:spTgt spid="6"/>
                                        </p:tgtEl>
                                        <p:attrNameLst>
                                          <p:attrName>style.visibility</p:attrName>
                                        </p:attrNameLst>
                                      </p:cBhvr>
                                      <p:to>
                                        <p:strVal val="visible"/>
                                      </p:to>
                                    </p:set>
                                    <p:animEffect transition="in" filter="wipe(left)">
                                      <p:cBhvr>
                                        <p:cTn id="13" dur="700"/>
                                        <p:tgtEl>
                                          <p:spTgt spid="6"/>
                                        </p:tgtEl>
                                      </p:cBhvr>
                                    </p:animEffect>
                                  </p:childTnLst>
                                </p:cTn>
                              </p:par>
                              <p:par>
                                <p:cTn id="14" presetID="2" presetClass="entr" presetSubtype="6" fill="hold" nodeType="withEffect">
                                  <p:stCondLst>
                                    <p:cond delay="4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300" fill="hold"/>
                                        <p:tgtEl>
                                          <p:spTgt spid="13"/>
                                        </p:tgtEl>
                                        <p:attrNameLst>
                                          <p:attrName>ppt_x</p:attrName>
                                        </p:attrNameLst>
                                      </p:cBhvr>
                                      <p:tavLst>
                                        <p:tav tm="0">
                                          <p:val>
                                            <p:strVal val="1+#ppt_w/2"/>
                                          </p:val>
                                        </p:tav>
                                        <p:tav tm="100000">
                                          <p:val>
                                            <p:strVal val="#ppt_x"/>
                                          </p:val>
                                        </p:tav>
                                      </p:tavLst>
                                    </p:anim>
                                    <p:anim calcmode="lin" valueType="num">
                                      <p:cBhvr additive="base">
                                        <p:cTn id="17" dur="13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包含 天空, 水&#10;&#10;已生成极高可信度的说明"/>
          <p:cNvPicPr>
            <a:picLocks noChangeAspect="1"/>
          </p:cNvPicPr>
          <p:nvPr/>
        </p:nvPicPr>
        <p:blipFill rotWithShape="1">
          <a:blip r:embed="rId3" cstate="screen"/>
          <a:srcRect t="15625" b="4219"/>
          <a:stretch>
            <a:fillRect/>
          </a:stretch>
        </p:blipFill>
        <p:spPr>
          <a:xfrm>
            <a:off x="0" y="342900"/>
            <a:ext cx="12192000" cy="6515100"/>
          </a:xfrm>
          <a:prstGeom prst="rect">
            <a:avLst/>
          </a:prstGeom>
        </p:spPr>
      </p:pic>
      <p:pic>
        <p:nvPicPr>
          <p:cNvPr id="11" name="图片 10"/>
          <p:cNvPicPr>
            <a:picLocks noChangeAspect="1"/>
          </p:cNvPicPr>
          <p:nvPr/>
        </p:nvPicPr>
        <p:blipFill>
          <a:blip r:embed="rId4" cstate="print"/>
          <a:stretch>
            <a:fillRect/>
          </a:stretch>
        </p:blipFill>
        <p:spPr>
          <a:xfrm>
            <a:off x="3199201" y="2675712"/>
            <a:ext cx="5793598" cy="1506576"/>
          </a:xfrm>
          <a:prstGeom prst="rect">
            <a:avLst/>
          </a:prstGeom>
        </p:spPr>
      </p:pic>
      <p:sp>
        <p:nvSpPr>
          <p:cNvPr id="12" name="矩形 11"/>
          <p:cNvSpPr/>
          <p:nvPr/>
        </p:nvSpPr>
        <p:spPr>
          <a:xfrm>
            <a:off x="3887703" y="2875002"/>
            <a:ext cx="4456669" cy="1107996"/>
          </a:xfrm>
          <a:prstGeom prst="rect">
            <a:avLst/>
          </a:prstGeom>
        </p:spPr>
        <p:txBody>
          <a:bodyPr wrap="none">
            <a:spAutoFit/>
          </a:bodyPr>
          <a:lstStyle/>
          <a:p>
            <a:r>
              <a:rPr lang="zh-CN" altLang="en-US" sz="6600" dirty="0">
                <a:solidFill>
                  <a:srgbClr val="2B8523"/>
                </a:solidFill>
                <a:latin typeface="苏新诗古印宋简" panose="02010609000101010101" pitchFamily="49" charset="-122"/>
                <a:ea typeface="苏新诗古印宋简" panose="02010609000101010101" pitchFamily="49" charset="-122"/>
              </a:rPr>
              <a:t>端午节诗词</a:t>
            </a:r>
          </a:p>
        </p:txBody>
      </p:sp>
      <p:sp>
        <p:nvSpPr>
          <p:cNvPr id="13" name="矩形 12"/>
          <p:cNvSpPr/>
          <p:nvPr/>
        </p:nvSpPr>
        <p:spPr>
          <a:xfrm>
            <a:off x="5622212" y="1672132"/>
            <a:ext cx="864339" cy="736740"/>
          </a:xfrm>
          <a:prstGeom prst="rect">
            <a:avLst/>
          </a:prstGeom>
        </p:spPr>
        <p:txBody>
          <a:bodyPr wrap="none">
            <a:spAutoFit/>
          </a:bodyPr>
          <a:lstStyle/>
          <a:p>
            <a:pPr>
              <a:lnSpc>
                <a:spcPts val="4300"/>
              </a:lnSpc>
            </a:pPr>
            <a:r>
              <a:rPr lang="en-US" altLang="zh-CN" sz="6000" b="1" dirty="0">
                <a:solidFill>
                  <a:schemeClr val="tx1">
                    <a:lumMod val="75000"/>
                    <a:lumOff val="25000"/>
                  </a:schemeClr>
                </a:solidFill>
                <a:latin typeface="华文隶书" panose="02010800040101010101" pitchFamily="2" charset="-122"/>
                <a:ea typeface="华文隶书" panose="02010800040101010101" pitchFamily="2" charset="-122"/>
              </a:rPr>
              <a:t>03</a:t>
            </a:r>
            <a:endParaRPr lang="zh-CN" altLang="en-US" sz="6000" b="1" dirty="0">
              <a:solidFill>
                <a:schemeClr val="tx1">
                  <a:lumMod val="75000"/>
                  <a:lumOff val="25000"/>
                </a:schemeClr>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rotWithShape="1">
          <a:blip r:embed="rId5" cstate="screen">
            <a:duotone>
              <a:prstClr val="black"/>
              <a:schemeClr val="tx2">
                <a:tint val="45000"/>
                <a:satMod val="400000"/>
              </a:schemeClr>
            </a:duotone>
          </a:blip>
          <a:srcRect/>
          <a:stretch>
            <a:fillRect/>
          </a:stretch>
        </p:blipFill>
        <p:spPr>
          <a:xfrm rot="2700000">
            <a:off x="4737181" y="1509847"/>
            <a:ext cx="773151" cy="636694"/>
          </a:xfrm>
          <a:prstGeom prst="rect">
            <a:avLst/>
          </a:prstGeom>
        </p:spPr>
      </p:pic>
      <p:pic>
        <p:nvPicPr>
          <p:cNvPr id="15" name="图片 14"/>
          <p:cNvPicPr>
            <a:picLocks noChangeAspect="1"/>
          </p:cNvPicPr>
          <p:nvPr/>
        </p:nvPicPr>
        <p:blipFill rotWithShape="1">
          <a:blip r:embed="rId5" cstate="screen">
            <a:duotone>
              <a:prstClr val="black"/>
              <a:schemeClr val="tx2">
                <a:tint val="45000"/>
                <a:satMod val="400000"/>
              </a:schemeClr>
            </a:duotone>
          </a:blip>
          <a:srcRect/>
          <a:stretch>
            <a:fillRect/>
          </a:stretch>
        </p:blipFill>
        <p:spPr>
          <a:xfrm rot="18900000" flipH="1">
            <a:off x="6542420" y="1539790"/>
            <a:ext cx="773151" cy="636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47"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750"/>
                                        <p:tgtEl>
                                          <p:spTgt spid="12"/>
                                        </p:tgtEl>
                                      </p:cBhvr>
                                    </p:animEffect>
                                    <p:anim calcmode="lin" valueType="num">
                                      <p:cBhvr>
                                        <p:cTn id="23" dur="1750" fill="hold"/>
                                        <p:tgtEl>
                                          <p:spTgt spid="12"/>
                                        </p:tgtEl>
                                        <p:attrNameLst>
                                          <p:attrName>ppt_x</p:attrName>
                                        </p:attrNameLst>
                                      </p:cBhvr>
                                      <p:tavLst>
                                        <p:tav tm="0">
                                          <p:val>
                                            <p:strVal val="#ppt_x"/>
                                          </p:val>
                                        </p:tav>
                                        <p:tav tm="100000">
                                          <p:val>
                                            <p:strVal val="#ppt_x"/>
                                          </p:val>
                                        </p:tav>
                                      </p:tavLst>
                                    </p:anim>
                                    <p:anim calcmode="lin" valueType="num">
                                      <p:cBhvr>
                                        <p:cTn id="24" dur="1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天空, 水&#10;&#10;已生成极高可信度的说明"/>
          <p:cNvPicPr>
            <a:picLocks noChangeAspect="1"/>
          </p:cNvPicPr>
          <p:nvPr/>
        </p:nvPicPr>
        <p:blipFill rotWithShape="1">
          <a:blip r:embed="rId3" cstate="screen"/>
          <a:srcRect t="15625" b="4219"/>
          <a:stretch>
            <a:fillRect/>
          </a:stretch>
        </p:blipFill>
        <p:spPr>
          <a:xfrm>
            <a:off x="0" y="342900"/>
            <a:ext cx="12192000" cy="6515100"/>
          </a:xfrm>
          <a:prstGeom prst="rect">
            <a:avLst/>
          </a:prstGeom>
        </p:spPr>
      </p:pic>
      <p:sp>
        <p:nvSpPr>
          <p:cNvPr id="12" name="圆角矩形 11"/>
          <p:cNvSpPr/>
          <p:nvPr/>
        </p:nvSpPr>
        <p:spPr>
          <a:xfrm>
            <a:off x="1427104" y="1398264"/>
            <a:ext cx="9409045" cy="3840427"/>
          </a:xfrm>
          <a:prstGeom prst="roundRect">
            <a:avLst>
              <a:gd name="adj" fmla="val 9960"/>
            </a:avLst>
          </a:prstGeom>
          <a:solidFill>
            <a:srgbClr val="4E830C"/>
          </a:solidFill>
          <a:ln w="25400" cap="flat" cmpd="sng" algn="ctr">
            <a:noFill/>
            <a:prstDash val="solid"/>
          </a:ln>
          <a:effectLst>
            <a:outerShdw blurRad="228600" dist="228600" dir="5400000" algn="t" rotWithShape="0">
              <a:prstClr val="black">
                <a:alpha val="30000"/>
              </a:prstClr>
            </a:outerShdw>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914400">
              <a:defRPr/>
            </a:pPr>
            <a:endParaRPr lang="en-US" sz="2400" kern="0">
              <a:solidFill>
                <a:sysClr val="window" lastClr="FFFFFF"/>
              </a:solidFill>
              <a:latin typeface="Calibri" panose="020F0502020204030204"/>
              <a:ea typeface="微软雅黑" panose="020B0503020204020204" charset="-122"/>
            </a:endParaRPr>
          </a:p>
        </p:txBody>
      </p:sp>
      <p:sp>
        <p:nvSpPr>
          <p:cNvPr id="13" name="圆角矩形 12"/>
          <p:cNvSpPr/>
          <p:nvPr/>
        </p:nvSpPr>
        <p:spPr>
          <a:xfrm>
            <a:off x="1679509" y="1630121"/>
            <a:ext cx="8832981" cy="3168352"/>
          </a:xfrm>
          <a:prstGeom prst="roundRect">
            <a:avLst/>
          </a:prstGeom>
          <a:solidFill>
            <a:sysClr val="window" lastClr="FFFFFF"/>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914400">
              <a:defRPr/>
            </a:pPr>
            <a:endParaRPr lang="en-US" sz="2400" kern="0">
              <a:solidFill>
                <a:sysClr val="window" lastClr="FFFFFF"/>
              </a:solidFill>
              <a:latin typeface="Calibri" panose="020F0502020204030204"/>
              <a:ea typeface="微软雅黑" panose="020B0503020204020204" charset="-122"/>
            </a:endParaRPr>
          </a:p>
        </p:txBody>
      </p:sp>
      <p:sp>
        <p:nvSpPr>
          <p:cNvPr id="14" name="TextBox 4"/>
          <p:cNvSpPr txBox="1"/>
          <p:nvPr/>
        </p:nvSpPr>
        <p:spPr>
          <a:xfrm>
            <a:off x="2202022" y="2490503"/>
            <a:ext cx="8082267" cy="1670073"/>
          </a:xfrm>
          <a:prstGeom prst="rect">
            <a:avLst/>
          </a:prstGeom>
          <a:noFill/>
        </p:spPr>
        <p:txBody>
          <a:bodyPr wrap="square" rtlCol="0">
            <a:spAutoFit/>
          </a:bodyPr>
          <a:lstStyle/>
          <a:p>
            <a:pPr algn="just" defTabSz="685800">
              <a:lnSpc>
                <a:spcPct val="150000"/>
              </a:lnSpc>
              <a:defRPr/>
            </a:pPr>
            <a:r>
              <a:rPr lang="zh-CN" altLang="en-US" sz="1400" kern="0" dirty="0">
                <a:solidFill>
                  <a:prstClr val="black">
                    <a:lumMod val="75000"/>
                    <a:lumOff val="25000"/>
                  </a:prstClr>
                </a:solidFill>
                <a:latin typeface="微软雅黑" panose="020B0503020204020204" charset="-122"/>
                <a:ea typeface="微软雅黑" panose="020B0503020204020204" charset="-122"/>
                <a:cs typeface="Arial" panose="020B0604020202020204" pitchFamily="34" charset="0"/>
              </a:rPr>
              <a:t>端午节为每年农历五月初五，又称端午节为每年农历五月初五，又称端阳节 端阳节、午日节、五 月节等；端午节是中国月节等；端午节是中国汉族 汉族人民纪念 人民纪念屈原 屈原的的传统节日 传统节日，， 更有吃 更有吃粽子 粽子，，赛龙舟 赛龙舟，挂 ，挂菖蒲 菖蒲、、蒿草 蒿草、、艾叶 艾叶，薰苍术、 ，薰苍术、 白芷 白芷，喝 ，喝雄黄酒 雄黄酒的习俗。“端午节”为国家 的习俗。“端午节”为国家法定节假日 法定节假日 之一，并列入世界非物质文化遗产名录。</a:t>
            </a:r>
            <a:endParaRPr lang="en-US" altLang="zh-CN" sz="1400" kern="0" dirty="0">
              <a:solidFill>
                <a:prstClr val="black">
                  <a:lumMod val="75000"/>
                  <a:lumOff val="25000"/>
                </a:prstClr>
              </a:solidFill>
              <a:latin typeface="微软雅黑" panose="020B0503020204020204" charset="-122"/>
              <a:ea typeface="微软雅黑" panose="020B0503020204020204" charset="-122"/>
              <a:cs typeface="Arial" panose="020B0604020202020204" pitchFamily="34" charset="0"/>
            </a:endParaRPr>
          </a:p>
        </p:txBody>
      </p:sp>
      <p:sp>
        <p:nvSpPr>
          <p:cNvPr id="15" name="TextBox 3"/>
          <p:cNvSpPr txBox="1"/>
          <p:nvPr/>
        </p:nvSpPr>
        <p:spPr>
          <a:xfrm>
            <a:off x="4846457" y="1760075"/>
            <a:ext cx="2288257" cy="5518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defTabSz="1219200">
              <a:defRPr/>
            </a:pPr>
            <a:r>
              <a:rPr lang="zh-CN" altLang="en-US" sz="3735" dirty="0">
                <a:solidFill>
                  <a:prstClr val="black">
                    <a:lumMod val="75000"/>
                    <a:lumOff val="25000"/>
                  </a:prstClr>
                </a:solidFill>
              </a:rPr>
              <a:t>节日介绍</a:t>
            </a:r>
          </a:p>
        </p:txBody>
      </p:sp>
      <p:pic>
        <p:nvPicPr>
          <p:cNvPr id="17" name="图片 16"/>
          <p:cNvPicPr>
            <a:picLocks noChangeAspect="1"/>
          </p:cNvPicPr>
          <p:nvPr/>
        </p:nvPicPr>
        <p:blipFill rotWithShape="1">
          <a:blip r:embed="rId4" cstate="screen"/>
          <a:srcRect/>
          <a:stretch>
            <a:fillRect/>
          </a:stretch>
        </p:blipFill>
        <p:spPr>
          <a:xfrm>
            <a:off x="6863294" y="806612"/>
            <a:ext cx="2756456" cy="1943973"/>
          </a:xfrm>
          <a:prstGeom prst="rect">
            <a:avLst/>
          </a:prstGeom>
        </p:spPr>
      </p:pic>
      <p:pic>
        <p:nvPicPr>
          <p:cNvPr id="18" name="图片 17"/>
          <p:cNvPicPr>
            <a:picLocks noChangeAspect="1"/>
          </p:cNvPicPr>
          <p:nvPr/>
        </p:nvPicPr>
        <p:blipFill rotWithShape="1">
          <a:blip r:embed="rId4" cstate="screen"/>
          <a:srcRect/>
          <a:stretch>
            <a:fillRect/>
          </a:stretch>
        </p:blipFill>
        <p:spPr>
          <a:xfrm>
            <a:off x="2426457" y="824347"/>
            <a:ext cx="2756456" cy="1943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45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50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14" presetClass="entr" presetSubtype="10" fill="hold" grpId="0" nodeType="withEffect">
                                  <p:stCondLst>
                                    <p:cond delay="570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1500"/>
                                        <p:tgtEl>
                                          <p:spTgt spid="14"/>
                                        </p:tgtEl>
                                      </p:cBhvr>
                                    </p:animEffect>
                                  </p:childTnLst>
                                </p:cTn>
                              </p:par>
                              <p:par>
                                <p:cTn id="23" presetID="10" presetClass="entr" presetSubtype="0" fill="hold" nodeType="withEffect">
                                  <p:stCondLst>
                                    <p:cond delay="6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69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42996" y="3591386"/>
            <a:ext cx="4906905" cy="2264851"/>
          </a:xfrm>
          <a:prstGeom prst="rect">
            <a:avLst/>
          </a:prstGeom>
          <a:noFill/>
        </p:spPr>
        <p:txBody>
          <a:bodyPr wrap="square" rtlCol="0">
            <a:spAutoFit/>
          </a:bodyPr>
          <a:lstStyle/>
          <a:p>
            <a:pPr defTabSz="914400">
              <a:lnSpc>
                <a:spcPct val="150000"/>
              </a:lnSpc>
            </a:pPr>
            <a:r>
              <a:rPr lang="zh-CN" altLang="en-US" sz="1600" dirty="0">
                <a:ln w="0"/>
                <a:solidFill>
                  <a:prstClr val="black">
                    <a:lumMod val="75000"/>
                    <a:lumOff val="25000"/>
                  </a:prstClr>
                </a:solidFill>
                <a:latin typeface="微软雅黑" panose="020B0503020204020204" charset="-122"/>
                <a:ea typeface="微软雅黑" panose="020B0503020204020204" charset="-122"/>
              </a:rPr>
              <a:t>香泥垒燕，密叶巢莺，春晦寒浅。花径风柔，著地舞茵红软。斗草烟欺罗袂薄，秋千影落春游倦。醉归来，记宝帐歌慵，锦屏香暖。别来怅、光阴容易，还又酴醿，牡丹开遍。妒恨疏狂，那更柳花迎面。鸿羽难凭芳信短，长安犹近归期远。倚危楼，但镇日、绣帘高卷。</a:t>
            </a:r>
          </a:p>
        </p:txBody>
      </p:sp>
      <p:sp>
        <p:nvSpPr>
          <p:cNvPr id="7" name="MH_Text_1"/>
          <p:cNvSpPr txBox="1"/>
          <p:nvPr>
            <p:custDataLst>
              <p:tags r:id="rId1"/>
            </p:custDataLst>
          </p:nvPr>
        </p:nvSpPr>
        <p:spPr>
          <a:xfrm>
            <a:off x="1207699" y="2345419"/>
            <a:ext cx="2754232" cy="410433"/>
          </a:xfrm>
          <a:prstGeom prst="rect">
            <a:avLst/>
          </a:prstGeom>
          <a:noFill/>
        </p:spPr>
        <p:txBody>
          <a:bodyPr wrap="square" lIns="0" tIns="0" rIns="0" bIns="0" rtlCol="0" anchor="t" anchorCtr="0">
            <a:spAutoFit/>
          </a:bodyPr>
          <a:lstStyle/>
          <a:p>
            <a:pPr defTabSz="914400"/>
            <a:r>
              <a:rPr lang="zh-CN" altLang="en-US" sz="2665" b="1" dirty="0">
                <a:solidFill>
                  <a:srgbClr val="4E830C"/>
                </a:solidFill>
                <a:latin typeface="Calibri" panose="020F0502020204030204"/>
                <a:ea typeface="微软雅黑" panose="020B0503020204020204" charset="-122"/>
                <a:sym typeface="Arial" panose="020B0604020202020204" pitchFamily="34" charset="0"/>
              </a:rPr>
              <a:t>倦寻芳</a:t>
            </a:r>
            <a:r>
              <a:rPr lang="en-US" altLang="zh-CN" sz="2665" b="1" dirty="0">
                <a:solidFill>
                  <a:srgbClr val="4E830C"/>
                </a:solidFill>
                <a:latin typeface="Calibri" panose="020F0502020204030204"/>
                <a:ea typeface="微软雅黑" panose="020B0503020204020204" charset="-122"/>
                <a:sym typeface="Arial" panose="020B0604020202020204" pitchFamily="34" charset="0"/>
              </a:rPr>
              <a:t>·</a:t>
            </a:r>
            <a:r>
              <a:rPr lang="zh-CN" altLang="en-US" sz="2665" b="1" dirty="0">
                <a:solidFill>
                  <a:srgbClr val="4E830C"/>
                </a:solidFill>
                <a:latin typeface="Calibri" panose="020F0502020204030204"/>
                <a:ea typeface="微软雅黑" panose="020B0503020204020204" charset="-122"/>
                <a:sym typeface="Arial" panose="020B0604020202020204" pitchFamily="34" charset="0"/>
              </a:rPr>
              <a:t>香泥垒燕</a:t>
            </a:r>
            <a:endParaRPr lang="en-US" altLang="zh-CN" sz="2665" b="1" dirty="0">
              <a:solidFill>
                <a:srgbClr val="4E830C"/>
              </a:solidFill>
              <a:latin typeface="Calibri" panose="020F0502020204030204"/>
              <a:ea typeface="微软雅黑" panose="020B0503020204020204" charset="-122"/>
              <a:sym typeface="Arial" panose="020B0604020202020204" pitchFamily="34" charset="0"/>
            </a:endParaRPr>
          </a:p>
        </p:txBody>
      </p:sp>
      <p:pic>
        <p:nvPicPr>
          <p:cNvPr id="13" name="图片 12"/>
          <p:cNvPicPr>
            <a:picLocks noChangeAspect="1"/>
          </p:cNvPicPr>
          <p:nvPr/>
        </p:nvPicPr>
        <p:blipFill>
          <a:blip r:embed="rId5"/>
          <a:stretch>
            <a:fillRect/>
          </a:stretch>
        </p:blipFill>
        <p:spPr>
          <a:xfrm>
            <a:off x="6030921" y="2029516"/>
            <a:ext cx="5272033" cy="3316171"/>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12" name="MH_Text_1"/>
          <p:cNvSpPr txBox="1"/>
          <p:nvPr>
            <p:custDataLst>
              <p:tags r:id="rId2"/>
            </p:custDataLst>
          </p:nvPr>
        </p:nvSpPr>
        <p:spPr>
          <a:xfrm>
            <a:off x="3004812" y="2975579"/>
            <a:ext cx="2754232" cy="410433"/>
          </a:xfrm>
          <a:prstGeom prst="rect">
            <a:avLst/>
          </a:prstGeom>
          <a:noFill/>
        </p:spPr>
        <p:txBody>
          <a:bodyPr wrap="square" lIns="0" tIns="0" rIns="0" bIns="0" rtlCol="0" anchor="t" anchorCtr="0">
            <a:spAutoFit/>
          </a:bodyPr>
          <a:lstStyle/>
          <a:p>
            <a:pPr defTabSz="914400"/>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r>
              <a:rPr lang="zh-CN" altLang="en-US"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卢祖皋</a:t>
            </a:r>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6032"/>
                                  </p:iterate>
                                  <p:childTnLst>
                                    <p:set>
                                      <p:cBhvr>
                                        <p:cTn id="18" dur="1" fill="hold">
                                          <p:stCondLst>
                                            <p:cond delay="0"/>
                                          </p:stCondLst>
                                        </p:cTn>
                                        <p:tgtEl>
                                          <p:spTgt spid="6"/>
                                        </p:tgtEl>
                                        <p:attrNameLst>
                                          <p:attrName>style.visibility</p:attrName>
                                        </p:attrNameLst>
                                      </p:cBhvr>
                                      <p:to>
                                        <p:strVal val="visible"/>
                                      </p:to>
                                    </p:set>
                                    <p:animEffect transition="in" filter="wipe(left)">
                                      <p:cBhvr>
                                        <p:cTn id="19" dur="700"/>
                                        <p:tgtEl>
                                          <p:spTgt spid="6"/>
                                        </p:tgtEl>
                                      </p:cBhvr>
                                    </p:animEffect>
                                  </p:childTnLst>
                                </p:cTn>
                              </p:par>
                              <p:par>
                                <p:cTn id="20" presetID="2" presetClass="entr" presetSubtype="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300" fill="hold"/>
                                        <p:tgtEl>
                                          <p:spTgt spid="13"/>
                                        </p:tgtEl>
                                        <p:attrNameLst>
                                          <p:attrName>ppt_x</p:attrName>
                                        </p:attrNameLst>
                                      </p:cBhvr>
                                      <p:tavLst>
                                        <p:tav tm="0">
                                          <p:val>
                                            <p:strVal val="1+#ppt_w/2"/>
                                          </p:val>
                                        </p:tav>
                                        <p:tav tm="100000">
                                          <p:val>
                                            <p:strVal val="#ppt_x"/>
                                          </p:val>
                                        </p:tav>
                                      </p:tavLst>
                                    </p:anim>
                                    <p:anim calcmode="lin" valueType="num">
                                      <p:cBhvr additive="base">
                                        <p:cTn id="23" dur="13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169046" y="3478873"/>
            <a:ext cx="5733781" cy="1866858"/>
          </a:xfrm>
          <a:prstGeom prst="rect">
            <a:avLst/>
          </a:prstGeom>
          <a:noFill/>
        </p:spPr>
        <p:txBody>
          <a:bodyPr wrap="square" rtlCol="0">
            <a:spAutoFit/>
          </a:bodyPr>
          <a:lstStyle/>
          <a:p>
            <a:pPr defTabSz="914400">
              <a:lnSpc>
                <a:spcPct val="15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节分端午自谁言，万古传闻为屈原。</a:t>
            </a:r>
          </a:p>
          <a:p>
            <a:pPr defTabSz="914400">
              <a:lnSpc>
                <a:spcPct val="150000"/>
              </a:lnSpc>
            </a:pPr>
            <a:endParaRPr lang="zh-CN" altLang="en-US" sz="2665" dirty="0">
              <a:ln w="0"/>
              <a:solidFill>
                <a:prstClr val="black">
                  <a:lumMod val="75000"/>
                  <a:lumOff val="25000"/>
                </a:prstClr>
              </a:solidFill>
              <a:latin typeface="微软雅黑" panose="020B0503020204020204" charset="-122"/>
              <a:ea typeface="微软雅黑" panose="020B0503020204020204" charset="-122"/>
            </a:endParaRPr>
          </a:p>
          <a:p>
            <a:pPr defTabSz="914400">
              <a:lnSpc>
                <a:spcPct val="15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堪笑楚江空渺渺，不能洗得直臣冤。</a:t>
            </a:r>
          </a:p>
        </p:txBody>
      </p:sp>
      <p:sp>
        <p:nvSpPr>
          <p:cNvPr id="7" name="MH_Text_1"/>
          <p:cNvSpPr txBox="1"/>
          <p:nvPr>
            <p:custDataLst>
              <p:tags r:id="rId1"/>
            </p:custDataLst>
          </p:nvPr>
        </p:nvSpPr>
        <p:spPr>
          <a:xfrm>
            <a:off x="7188024" y="2235932"/>
            <a:ext cx="1847913" cy="738664"/>
          </a:xfrm>
          <a:prstGeom prst="rect">
            <a:avLst/>
          </a:prstGeom>
          <a:noFill/>
        </p:spPr>
        <p:txBody>
          <a:bodyPr wrap="square" lIns="0" tIns="0" rIns="0" bIns="0" rtlCol="0" anchor="t" anchorCtr="0">
            <a:spAutoFit/>
          </a:bodyPr>
          <a:lstStyle/>
          <a:p>
            <a:pPr defTabSz="914400"/>
            <a:r>
              <a:rPr lang="zh-CN" altLang="en-US" sz="4800" b="1" dirty="0">
                <a:solidFill>
                  <a:srgbClr val="4E830C"/>
                </a:solidFill>
                <a:latin typeface="Calibri" panose="020F0502020204030204"/>
                <a:ea typeface="微软雅黑" panose="020B0503020204020204" charset="-122"/>
                <a:sym typeface="Arial" panose="020B0604020202020204" pitchFamily="34" charset="0"/>
              </a:rPr>
              <a:t>端 午</a:t>
            </a:r>
            <a:endParaRPr lang="en-US" altLang="zh-CN" sz="4800" b="1" dirty="0">
              <a:solidFill>
                <a:srgbClr val="4E830C"/>
              </a:solidFill>
              <a:latin typeface="Calibri" panose="020F0502020204030204"/>
              <a:ea typeface="微软雅黑" panose="020B0503020204020204" charset="-122"/>
              <a:sym typeface="Arial" panose="020B0604020202020204" pitchFamily="34" charset="0"/>
            </a:endParaRPr>
          </a:p>
        </p:txBody>
      </p:sp>
      <p:pic>
        <p:nvPicPr>
          <p:cNvPr id="13" name="图片 12"/>
          <p:cNvPicPr>
            <a:picLocks noChangeAspect="1"/>
          </p:cNvPicPr>
          <p:nvPr/>
        </p:nvPicPr>
        <p:blipFill>
          <a:blip r:embed="rId5"/>
          <a:stretch>
            <a:fillRect/>
          </a:stretch>
        </p:blipFill>
        <p:spPr>
          <a:xfrm>
            <a:off x="418288" y="2340376"/>
            <a:ext cx="5397499" cy="3304824"/>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12" name="MH_Text_1"/>
          <p:cNvSpPr txBox="1"/>
          <p:nvPr>
            <p:custDataLst>
              <p:tags r:id="rId2"/>
            </p:custDataLst>
          </p:nvPr>
        </p:nvSpPr>
        <p:spPr>
          <a:xfrm>
            <a:off x="9035936" y="2759678"/>
            <a:ext cx="2754232" cy="410433"/>
          </a:xfrm>
          <a:prstGeom prst="rect">
            <a:avLst/>
          </a:prstGeom>
          <a:noFill/>
        </p:spPr>
        <p:txBody>
          <a:bodyPr wrap="square" lIns="0" tIns="0" rIns="0" bIns="0" rtlCol="0" anchor="t" anchorCtr="0">
            <a:spAutoFit/>
          </a:bodyPr>
          <a:lstStyle/>
          <a:p>
            <a:pPr defTabSz="914400"/>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r>
              <a:rPr lang="zh-CN" altLang="en-US"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唐 文秀</a:t>
            </a:r>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6032"/>
                                  </p:iterate>
                                  <p:childTnLst>
                                    <p:set>
                                      <p:cBhvr>
                                        <p:cTn id="18" dur="1" fill="hold">
                                          <p:stCondLst>
                                            <p:cond delay="0"/>
                                          </p:stCondLst>
                                        </p:cTn>
                                        <p:tgtEl>
                                          <p:spTgt spid="6"/>
                                        </p:tgtEl>
                                        <p:attrNameLst>
                                          <p:attrName>style.visibility</p:attrName>
                                        </p:attrNameLst>
                                      </p:cBhvr>
                                      <p:to>
                                        <p:strVal val="visible"/>
                                      </p:to>
                                    </p:set>
                                    <p:animEffect transition="in" filter="wipe(left)">
                                      <p:cBhvr>
                                        <p:cTn id="19" dur="700"/>
                                        <p:tgtEl>
                                          <p:spTgt spid="6"/>
                                        </p:tgtEl>
                                      </p:cBhvr>
                                    </p:animEffect>
                                  </p:childTnLst>
                                </p:cTn>
                              </p:par>
                              <p:par>
                                <p:cTn id="20" presetID="2" presetClass="entr" presetSubtype="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300" fill="hold"/>
                                        <p:tgtEl>
                                          <p:spTgt spid="13"/>
                                        </p:tgtEl>
                                        <p:attrNameLst>
                                          <p:attrName>ppt_x</p:attrName>
                                        </p:attrNameLst>
                                      </p:cBhvr>
                                      <p:tavLst>
                                        <p:tav tm="0">
                                          <p:val>
                                            <p:strVal val="1+#ppt_w/2"/>
                                          </p:val>
                                        </p:tav>
                                        <p:tav tm="100000">
                                          <p:val>
                                            <p:strVal val="#ppt_x"/>
                                          </p:val>
                                        </p:tav>
                                      </p:tavLst>
                                    </p:anim>
                                    <p:anim calcmode="lin" valueType="num">
                                      <p:cBhvr additive="base">
                                        <p:cTn id="23" dur="13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304448" y="3545583"/>
            <a:ext cx="4385153" cy="2482539"/>
          </a:xfrm>
          <a:prstGeom prst="rect">
            <a:avLst/>
          </a:prstGeom>
          <a:noFill/>
        </p:spPr>
        <p:txBody>
          <a:bodyPr wrap="square" rtlCol="0">
            <a:spAutoFit/>
          </a:bodyPr>
          <a:lstStyle/>
          <a:p>
            <a:pPr defTabSz="914400">
              <a:lnSpc>
                <a:spcPct val="15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屈氏已沉死，楚人哀不容。</a:t>
            </a:r>
          </a:p>
          <a:p>
            <a:pPr defTabSz="914400">
              <a:lnSpc>
                <a:spcPct val="15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何尝奈谗谤，徒欲却蛟龙。</a:t>
            </a:r>
          </a:p>
          <a:p>
            <a:pPr defTabSz="914400">
              <a:lnSpc>
                <a:spcPct val="15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未泯生前恨，而追没后踪。</a:t>
            </a:r>
          </a:p>
          <a:p>
            <a:pPr defTabSz="914400">
              <a:lnSpc>
                <a:spcPct val="15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沅湘碧潭水，应自照千峰。</a:t>
            </a:r>
          </a:p>
        </p:txBody>
      </p:sp>
      <p:sp>
        <p:nvSpPr>
          <p:cNvPr id="7" name="MH_Text_1"/>
          <p:cNvSpPr txBox="1"/>
          <p:nvPr>
            <p:custDataLst>
              <p:tags r:id="rId1"/>
            </p:custDataLst>
          </p:nvPr>
        </p:nvSpPr>
        <p:spPr>
          <a:xfrm>
            <a:off x="1663025" y="2141021"/>
            <a:ext cx="2566076" cy="738664"/>
          </a:xfrm>
          <a:prstGeom prst="rect">
            <a:avLst/>
          </a:prstGeom>
          <a:noFill/>
        </p:spPr>
        <p:txBody>
          <a:bodyPr wrap="square" lIns="0" tIns="0" rIns="0" bIns="0" rtlCol="0" anchor="t" anchorCtr="0">
            <a:spAutoFit/>
          </a:bodyPr>
          <a:lstStyle/>
          <a:p>
            <a:pPr defTabSz="914400"/>
            <a:r>
              <a:rPr lang="zh-CN" altLang="en-US" sz="4800" b="1" dirty="0">
                <a:solidFill>
                  <a:srgbClr val="4E830C"/>
                </a:solidFill>
                <a:latin typeface="Calibri" panose="020F0502020204030204"/>
                <a:ea typeface="微软雅黑" panose="020B0503020204020204" charset="-122"/>
                <a:sym typeface="Arial" panose="020B0604020202020204" pitchFamily="34" charset="0"/>
              </a:rPr>
              <a:t>五月五日　</a:t>
            </a:r>
            <a:endParaRPr lang="en-US" altLang="zh-CN" sz="4800" b="1" dirty="0">
              <a:solidFill>
                <a:srgbClr val="4E830C"/>
              </a:solidFill>
              <a:latin typeface="Calibri" panose="020F0502020204030204"/>
              <a:ea typeface="微软雅黑" panose="020B0503020204020204" charset="-122"/>
              <a:sym typeface="Arial" panose="020B0604020202020204" pitchFamily="34" charset="0"/>
            </a:endParaRPr>
          </a:p>
        </p:txBody>
      </p:sp>
      <p:pic>
        <p:nvPicPr>
          <p:cNvPr id="13" name="图片 12"/>
          <p:cNvPicPr>
            <a:picLocks noChangeAspect="1"/>
          </p:cNvPicPr>
          <p:nvPr/>
        </p:nvPicPr>
        <p:blipFill>
          <a:blip r:embed="rId5"/>
          <a:stretch>
            <a:fillRect/>
          </a:stretch>
        </p:blipFill>
        <p:spPr>
          <a:xfrm>
            <a:off x="7330408" y="1164609"/>
            <a:ext cx="3755704" cy="4966296"/>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12" name="MH_Text_1"/>
          <p:cNvSpPr txBox="1"/>
          <p:nvPr>
            <p:custDataLst>
              <p:tags r:id="rId2"/>
            </p:custDataLst>
          </p:nvPr>
        </p:nvSpPr>
        <p:spPr>
          <a:xfrm>
            <a:off x="3879237" y="2879685"/>
            <a:ext cx="2754232" cy="410433"/>
          </a:xfrm>
          <a:prstGeom prst="rect">
            <a:avLst/>
          </a:prstGeom>
          <a:noFill/>
        </p:spPr>
        <p:txBody>
          <a:bodyPr wrap="square" lIns="0" tIns="0" rIns="0" bIns="0" rtlCol="0" anchor="t" anchorCtr="0">
            <a:spAutoFit/>
          </a:bodyPr>
          <a:lstStyle/>
          <a:p>
            <a:pPr defTabSz="914400"/>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r>
              <a:rPr lang="zh-CN" altLang="en-US"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北宋 梅尧臣</a:t>
            </a:r>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6032"/>
                                  </p:iterate>
                                  <p:childTnLst>
                                    <p:set>
                                      <p:cBhvr>
                                        <p:cTn id="18" dur="1" fill="hold">
                                          <p:stCondLst>
                                            <p:cond delay="0"/>
                                          </p:stCondLst>
                                        </p:cTn>
                                        <p:tgtEl>
                                          <p:spTgt spid="6"/>
                                        </p:tgtEl>
                                        <p:attrNameLst>
                                          <p:attrName>style.visibility</p:attrName>
                                        </p:attrNameLst>
                                      </p:cBhvr>
                                      <p:to>
                                        <p:strVal val="visible"/>
                                      </p:to>
                                    </p:set>
                                    <p:animEffect transition="in" filter="wipe(left)">
                                      <p:cBhvr>
                                        <p:cTn id="19" dur="700"/>
                                        <p:tgtEl>
                                          <p:spTgt spid="6"/>
                                        </p:tgtEl>
                                      </p:cBhvr>
                                    </p:animEffect>
                                  </p:childTnLst>
                                </p:cTn>
                              </p:par>
                              <p:par>
                                <p:cTn id="20" presetID="2" presetClass="entr" presetSubtype="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300" fill="hold"/>
                                        <p:tgtEl>
                                          <p:spTgt spid="13"/>
                                        </p:tgtEl>
                                        <p:attrNameLst>
                                          <p:attrName>ppt_x</p:attrName>
                                        </p:attrNameLst>
                                      </p:cBhvr>
                                      <p:tavLst>
                                        <p:tav tm="0">
                                          <p:val>
                                            <p:strVal val="1+#ppt_w/2"/>
                                          </p:val>
                                        </p:tav>
                                        <p:tav tm="100000">
                                          <p:val>
                                            <p:strVal val="#ppt_x"/>
                                          </p:val>
                                        </p:tav>
                                      </p:tavLst>
                                    </p:anim>
                                    <p:anim calcmode="lin" valueType="num">
                                      <p:cBhvr additive="base">
                                        <p:cTn id="23" dur="13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388080">
            <a:off x="1463327" y="1731976"/>
            <a:ext cx="3905395" cy="3981784"/>
            <a:chOff x="2472128" y="1733024"/>
            <a:chExt cx="1457922" cy="1486441"/>
          </a:xfrm>
        </p:grpSpPr>
        <p:grpSp>
          <p:nvGrpSpPr>
            <p:cNvPr id="3" name="组合 2"/>
            <p:cNvGrpSpPr/>
            <p:nvPr/>
          </p:nvGrpSpPr>
          <p:grpSpPr>
            <a:xfrm>
              <a:off x="2472128" y="1944692"/>
              <a:ext cx="1457922" cy="1274773"/>
              <a:chOff x="2472128" y="1944692"/>
              <a:chExt cx="1457922" cy="1274773"/>
            </a:xfrm>
          </p:grpSpPr>
          <p:sp>
            <p:nvSpPr>
              <p:cNvPr id="5" name="矩形 4"/>
              <p:cNvSpPr/>
              <p:nvPr/>
            </p:nvSpPr>
            <p:spPr>
              <a:xfrm rot="20211173">
                <a:off x="2472128" y="1944692"/>
                <a:ext cx="1457922" cy="1274773"/>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pic>
            <p:nvPicPr>
              <p:cNvPr id="6" name="Picture 6"/>
              <p:cNvPicPr>
                <a:picLocks noChangeAspect="1" noChangeArrowheads="1"/>
              </p:cNvPicPr>
              <p:nvPr/>
            </p:nvPicPr>
            <p:blipFill>
              <a:blip r:embed="rId5" cstate="screen"/>
              <a:stretch>
                <a:fillRect/>
              </a:stretch>
            </p:blipFill>
            <p:spPr bwMode="auto">
              <a:xfrm rot="20161162">
                <a:off x="2636491" y="2192757"/>
                <a:ext cx="1183430" cy="905576"/>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C:\Users\jsj\Downloads\44MRedocn_2011011912540106_322215\9.png"/>
            <p:cNvPicPr>
              <a:picLocks noChangeAspect="1" noChangeArrowheads="1"/>
            </p:cNvPicPr>
            <p:nvPr/>
          </p:nvPicPr>
          <p:blipFill rotWithShape="1">
            <a:blip r:embed="rId6" cstate="print"/>
            <a:srcRect/>
            <a:stretch>
              <a:fillRect/>
            </a:stretch>
          </p:blipFill>
          <p:spPr bwMode="auto">
            <a:xfrm>
              <a:off x="2627784" y="1733024"/>
              <a:ext cx="734402" cy="6858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5970358" y="3670945"/>
            <a:ext cx="5329023" cy="1251176"/>
          </a:xfrm>
          <a:prstGeom prst="rect">
            <a:avLst/>
          </a:prstGeom>
          <a:noFill/>
        </p:spPr>
        <p:txBody>
          <a:bodyPr wrap="square" rtlCol="0">
            <a:spAutoFit/>
          </a:bodyPr>
          <a:lstStyle/>
          <a:p>
            <a:pPr defTabSz="914400">
              <a:lnSpc>
                <a:spcPct val="15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竞渡深悲千载冤，忠魂一去讵能还。</a:t>
            </a:r>
          </a:p>
          <a:p>
            <a:pPr defTabSz="914400">
              <a:lnSpc>
                <a:spcPct val="15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国亡身殒今何有，只留离骚在世间。</a:t>
            </a:r>
          </a:p>
        </p:txBody>
      </p:sp>
      <p:sp>
        <p:nvSpPr>
          <p:cNvPr id="8" name="MH_Text_1"/>
          <p:cNvSpPr txBox="1"/>
          <p:nvPr>
            <p:custDataLst>
              <p:tags r:id="rId1"/>
            </p:custDataLst>
          </p:nvPr>
        </p:nvSpPr>
        <p:spPr>
          <a:xfrm>
            <a:off x="6558262" y="2193616"/>
            <a:ext cx="2566076" cy="738664"/>
          </a:xfrm>
          <a:prstGeom prst="rect">
            <a:avLst/>
          </a:prstGeom>
          <a:noFill/>
        </p:spPr>
        <p:txBody>
          <a:bodyPr wrap="square" lIns="0" tIns="0" rIns="0" bIns="0" rtlCol="0" anchor="t" anchorCtr="0">
            <a:spAutoFit/>
          </a:bodyPr>
          <a:lstStyle/>
          <a:p>
            <a:pPr defTabSz="914400"/>
            <a:r>
              <a:rPr lang="zh-CN" altLang="en-US" sz="4800" b="1" dirty="0">
                <a:solidFill>
                  <a:srgbClr val="4E830C"/>
                </a:solidFill>
                <a:latin typeface="Calibri" panose="020F0502020204030204"/>
                <a:ea typeface="微软雅黑" panose="020B0503020204020204" charset="-122"/>
                <a:sym typeface="Arial" panose="020B0604020202020204" pitchFamily="34" charset="0"/>
              </a:rPr>
              <a:t>和端午　　</a:t>
            </a:r>
            <a:endParaRPr lang="en-US" altLang="zh-CN" sz="4800" b="1" dirty="0">
              <a:solidFill>
                <a:srgbClr val="4E830C"/>
              </a:solidFill>
              <a:latin typeface="Calibri" panose="020F0502020204030204"/>
              <a:ea typeface="微软雅黑" panose="020B0503020204020204" charset="-122"/>
              <a:sym typeface="Arial" panose="020B0604020202020204" pitchFamily="34" charset="0"/>
            </a:endParaRPr>
          </a:p>
        </p:txBody>
      </p:sp>
      <p:sp>
        <p:nvSpPr>
          <p:cNvPr id="9" name="MH_Text_1"/>
          <p:cNvSpPr txBox="1"/>
          <p:nvPr>
            <p:custDataLst>
              <p:tags r:id="rId2"/>
            </p:custDataLst>
          </p:nvPr>
        </p:nvSpPr>
        <p:spPr>
          <a:xfrm>
            <a:off x="8425837" y="2891242"/>
            <a:ext cx="2754232" cy="410433"/>
          </a:xfrm>
          <a:prstGeom prst="rect">
            <a:avLst/>
          </a:prstGeom>
          <a:noFill/>
        </p:spPr>
        <p:txBody>
          <a:bodyPr wrap="square" lIns="0" tIns="0" rIns="0" bIns="0" rtlCol="0" anchor="t" anchorCtr="0">
            <a:spAutoFit/>
          </a:bodyPr>
          <a:lstStyle/>
          <a:p>
            <a:pPr defTabSz="914400"/>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r>
              <a:rPr lang="zh-CN" altLang="en-US"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北宋 张耒</a:t>
            </a:r>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360"/>
                                          </p:val>
                                        </p:tav>
                                        <p:tav tm="100000">
                                          <p:val>
                                            <p:fltVal val="0"/>
                                          </p:val>
                                        </p:tav>
                                      </p:tavLst>
                                    </p:anim>
                                    <p:animEffect transition="in" filter="fade">
                                      <p:cBhvr>
                                        <p:cTn id="10" dur="1500"/>
                                        <p:tgtEl>
                                          <p:spTgt spid="2"/>
                                        </p:tgtEl>
                                      </p:cBhvr>
                                    </p:animEffect>
                                  </p:childTnLst>
                                </p:cTn>
                              </p:par>
                            </p:childTnLst>
                          </p:cTn>
                        </p:par>
                        <p:par>
                          <p:cTn id="11" fill="hold">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par>
                          <p:cTn id="17" fill="hold">
                            <p:stCondLst>
                              <p:cond delay="35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childTnLst>
                          </p:cTn>
                        </p:par>
                        <p:par>
                          <p:cTn id="23" fill="hold">
                            <p:stCondLst>
                              <p:cond delay="4500"/>
                            </p:stCondLst>
                            <p:childTnLst>
                              <p:par>
                                <p:cTn id="24" presetID="22" presetClass="entr" presetSubtype="8" fill="hold" grpId="0" nodeType="afterEffect">
                                  <p:stCondLst>
                                    <p:cond delay="0"/>
                                  </p:stCondLst>
                                  <p:iterate type="lt">
                                    <p:tmPct val="6032"/>
                                  </p:iterate>
                                  <p:childTnLst>
                                    <p:set>
                                      <p:cBhvr>
                                        <p:cTn id="25" dur="1" fill="hold">
                                          <p:stCondLst>
                                            <p:cond delay="0"/>
                                          </p:stCondLst>
                                        </p:cTn>
                                        <p:tgtEl>
                                          <p:spTgt spid="7"/>
                                        </p:tgtEl>
                                        <p:attrNameLst>
                                          <p:attrName>style.visibility</p:attrName>
                                        </p:attrNameLst>
                                      </p:cBhvr>
                                      <p:to>
                                        <p:strVal val="visible"/>
                                      </p:to>
                                    </p:set>
                                    <p:animEffect transition="in" filter="wipe(left)">
                                      <p:cBhvr>
                                        <p:cTn id="26"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388080">
            <a:off x="7133541" y="1350504"/>
            <a:ext cx="3905395" cy="3981784"/>
            <a:chOff x="2472128" y="1733024"/>
            <a:chExt cx="1457922" cy="1486441"/>
          </a:xfrm>
        </p:grpSpPr>
        <p:grpSp>
          <p:nvGrpSpPr>
            <p:cNvPr id="3" name="组合 2"/>
            <p:cNvGrpSpPr/>
            <p:nvPr/>
          </p:nvGrpSpPr>
          <p:grpSpPr>
            <a:xfrm>
              <a:off x="2472128" y="1944692"/>
              <a:ext cx="1457922" cy="1274773"/>
              <a:chOff x="2472128" y="1944692"/>
              <a:chExt cx="1457922" cy="1274773"/>
            </a:xfrm>
          </p:grpSpPr>
          <p:sp>
            <p:nvSpPr>
              <p:cNvPr id="5" name="矩形 4"/>
              <p:cNvSpPr/>
              <p:nvPr/>
            </p:nvSpPr>
            <p:spPr>
              <a:xfrm rot="20211173">
                <a:off x="2472128" y="1944692"/>
                <a:ext cx="1457922" cy="1274773"/>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pic>
            <p:nvPicPr>
              <p:cNvPr id="6" name="Picture 6"/>
              <p:cNvPicPr>
                <a:picLocks noChangeAspect="1" noChangeArrowheads="1"/>
              </p:cNvPicPr>
              <p:nvPr/>
            </p:nvPicPr>
            <p:blipFill>
              <a:blip r:embed="rId5"/>
              <a:stretch>
                <a:fillRect/>
              </a:stretch>
            </p:blipFill>
            <p:spPr bwMode="auto">
              <a:xfrm rot="20161162">
                <a:off x="2646918" y="2234140"/>
                <a:ext cx="1147406" cy="76984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C:\Users\jsj\Downloads\44MRedocn_2011011912540106_322215\9.png"/>
            <p:cNvPicPr>
              <a:picLocks noChangeAspect="1" noChangeArrowheads="1"/>
            </p:cNvPicPr>
            <p:nvPr/>
          </p:nvPicPr>
          <p:blipFill rotWithShape="1">
            <a:blip r:embed="rId6" cstate="print"/>
            <a:srcRect/>
            <a:stretch>
              <a:fillRect/>
            </a:stretch>
          </p:blipFill>
          <p:spPr bwMode="auto">
            <a:xfrm>
              <a:off x="2627784" y="1733024"/>
              <a:ext cx="734402" cy="6858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657917" y="3987777"/>
            <a:ext cx="5733425" cy="1405065"/>
          </a:xfrm>
          <a:prstGeom prst="rect">
            <a:avLst/>
          </a:prstGeom>
          <a:noFill/>
        </p:spPr>
        <p:txBody>
          <a:bodyPr wrap="square" rtlCol="0">
            <a:spAutoFit/>
          </a:bodyPr>
          <a:lstStyle/>
          <a:p>
            <a:pPr defTabSz="914400">
              <a:lnSpc>
                <a:spcPct val="15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流棹西来恨未销，鱼龙寂寞暗风潮。</a:t>
            </a:r>
          </a:p>
          <a:p>
            <a:pPr defTabSz="914400">
              <a:lnSpc>
                <a:spcPct val="200000"/>
              </a:lnSpc>
            </a:pPr>
            <a:r>
              <a:rPr lang="zh-CN" altLang="en-US" sz="2665" dirty="0">
                <a:ln w="0"/>
                <a:solidFill>
                  <a:prstClr val="black">
                    <a:lumMod val="75000"/>
                    <a:lumOff val="25000"/>
                  </a:prstClr>
                </a:solidFill>
                <a:latin typeface="微软雅黑" panose="020B0503020204020204" charset="-122"/>
                <a:ea typeface="微软雅黑" panose="020B0503020204020204" charset="-122"/>
              </a:rPr>
              <a:t>楚人犹自贪儿戏，江上年年夺锦标。</a:t>
            </a:r>
          </a:p>
        </p:txBody>
      </p:sp>
      <p:sp>
        <p:nvSpPr>
          <p:cNvPr id="8" name="MH_Text_1"/>
          <p:cNvSpPr txBox="1"/>
          <p:nvPr>
            <p:custDataLst>
              <p:tags r:id="rId1"/>
            </p:custDataLst>
          </p:nvPr>
        </p:nvSpPr>
        <p:spPr>
          <a:xfrm>
            <a:off x="1563321" y="2427712"/>
            <a:ext cx="2566076" cy="738664"/>
          </a:xfrm>
          <a:prstGeom prst="rect">
            <a:avLst/>
          </a:prstGeom>
          <a:noFill/>
        </p:spPr>
        <p:txBody>
          <a:bodyPr wrap="square" lIns="0" tIns="0" rIns="0" bIns="0" rtlCol="0" anchor="t" anchorCtr="0">
            <a:spAutoFit/>
          </a:bodyPr>
          <a:lstStyle/>
          <a:p>
            <a:pPr defTabSz="914400"/>
            <a:r>
              <a:rPr lang="zh-CN" altLang="en-US" sz="4800" b="1" dirty="0">
                <a:solidFill>
                  <a:srgbClr val="4E830C"/>
                </a:solidFill>
                <a:latin typeface="Calibri" panose="020F0502020204030204"/>
                <a:ea typeface="微软雅黑" panose="020B0503020204020204" charset="-122"/>
                <a:sym typeface="Arial" panose="020B0604020202020204" pitchFamily="34" charset="0"/>
              </a:rPr>
              <a:t>端午感兴</a:t>
            </a:r>
            <a:endParaRPr lang="en-US" altLang="zh-CN" sz="4800" b="1" dirty="0">
              <a:solidFill>
                <a:srgbClr val="4E830C"/>
              </a:solidFill>
              <a:latin typeface="Calibri" panose="020F0502020204030204"/>
              <a:ea typeface="微软雅黑" panose="020B0503020204020204" charset="-122"/>
              <a:sym typeface="Arial" panose="020B0604020202020204" pitchFamily="34" charset="0"/>
            </a:endParaRPr>
          </a:p>
        </p:txBody>
      </p:sp>
      <p:sp>
        <p:nvSpPr>
          <p:cNvPr id="9" name="MH_Text_1"/>
          <p:cNvSpPr txBox="1"/>
          <p:nvPr>
            <p:custDataLst>
              <p:tags r:id="rId2"/>
            </p:custDataLst>
          </p:nvPr>
        </p:nvSpPr>
        <p:spPr>
          <a:xfrm>
            <a:off x="3911228" y="3303387"/>
            <a:ext cx="2754232" cy="410433"/>
          </a:xfrm>
          <a:prstGeom prst="rect">
            <a:avLst/>
          </a:prstGeom>
          <a:noFill/>
        </p:spPr>
        <p:txBody>
          <a:bodyPr wrap="square" lIns="0" tIns="0" rIns="0" bIns="0" rtlCol="0" anchor="t" anchorCtr="0">
            <a:spAutoFit/>
          </a:bodyPr>
          <a:lstStyle/>
          <a:p>
            <a:pPr defTabSz="914400"/>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r>
              <a:rPr lang="zh-CN" altLang="en-US"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宋  文天祥</a:t>
            </a:r>
            <a:r>
              <a:rPr lang="en-US" altLang="zh-CN" sz="266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6032"/>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700"/>
                                        <p:tgtEl>
                                          <p:spTgt spid="7"/>
                                        </p:tgtEl>
                                      </p:cBhvr>
                                    </p:animEffect>
                                  </p:childTnLst>
                                </p:cTn>
                              </p:par>
                            </p:childTnLst>
                          </p:cTn>
                        </p:par>
                        <p:par>
                          <p:cTn id="20" fill="hold">
                            <p:stCondLst>
                              <p:cond delay="3008"/>
                            </p:stCondLst>
                            <p:childTnLst>
                              <p:par>
                                <p:cTn id="21" presetID="49" presetClass="entr" presetSubtype="0" decel="10000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500" fill="hold"/>
                                        <p:tgtEl>
                                          <p:spTgt spid="2"/>
                                        </p:tgtEl>
                                        <p:attrNameLst>
                                          <p:attrName>ppt_w</p:attrName>
                                        </p:attrNameLst>
                                      </p:cBhvr>
                                      <p:tavLst>
                                        <p:tav tm="0">
                                          <p:val>
                                            <p:fltVal val="0"/>
                                          </p:val>
                                        </p:tav>
                                        <p:tav tm="100000">
                                          <p:val>
                                            <p:strVal val="#ppt_w"/>
                                          </p:val>
                                        </p:tav>
                                      </p:tavLst>
                                    </p:anim>
                                    <p:anim calcmode="lin" valueType="num">
                                      <p:cBhvr>
                                        <p:cTn id="24" dur="1500" fill="hold"/>
                                        <p:tgtEl>
                                          <p:spTgt spid="2"/>
                                        </p:tgtEl>
                                        <p:attrNameLst>
                                          <p:attrName>ppt_h</p:attrName>
                                        </p:attrNameLst>
                                      </p:cBhvr>
                                      <p:tavLst>
                                        <p:tav tm="0">
                                          <p:val>
                                            <p:fltVal val="0"/>
                                          </p:val>
                                        </p:tav>
                                        <p:tav tm="100000">
                                          <p:val>
                                            <p:strVal val="#ppt_h"/>
                                          </p:val>
                                        </p:tav>
                                      </p:tavLst>
                                    </p:anim>
                                    <p:anim calcmode="lin" valueType="num">
                                      <p:cBhvr>
                                        <p:cTn id="25" dur="1500" fill="hold"/>
                                        <p:tgtEl>
                                          <p:spTgt spid="2"/>
                                        </p:tgtEl>
                                        <p:attrNameLst>
                                          <p:attrName>style.rotation</p:attrName>
                                        </p:attrNameLst>
                                      </p:cBhvr>
                                      <p:tavLst>
                                        <p:tav tm="0">
                                          <p:val>
                                            <p:fltVal val="360"/>
                                          </p:val>
                                        </p:tav>
                                        <p:tav tm="100000">
                                          <p:val>
                                            <p:fltVal val="0"/>
                                          </p:val>
                                        </p:tav>
                                      </p:tavLst>
                                    </p:anim>
                                    <p:animEffect transition="in" filter="fade">
                                      <p:cBhvr>
                                        <p:cTn id="26"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包含 天空, 水&#10;&#10;已生成极高可信度的说明"/>
          <p:cNvPicPr>
            <a:picLocks noChangeAspect="1"/>
          </p:cNvPicPr>
          <p:nvPr/>
        </p:nvPicPr>
        <p:blipFill rotWithShape="1">
          <a:blip r:embed="rId3" cstate="screen"/>
          <a:srcRect t="15625" b="4219"/>
          <a:stretch>
            <a:fillRect/>
          </a:stretch>
        </p:blipFill>
        <p:spPr>
          <a:xfrm>
            <a:off x="0" y="342900"/>
            <a:ext cx="12192000" cy="6515100"/>
          </a:xfrm>
          <a:prstGeom prst="rect">
            <a:avLst/>
          </a:prstGeom>
        </p:spPr>
      </p:pic>
      <p:pic>
        <p:nvPicPr>
          <p:cNvPr id="11" name="图片 10"/>
          <p:cNvPicPr>
            <a:picLocks noChangeAspect="1"/>
          </p:cNvPicPr>
          <p:nvPr/>
        </p:nvPicPr>
        <p:blipFill>
          <a:blip r:embed="rId4" cstate="print"/>
          <a:stretch>
            <a:fillRect/>
          </a:stretch>
        </p:blipFill>
        <p:spPr>
          <a:xfrm>
            <a:off x="3199201" y="2675712"/>
            <a:ext cx="5793598" cy="1506576"/>
          </a:xfrm>
          <a:prstGeom prst="rect">
            <a:avLst/>
          </a:prstGeom>
        </p:spPr>
      </p:pic>
      <p:sp>
        <p:nvSpPr>
          <p:cNvPr id="12" name="矩形 11"/>
          <p:cNvSpPr/>
          <p:nvPr/>
        </p:nvSpPr>
        <p:spPr>
          <a:xfrm>
            <a:off x="3887703" y="2875002"/>
            <a:ext cx="4456669" cy="1107996"/>
          </a:xfrm>
          <a:prstGeom prst="rect">
            <a:avLst/>
          </a:prstGeom>
        </p:spPr>
        <p:txBody>
          <a:bodyPr wrap="none">
            <a:spAutoFit/>
          </a:bodyPr>
          <a:lstStyle/>
          <a:p>
            <a:r>
              <a:rPr lang="zh-CN" altLang="en-US" sz="6600" dirty="0">
                <a:solidFill>
                  <a:srgbClr val="2B8523"/>
                </a:solidFill>
                <a:latin typeface="苏新诗古印宋简" panose="02010609000101010101" pitchFamily="49" charset="-122"/>
                <a:ea typeface="苏新诗古印宋简" panose="02010609000101010101" pitchFamily="49" charset="-122"/>
              </a:rPr>
              <a:t>端午节演化</a:t>
            </a:r>
          </a:p>
        </p:txBody>
      </p:sp>
      <p:sp>
        <p:nvSpPr>
          <p:cNvPr id="13" name="矩形 12"/>
          <p:cNvSpPr/>
          <p:nvPr/>
        </p:nvSpPr>
        <p:spPr>
          <a:xfrm>
            <a:off x="5622212" y="1672132"/>
            <a:ext cx="864339" cy="736740"/>
          </a:xfrm>
          <a:prstGeom prst="rect">
            <a:avLst/>
          </a:prstGeom>
        </p:spPr>
        <p:txBody>
          <a:bodyPr wrap="none">
            <a:spAutoFit/>
          </a:bodyPr>
          <a:lstStyle/>
          <a:p>
            <a:pPr>
              <a:lnSpc>
                <a:spcPts val="4300"/>
              </a:lnSpc>
            </a:pPr>
            <a:r>
              <a:rPr lang="en-US" altLang="zh-CN" sz="6000" b="1" dirty="0">
                <a:solidFill>
                  <a:schemeClr val="tx1">
                    <a:lumMod val="75000"/>
                    <a:lumOff val="25000"/>
                  </a:schemeClr>
                </a:solidFill>
                <a:latin typeface="华文隶书" panose="02010800040101010101" pitchFamily="2" charset="-122"/>
                <a:ea typeface="华文隶书" panose="02010800040101010101" pitchFamily="2" charset="-122"/>
              </a:rPr>
              <a:t>04</a:t>
            </a:r>
            <a:endParaRPr lang="zh-CN" altLang="en-US" sz="6000" b="1" dirty="0">
              <a:solidFill>
                <a:schemeClr val="tx1">
                  <a:lumMod val="75000"/>
                  <a:lumOff val="25000"/>
                </a:schemeClr>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rotWithShape="1">
          <a:blip r:embed="rId5" cstate="screen">
            <a:duotone>
              <a:prstClr val="black"/>
              <a:schemeClr val="tx2">
                <a:tint val="45000"/>
                <a:satMod val="400000"/>
              </a:schemeClr>
            </a:duotone>
          </a:blip>
          <a:srcRect/>
          <a:stretch>
            <a:fillRect/>
          </a:stretch>
        </p:blipFill>
        <p:spPr>
          <a:xfrm rot="2700000">
            <a:off x="4737181" y="1509847"/>
            <a:ext cx="773151" cy="636694"/>
          </a:xfrm>
          <a:prstGeom prst="rect">
            <a:avLst/>
          </a:prstGeom>
        </p:spPr>
      </p:pic>
      <p:pic>
        <p:nvPicPr>
          <p:cNvPr id="15" name="图片 14"/>
          <p:cNvPicPr>
            <a:picLocks noChangeAspect="1"/>
          </p:cNvPicPr>
          <p:nvPr/>
        </p:nvPicPr>
        <p:blipFill rotWithShape="1">
          <a:blip r:embed="rId5" cstate="screen">
            <a:duotone>
              <a:prstClr val="black"/>
              <a:schemeClr val="tx2">
                <a:tint val="45000"/>
                <a:satMod val="400000"/>
              </a:schemeClr>
            </a:duotone>
          </a:blip>
          <a:srcRect/>
          <a:stretch>
            <a:fillRect/>
          </a:stretch>
        </p:blipFill>
        <p:spPr>
          <a:xfrm rot="18900000" flipH="1">
            <a:off x="6542420" y="1539790"/>
            <a:ext cx="773151" cy="636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47"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750"/>
                                        <p:tgtEl>
                                          <p:spTgt spid="12"/>
                                        </p:tgtEl>
                                      </p:cBhvr>
                                    </p:animEffect>
                                    <p:anim calcmode="lin" valueType="num">
                                      <p:cBhvr>
                                        <p:cTn id="23" dur="1750" fill="hold"/>
                                        <p:tgtEl>
                                          <p:spTgt spid="12"/>
                                        </p:tgtEl>
                                        <p:attrNameLst>
                                          <p:attrName>ppt_x</p:attrName>
                                        </p:attrNameLst>
                                      </p:cBhvr>
                                      <p:tavLst>
                                        <p:tav tm="0">
                                          <p:val>
                                            <p:strVal val="#ppt_x"/>
                                          </p:val>
                                        </p:tav>
                                        <p:tav tm="100000">
                                          <p:val>
                                            <p:strVal val="#ppt_x"/>
                                          </p:val>
                                        </p:tav>
                                      </p:tavLst>
                                    </p:anim>
                                    <p:anim calcmode="lin" valueType="num">
                                      <p:cBhvr>
                                        <p:cTn id="24" dur="1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816328" y="2376400"/>
            <a:ext cx="6291205" cy="3285900"/>
          </a:xfrm>
          <a:prstGeom prst="rect">
            <a:avLst/>
          </a:prstGeom>
          <a:noFill/>
        </p:spPr>
        <p:txBody>
          <a:bodyPr wrap="square" rtlCol="0">
            <a:spAutoFit/>
          </a:bodyPr>
          <a:lstStyle/>
          <a:p>
            <a:pPr defTabSz="914400">
              <a:lnSpc>
                <a:spcPct val="150000"/>
              </a:lnSpc>
            </a:pPr>
            <a:r>
              <a:rPr lang="zh-CN" altLang="en-US" sz="1400" dirty="0">
                <a:ln w="0"/>
                <a:solidFill>
                  <a:prstClr val="black">
                    <a:lumMod val="75000"/>
                    <a:lumOff val="25000"/>
                  </a:prstClr>
                </a:solidFill>
                <a:latin typeface="微软雅黑" panose="020B0503020204020204" charset="-122"/>
                <a:ea typeface="微软雅黑" panose="020B0503020204020204" charset="-122"/>
              </a:rPr>
              <a:t>自</a:t>
            </a:r>
            <a:r>
              <a:rPr lang="en-US" altLang="zh-CN" sz="1400" dirty="0">
                <a:ln w="0"/>
                <a:solidFill>
                  <a:prstClr val="black">
                    <a:lumMod val="75000"/>
                    <a:lumOff val="25000"/>
                  </a:prstClr>
                </a:solidFill>
                <a:latin typeface="微软雅黑" panose="020B0503020204020204" charset="-122"/>
                <a:ea typeface="微软雅黑" panose="020B0503020204020204" charset="-122"/>
              </a:rPr>
              <a:t>2008</a:t>
            </a:r>
            <a:r>
              <a:rPr lang="zh-CN" altLang="en-US" sz="1400" dirty="0">
                <a:ln w="0"/>
                <a:solidFill>
                  <a:prstClr val="black">
                    <a:lumMod val="75000"/>
                    <a:lumOff val="25000"/>
                  </a:prstClr>
                </a:solidFill>
                <a:latin typeface="微软雅黑" panose="020B0503020204020204" charset="-122"/>
                <a:ea typeface="微软雅黑" panose="020B0503020204020204" charset="-122"/>
              </a:rPr>
              <a:t>年开始，端午节在中国大陆地区也成为国家法定节假日之一，按规定放假一天。</a:t>
            </a:r>
            <a:endParaRPr lang="en-US" altLang="zh-CN" sz="1400" dirty="0">
              <a:ln w="0"/>
              <a:solidFill>
                <a:prstClr val="black">
                  <a:lumMod val="75000"/>
                  <a:lumOff val="25000"/>
                </a:prstClr>
              </a:solidFill>
              <a:latin typeface="微软雅黑" panose="020B0503020204020204" charset="-122"/>
              <a:ea typeface="微软雅黑" panose="020B0503020204020204" charset="-122"/>
            </a:endParaRPr>
          </a:p>
          <a:p>
            <a:pPr defTabSz="914400">
              <a:lnSpc>
                <a:spcPct val="150000"/>
              </a:lnSpc>
            </a:pPr>
            <a:r>
              <a:rPr lang="zh-CN" altLang="en-US" sz="1400" dirty="0">
                <a:ln w="0"/>
                <a:solidFill>
                  <a:prstClr val="black">
                    <a:lumMod val="75000"/>
                    <a:lumOff val="25000"/>
                  </a:prstClr>
                </a:solidFill>
                <a:latin typeface="微软雅黑" panose="020B0503020204020204" charset="-122"/>
                <a:ea typeface="微软雅黑" panose="020B0503020204020204" charset="-122"/>
              </a:rPr>
              <a:t>中国大陆南方地区端午节习俗保存较完善，也较北方地区气氛浓厚，各地纷纷举办各种规模的赛龙舟活动，家庭也都包粽子全家同吃，虽然不一定代表端午节本身的纪念屈原的意义，很多人尤其是青少年都不知道它代表的含义。但这种习俗一直保留着。</a:t>
            </a:r>
            <a:endParaRPr lang="en-US" altLang="zh-CN" sz="1400" dirty="0">
              <a:ln w="0"/>
              <a:solidFill>
                <a:prstClr val="black">
                  <a:lumMod val="75000"/>
                  <a:lumOff val="25000"/>
                </a:prstClr>
              </a:solidFill>
              <a:latin typeface="微软雅黑" panose="020B0503020204020204" charset="-122"/>
              <a:ea typeface="微软雅黑" panose="020B0503020204020204" charset="-122"/>
            </a:endParaRPr>
          </a:p>
          <a:p>
            <a:pPr defTabSz="914400">
              <a:lnSpc>
                <a:spcPct val="150000"/>
              </a:lnSpc>
            </a:pPr>
            <a:r>
              <a:rPr lang="en-US" altLang="zh-CN" sz="1400" dirty="0">
                <a:ln w="0"/>
                <a:solidFill>
                  <a:prstClr val="black">
                    <a:lumMod val="75000"/>
                    <a:lumOff val="25000"/>
                  </a:prstClr>
                </a:solidFill>
                <a:latin typeface="微软雅黑" panose="020B0503020204020204" charset="-122"/>
                <a:ea typeface="微软雅黑" panose="020B0503020204020204" charset="-122"/>
              </a:rPr>
              <a:t>2009</a:t>
            </a:r>
            <a:r>
              <a:rPr lang="zh-CN" altLang="en-US" sz="1400" dirty="0">
                <a:ln w="0"/>
                <a:solidFill>
                  <a:prstClr val="black">
                    <a:lumMod val="75000"/>
                    <a:lumOff val="25000"/>
                  </a:prstClr>
                </a:solidFill>
                <a:latin typeface="微软雅黑" panose="020B0503020204020204" charset="-122"/>
                <a:ea typeface="微软雅黑" panose="020B0503020204020204" charset="-122"/>
              </a:rPr>
              <a:t>年湖北省代表中华人民共和国向联合国教科文组织申报世界文化遗产的湖北秭归“屈原故里端午习俗”，黄石“西塞神舟会”赛龙舟，湖南“汨罗江畔端午习俗”，江苏苏州祭伍子胥的“苏州端午习俗”，就是中国大陆长江流域三个省份当地人民庆祝端午节时的习俗。</a:t>
            </a:r>
          </a:p>
        </p:txBody>
      </p:sp>
      <p:sp>
        <p:nvSpPr>
          <p:cNvPr id="7" name="MH_Text_1"/>
          <p:cNvSpPr txBox="1"/>
          <p:nvPr>
            <p:custDataLst>
              <p:tags r:id="rId1"/>
            </p:custDataLst>
          </p:nvPr>
        </p:nvSpPr>
        <p:spPr>
          <a:xfrm>
            <a:off x="2769799" y="1573348"/>
            <a:ext cx="2671539" cy="574453"/>
          </a:xfrm>
          <a:prstGeom prst="rect">
            <a:avLst/>
          </a:prstGeom>
          <a:noFill/>
        </p:spPr>
        <p:txBody>
          <a:bodyPr wrap="square" lIns="0" tIns="0" rIns="0" bIns="0" rtlCol="0" anchor="t" anchorCtr="0">
            <a:spAutoFit/>
          </a:bodyPr>
          <a:lstStyle/>
          <a:p>
            <a:pPr defTabSz="914400"/>
            <a:r>
              <a:rPr lang="zh-CN" altLang="en-US" sz="3735" b="1" spc="400"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中国大陆</a:t>
            </a:r>
            <a:endParaRPr lang="en-US" altLang="zh-CN" sz="3735" b="1" spc="400"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pic>
        <p:nvPicPr>
          <p:cNvPr id="8" name="图片 7"/>
          <p:cNvPicPr>
            <a:picLocks noChangeAspect="1"/>
          </p:cNvPicPr>
          <p:nvPr/>
        </p:nvPicPr>
        <p:blipFill>
          <a:blip r:embed="rId4"/>
          <a:stretch>
            <a:fillRect/>
          </a:stretch>
        </p:blipFill>
        <p:spPr>
          <a:xfrm>
            <a:off x="7392295" y="2689005"/>
            <a:ext cx="4490357" cy="2729552"/>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iterate type="lt">
                                    <p:tmPct val="6032"/>
                                  </p:iterate>
                                  <p:childTnLst>
                                    <p:set>
                                      <p:cBhvr>
                                        <p:cTn id="12" dur="1" fill="hold">
                                          <p:stCondLst>
                                            <p:cond delay="0"/>
                                          </p:stCondLst>
                                        </p:cTn>
                                        <p:tgtEl>
                                          <p:spTgt spid="6"/>
                                        </p:tgtEl>
                                        <p:attrNameLst>
                                          <p:attrName>style.visibility</p:attrName>
                                        </p:attrNameLst>
                                      </p:cBhvr>
                                      <p:to>
                                        <p:strVal val="visible"/>
                                      </p:to>
                                    </p:set>
                                    <p:animEffect transition="in" filter="wipe(left)">
                                      <p:cBhvr>
                                        <p:cTn id="13" dur="700"/>
                                        <p:tgtEl>
                                          <p:spTgt spid="6"/>
                                        </p:tgtEl>
                                      </p:cBhvr>
                                    </p:animEffect>
                                  </p:childTnLst>
                                </p:cTn>
                              </p:par>
                              <p:par>
                                <p:cTn id="14" presetID="2" presetClass="entr" presetSubtype="6" fill="hold" nodeType="withEffect">
                                  <p:stCondLst>
                                    <p:cond delay="4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300" fill="hold"/>
                                        <p:tgtEl>
                                          <p:spTgt spid="8"/>
                                        </p:tgtEl>
                                        <p:attrNameLst>
                                          <p:attrName>ppt_x</p:attrName>
                                        </p:attrNameLst>
                                      </p:cBhvr>
                                      <p:tavLst>
                                        <p:tav tm="0">
                                          <p:val>
                                            <p:strVal val="1+#ppt_w/2"/>
                                          </p:val>
                                        </p:tav>
                                        <p:tav tm="100000">
                                          <p:val>
                                            <p:strVal val="#ppt_x"/>
                                          </p:val>
                                        </p:tav>
                                      </p:tavLst>
                                    </p:anim>
                                    <p:anim calcmode="lin" valueType="num">
                                      <p:cBhvr additive="base">
                                        <p:cTn id="17" dur="13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961232" y="1681986"/>
            <a:ext cx="3751795" cy="4016492"/>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3" name="TextBox 6"/>
          <p:cNvSpPr txBox="1"/>
          <p:nvPr/>
        </p:nvSpPr>
        <p:spPr>
          <a:xfrm>
            <a:off x="5295901" y="2145885"/>
            <a:ext cx="6286500" cy="3716915"/>
          </a:xfrm>
          <a:prstGeom prst="rect">
            <a:avLst/>
          </a:prstGeom>
          <a:noFill/>
        </p:spPr>
        <p:txBody>
          <a:bodyPr wrap="square" rtlCol="0">
            <a:spAutoFit/>
          </a:bodyPr>
          <a:lstStyle/>
          <a:p>
            <a:pPr defTabSz="914400">
              <a:lnSpc>
                <a:spcPct val="150000"/>
              </a:lnSpc>
            </a:pPr>
            <a:r>
              <a:rPr lang="zh-CN" altLang="en-US" sz="1865" b="1" dirty="0">
                <a:ln w="0"/>
                <a:solidFill>
                  <a:srgbClr val="4E830C"/>
                </a:solidFill>
                <a:latin typeface="微软雅黑" panose="020B0503020204020204" charset="-122"/>
                <a:ea typeface="微软雅黑" panose="020B0503020204020204" charset="-122"/>
              </a:rPr>
              <a:t>台湾端午节</a:t>
            </a:r>
            <a:r>
              <a:rPr lang="zh-CN" altLang="en-US" sz="1400" dirty="0">
                <a:ln w="0"/>
                <a:solidFill>
                  <a:prstClr val="black">
                    <a:lumMod val="75000"/>
                    <a:lumOff val="25000"/>
                  </a:prstClr>
                </a:solidFill>
                <a:latin typeface="微软雅黑" panose="020B0503020204020204" charset="-122"/>
                <a:ea typeface="微软雅黑" panose="020B0503020204020204" charset="-122"/>
              </a:rPr>
              <a:t>保留大量端午信俗，台湾人俗称端阳、“五日节”或“五月节”，习俗为吃粽子、饮雄黄酒、驱五毒、饮午时水、沐午时水、午时立蛋（传说中能在午时，立起鸡蛋可以得到好运）与赛龙舟。端午禳除的习俗源自于夏至，台湾习俗认为端午当天正午，是全年阳气最盛的时刻，因此配合饮用午时水可强身健体、驱除百病，加入了香茅、艾草、菖蒲等驱邪植物，或是挂榕枝、饮雄黄酒、佩挂香馨</a:t>
            </a:r>
            <a:r>
              <a:rPr lang="en-US" altLang="zh-CN" sz="1400" dirty="0">
                <a:ln w="0"/>
                <a:solidFill>
                  <a:prstClr val="black">
                    <a:lumMod val="75000"/>
                    <a:lumOff val="25000"/>
                  </a:prstClr>
                </a:solidFill>
                <a:latin typeface="微软雅黑" panose="020B0503020204020204" charset="-122"/>
                <a:ea typeface="微软雅黑" panose="020B0503020204020204" charset="-122"/>
              </a:rPr>
              <a:t>(</a:t>
            </a:r>
            <a:r>
              <a:rPr lang="zh-CN" altLang="en-US" sz="1400" dirty="0">
                <a:ln w="0"/>
                <a:solidFill>
                  <a:prstClr val="black">
                    <a:lumMod val="75000"/>
                    <a:lumOff val="25000"/>
                  </a:prstClr>
                </a:solidFill>
                <a:latin typeface="微软雅黑" panose="020B0503020204020204" charset="-122"/>
                <a:ea typeface="微软雅黑" panose="020B0503020204020204" charset="-122"/>
              </a:rPr>
              <a:t>香包</a:t>
            </a:r>
            <a:r>
              <a:rPr lang="en-US" altLang="zh-CN" sz="1400" dirty="0">
                <a:ln w="0"/>
                <a:solidFill>
                  <a:prstClr val="black">
                    <a:lumMod val="75000"/>
                    <a:lumOff val="25000"/>
                  </a:prstClr>
                </a:solidFill>
                <a:latin typeface="微软雅黑" panose="020B0503020204020204" charset="-122"/>
                <a:ea typeface="微软雅黑" panose="020B0503020204020204" charset="-122"/>
              </a:rPr>
              <a:t>)</a:t>
            </a:r>
            <a:r>
              <a:rPr lang="zh-CN" altLang="en-US" sz="1400" dirty="0">
                <a:ln w="0"/>
                <a:solidFill>
                  <a:prstClr val="black">
                    <a:lumMod val="75000"/>
                    <a:lumOff val="25000"/>
                  </a:prstClr>
                </a:solidFill>
                <a:latin typeface="微软雅黑" panose="020B0503020204020204" charset="-122"/>
                <a:ea typeface="微软雅黑" panose="020B0503020204020204" charset="-122"/>
              </a:rPr>
              <a:t>更可达到功效；另外当天也会使洗艾草水，同样也有防毒健身的效果。全国最著名汲取“午时水”地点在台中县大甲镇铁砧山上的剑井。</a:t>
            </a:r>
            <a:endParaRPr lang="en-US" altLang="zh-CN" sz="1400" dirty="0">
              <a:ln w="0"/>
              <a:solidFill>
                <a:prstClr val="black">
                  <a:lumMod val="75000"/>
                  <a:lumOff val="25000"/>
                </a:prstClr>
              </a:solidFill>
              <a:latin typeface="微软雅黑" panose="020B0503020204020204" charset="-122"/>
              <a:ea typeface="微软雅黑" panose="020B0503020204020204" charset="-122"/>
            </a:endParaRPr>
          </a:p>
          <a:p>
            <a:pPr defTabSz="914400">
              <a:lnSpc>
                <a:spcPct val="150000"/>
              </a:lnSpc>
            </a:pPr>
            <a:r>
              <a:rPr lang="zh-CN" altLang="en-US" sz="1400" dirty="0">
                <a:ln w="0"/>
                <a:solidFill>
                  <a:prstClr val="black">
                    <a:lumMod val="75000"/>
                    <a:lumOff val="25000"/>
                  </a:prstClr>
                </a:solidFill>
                <a:latin typeface="微软雅黑" panose="020B0503020204020204" charset="-122"/>
                <a:ea typeface="微软雅黑" panose="020B0503020204020204" charset="-122"/>
              </a:rPr>
              <a:t>台湾俗谚有：“未食五月粽，破裘不愿放”，形容过了端午节才算真正进入夏季的炎热。端午节与春节、中秋节是台湾民间三大民俗节日。中华民国政府立端午节为法定假日，依规定放假一天。</a:t>
            </a:r>
          </a:p>
        </p:txBody>
      </p:sp>
      <p:sp>
        <p:nvSpPr>
          <p:cNvPr id="4" name="MH_Text_1"/>
          <p:cNvSpPr txBox="1"/>
          <p:nvPr>
            <p:custDataLst>
              <p:tags r:id="rId1"/>
            </p:custDataLst>
          </p:nvPr>
        </p:nvSpPr>
        <p:spPr>
          <a:xfrm>
            <a:off x="7392598" y="1394729"/>
            <a:ext cx="1507679" cy="574453"/>
          </a:xfrm>
          <a:prstGeom prst="rect">
            <a:avLst/>
          </a:prstGeom>
          <a:noFill/>
        </p:spPr>
        <p:txBody>
          <a:bodyPr wrap="square" lIns="0" tIns="0" rIns="0" bIns="0" rtlCol="0" anchor="t" anchorCtr="0">
            <a:spAutoFit/>
          </a:bodyPr>
          <a:lstStyle/>
          <a:p>
            <a:pPr defTabSz="914400"/>
            <a:r>
              <a:rPr lang="zh-CN" altLang="en-US"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台 湾</a:t>
            </a:r>
            <a:endParaRPr lang="en-US" altLang="zh-CN"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1+#ppt_w/2"/>
                                          </p:val>
                                        </p:tav>
                                        <p:tav tm="100000">
                                          <p:val>
                                            <p:strVal val="#ppt_x"/>
                                          </p:val>
                                        </p:tav>
                                      </p:tavLst>
                                    </p:anim>
                                    <p:anim calcmode="lin" valueType="num">
                                      <p:cBhvr additive="base">
                                        <p:cTn id="8" dur="1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par>
                          <p:cTn id="15" fill="hold">
                            <p:stCondLst>
                              <p:cond delay="2900"/>
                            </p:stCondLst>
                            <p:childTnLst>
                              <p:par>
                                <p:cTn id="16" presetID="22" presetClass="entr" presetSubtype="8" fill="hold" grpId="0" nodeType="afterEffect">
                                  <p:stCondLst>
                                    <p:cond delay="0"/>
                                  </p:stCondLst>
                                  <p:iterate type="lt">
                                    <p:tmPct val="6032"/>
                                  </p:iterate>
                                  <p:childTnLst>
                                    <p:set>
                                      <p:cBhvr>
                                        <p:cTn id="17" dur="1" fill="hold">
                                          <p:stCondLst>
                                            <p:cond delay="0"/>
                                          </p:stCondLst>
                                        </p:cTn>
                                        <p:tgtEl>
                                          <p:spTgt spid="3"/>
                                        </p:tgtEl>
                                        <p:attrNameLst>
                                          <p:attrName>style.visibility</p:attrName>
                                        </p:attrNameLst>
                                      </p:cBhvr>
                                      <p:to>
                                        <p:strVal val="visible"/>
                                      </p:to>
                                    </p:set>
                                    <p:animEffect transition="in" filter="wipe(left)">
                                      <p:cBhvr>
                                        <p:cTn id="18"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图片包含 水, 船, 天空, 户外&#10;&#10;已生成高可信度的说明"/>
          <p:cNvPicPr>
            <a:picLocks noChangeAspect="1"/>
          </p:cNvPicPr>
          <p:nvPr/>
        </p:nvPicPr>
        <p:blipFill rotWithShape="1">
          <a:blip r:embed="rId3" cstate="screen"/>
          <a:srcRect t="4661"/>
          <a:stretch>
            <a:fillRect/>
          </a:stretch>
        </p:blipFill>
        <p:spPr>
          <a:xfrm>
            <a:off x="20" y="10"/>
            <a:ext cx="12191980" cy="6857990"/>
          </a:xfrm>
          <a:prstGeom prst="rect">
            <a:avLst/>
          </a:prstGeom>
        </p:spPr>
      </p:pic>
      <p:pic>
        <p:nvPicPr>
          <p:cNvPr id="5" name="图片 4" descr="图片包含 室内&#10;&#10;已生成高可信度的说明"/>
          <p:cNvPicPr>
            <a:picLocks noChangeAspect="1"/>
          </p:cNvPicPr>
          <p:nvPr/>
        </p:nvPicPr>
        <p:blipFill>
          <a:blip r:embed="rId4" cstate="screen"/>
          <a:stretch>
            <a:fillRect/>
          </a:stretch>
        </p:blipFill>
        <p:spPr>
          <a:xfrm>
            <a:off x="522514" y="-10"/>
            <a:ext cx="1161142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图片包含 天空, 水&#10;&#10;已生成极高可信度的说明"/>
          <p:cNvPicPr>
            <a:picLocks noChangeAspect="1"/>
          </p:cNvPicPr>
          <p:nvPr/>
        </p:nvPicPr>
        <p:blipFill rotWithShape="1">
          <a:blip r:embed="rId19" cstate="screen"/>
          <a:srcRect t="15625" b="4219"/>
          <a:stretch>
            <a:fillRect/>
          </a:stretch>
        </p:blipFill>
        <p:spPr>
          <a:xfrm>
            <a:off x="0" y="342900"/>
            <a:ext cx="12192000" cy="6515100"/>
          </a:xfrm>
          <a:prstGeom prst="rect">
            <a:avLst/>
          </a:prstGeom>
        </p:spPr>
      </p:pic>
      <p:grpSp>
        <p:nvGrpSpPr>
          <p:cNvPr id="3" name="组合 2"/>
          <p:cNvGrpSpPr/>
          <p:nvPr/>
        </p:nvGrpSpPr>
        <p:grpSpPr>
          <a:xfrm>
            <a:off x="5803076" y="1186439"/>
            <a:ext cx="4114348" cy="1198431"/>
            <a:chOff x="5738324" y="1661766"/>
            <a:chExt cx="4339590" cy="1264040"/>
          </a:xfrm>
        </p:grpSpPr>
        <p:sp>
          <p:nvSpPr>
            <p:cNvPr id="4" name="MH_Other_1"/>
            <p:cNvSpPr/>
            <p:nvPr>
              <p:custDataLst>
                <p:tags r:id="rId13"/>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4E830C"/>
            </a:solidFill>
            <a:ln>
              <a:noFill/>
            </a:ln>
            <a:extLst>
              <a:ext uri="{91240B29-F687-4F45-9708-019B960494DF}">
                <a14:hiddenLine xmlns:a14="http://schemas.microsoft.com/office/drawing/2010/main" w="9525">
                  <a:solidFill>
                    <a:srgbClr val="000000"/>
                  </a:solidFill>
                  <a:round/>
                </a14:hiddenLine>
              </a:ext>
            </a:extLst>
          </p:spPr>
          <p:txBody>
            <a:bodyPr lIns="719920"/>
            <a:lstStyle/>
            <a:p>
              <a:pPr defTabSz="914400"/>
              <a:endParaRPr lang="zh-CN" altLang="en-US" sz="1900">
                <a:solidFill>
                  <a:prstClr val="black"/>
                </a:solidFill>
                <a:latin typeface="Calibri" panose="020F0502020204030204"/>
                <a:ea typeface="微软雅黑" panose="020B0503020204020204" charset="-122"/>
                <a:sym typeface="Arial" panose="020B0604020202020204" pitchFamily="34" charset="0"/>
              </a:endParaRPr>
            </a:p>
          </p:txBody>
        </p:sp>
        <p:pic>
          <p:nvPicPr>
            <p:cNvPr id="5" name="MH_Other_2"/>
            <p:cNvPicPr>
              <a:picLocks noChangeAspect="1"/>
            </p:cNvPicPr>
            <p:nvPr>
              <p:custDataLst>
                <p:tags r:id="rId14"/>
              </p:custDataLst>
            </p:nvPr>
          </p:nvPicPr>
          <p:blipFill>
            <a:blip r:embed="rId20" cstate="screen"/>
            <a:srcRect/>
            <a:stretch>
              <a:fillRect/>
            </a:stretch>
          </p:blipFill>
          <p:spPr bwMode="auto">
            <a:xfrm>
              <a:off x="5738324" y="1661766"/>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H_Other_17"/>
            <p:cNvSpPr txBox="1">
              <a:spLocks noChangeArrowheads="1"/>
            </p:cNvSpPr>
            <p:nvPr>
              <p:custDataLst>
                <p:tags r:id="rId15"/>
              </p:custDataLst>
            </p:nvPr>
          </p:nvSpPr>
          <p:spPr bwMode="auto">
            <a:xfrm>
              <a:off x="6110321" y="1970585"/>
              <a:ext cx="487200" cy="51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a:r>
                <a:rPr lang="en-US" altLang="zh-CN" sz="3200" dirty="0">
                  <a:solidFill>
                    <a:prstClr val="white"/>
                  </a:solidFill>
                  <a:latin typeface="Impact" panose="020B0806030902050204" pitchFamily="34" charset="0"/>
                  <a:ea typeface="微软雅黑" panose="020B0503020204020204" charset="-122"/>
                  <a:sym typeface="Arial" panose="020B0604020202020204" pitchFamily="34" charset="0"/>
                </a:rPr>
                <a:t>1</a:t>
              </a:r>
              <a:endParaRPr lang="zh-CN" altLang="en-US" sz="3200" dirty="0">
                <a:solidFill>
                  <a:prstClr val="white"/>
                </a:solidFill>
                <a:latin typeface="Impact" panose="020B0806030902050204" pitchFamily="34" charset="0"/>
                <a:ea typeface="微软雅黑" panose="020B0503020204020204" charset="-122"/>
                <a:sym typeface="Arial" panose="020B0604020202020204" pitchFamily="34" charset="0"/>
              </a:endParaRPr>
            </a:p>
          </p:txBody>
        </p:sp>
        <p:sp>
          <p:nvSpPr>
            <p:cNvPr id="7" name="MH_Text_1"/>
            <p:cNvSpPr txBox="1"/>
            <p:nvPr>
              <p:custDataLst>
                <p:tags r:id="rId16"/>
              </p:custDataLst>
            </p:nvPr>
          </p:nvSpPr>
          <p:spPr>
            <a:xfrm>
              <a:off x="7554078" y="2047126"/>
              <a:ext cx="1967808" cy="369397"/>
            </a:xfrm>
            <a:prstGeom prst="rect">
              <a:avLst/>
            </a:prstGeom>
            <a:noFill/>
          </p:spPr>
          <p:txBody>
            <a:bodyPr wrap="square" lIns="0" tIns="0" rIns="0" bIns="0" rtlCol="0" anchor="t" anchorCtr="0">
              <a:spAutoFit/>
            </a:bodyPr>
            <a:lstStyle/>
            <a:p>
              <a:pPr defTabSz="914400"/>
              <a:r>
                <a:rPr lang="zh-CN" altLang="en-US" sz="2275" dirty="0">
                  <a:solidFill>
                    <a:prstClr val="white"/>
                  </a:solidFill>
                  <a:latin typeface="Calibri" panose="020F0502020204030204"/>
                  <a:ea typeface="微软雅黑" panose="020B0503020204020204" charset="-122"/>
                  <a:sym typeface="Arial" panose="020B0604020202020204" pitchFamily="34" charset="0"/>
                </a:rPr>
                <a:t>端午节的来历</a:t>
              </a:r>
              <a:endParaRPr lang="en-US" altLang="zh-CN" sz="2275" dirty="0">
                <a:solidFill>
                  <a:prstClr val="white"/>
                </a:solidFill>
                <a:latin typeface="Calibri" panose="020F0502020204030204"/>
                <a:ea typeface="微软雅黑" panose="020B0503020204020204" charset="-122"/>
                <a:sym typeface="Arial" panose="020B0604020202020204" pitchFamily="34" charset="0"/>
              </a:endParaRPr>
            </a:p>
          </p:txBody>
        </p:sp>
      </p:grpSp>
      <p:grpSp>
        <p:nvGrpSpPr>
          <p:cNvPr id="8" name="组合 7"/>
          <p:cNvGrpSpPr/>
          <p:nvPr/>
        </p:nvGrpSpPr>
        <p:grpSpPr>
          <a:xfrm>
            <a:off x="5803076" y="2307091"/>
            <a:ext cx="4114348" cy="1198431"/>
            <a:chOff x="5738324" y="2843769"/>
            <a:chExt cx="4339590" cy="1264040"/>
          </a:xfrm>
        </p:grpSpPr>
        <p:sp>
          <p:nvSpPr>
            <p:cNvPr id="9" name="MH_Other_5"/>
            <p:cNvSpPr/>
            <p:nvPr>
              <p:custDataLst>
                <p:tags r:id="rId9"/>
              </p:custDataLst>
            </p:nvPr>
          </p:nvSpPr>
          <p:spPr bwMode="auto">
            <a:xfrm>
              <a:off x="5943687" y="3009638"/>
              <a:ext cx="3870807" cy="805303"/>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4E830C"/>
            </a:solidFill>
            <a:ln>
              <a:noFill/>
            </a:ln>
            <a:extLst>
              <a:ext uri="{91240B29-F687-4F45-9708-019B960494DF}">
                <a14:hiddenLine xmlns:a14="http://schemas.microsoft.com/office/drawing/2010/main" w="9525">
                  <a:solidFill>
                    <a:srgbClr val="000000"/>
                  </a:solidFill>
                  <a:round/>
                </a14:hiddenLine>
              </a:ext>
            </a:extLst>
          </p:spPr>
          <p:txBody>
            <a:bodyPr lIns="719920"/>
            <a:lstStyle/>
            <a:p>
              <a:pPr defTabSz="914400"/>
              <a:endParaRPr lang="zh-CN" altLang="en-US" sz="1900">
                <a:solidFill>
                  <a:prstClr val="black"/>
                </a:solidFill>
                <a:latin typeface="Calibri" panose="020F0502020204030204"/>
                <a:ea typeface="微软雅黑" panose="020B0503020204020204" charset="-122"/>
                <a:sym typeface="Arial" panose="020B0604020202020204" pitchFamily="34" charset="0"/>
              </a:endParaRPr>
            </a:p>
          </p:txBody>
        </p:sp>
        <p:pic>
          <p:nvPicPr>
            <p:cNvPr id="10" name="MH_Other_6"/>
            <p:cNvPicPr>
              <a:picLocks noChangeAspect="1"/>
            </p:cNvPicPr>
            <p:nvPr>
              <p:custDataLst>
                <p:tags r:id="rId10"/>
              </p:custDataLst>
            </p:nvPr>
          </p:nvPicPr>
          <p:blipFill>
            <a:blip r:embed="rId20" cstate="screen"/>
            <a:srcRect/>
            <a:stretch>
              <a:fillRect/>
            </a:stretch>
          </p:blipFill>
          <p:spPr bwMode="auto">
            <a:xfrm>
              <a:off x="5738324" y="2843769"/>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H_Other_19"/>
            <p:cNvSpPr txBox="1">
              <a:spLocks noChangeArrowheads="1"/>
            </p:cNvSpPr>
            <p:nvPr>
              <p:custDataLst>
                <p:tags r:id="rId11"/>
              </p:custDataLst>
            </p:nvPr>
          </p:nvSpPr>
          <p:spPr bwMode="auto">
            <a:xfrm>
              <a:off x="6108637" y="3192639"/>
              <a:ext cx="560866" cy="51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a:r>
                <a:rPr lang="en-US" altLang="zh-CN" sz="3200" dirty="0">
                  <a:solidFill>
                    <a:prstClr val="white"/>
                  </a:solidFill>
                  <a:latin typeface="Impact" panose="020B0806030902050204" pitchFamily="34" charset="0"/>
                  <a:ea typeface="微软雅黑" panose="020B0503020204020204" charset="-122"/>
                  <a:sym typeface="Arial" panose="020B0604020202020204" pitchFamily="34" charset="0"/>
                </a:rPr>
                <a:t>2</a:t>
              </a:r>
              <a:endParaRPr lang="zh-CN" altLang="en-US" sz="3200" dirty="0">
                <a:solidFill>
                  <a:prstClr val="white"/>
                </a:solidFill>
                <a:latin typeface="Impact" panose="020B0806030902050204" pitchFamily="34" charset="0"/>
                <a:ea typeface="微软雅黑" panose="020B0503020204020204" charset="-122"/>
                <a:sym typeface="Arial" panose="020B0604020202020204" pitchFamily="34" charset="0"/>
              </a:endParaRPr>
            </a:p>
          </p:txBody>
        </p:sp>
        <p:sp>
          <p:nvSpPr>
            <p:cNvPr id="12" name="MH_Text_2"/>
            <p:cNvSpPr txBox="1"/>
            <p:nvPr>
              <p:custDataLst>
                <p:tags r:id="rId12"/>
              </p:custDataLst>
            </p:nvPr>
          </p:nvSpPr>
          <p:spPr>
            <a:xfrm>
              <a:off x="7545854" y="3271378"/>
              <a:ext cx="1967808" cy="369397"/>
            </a:xfrm>
            <a:prstGeom prst="rect">
              <a:avLst/>
            </a:prstGeom>
            <a:noFill/>
          </p:spPr>
          <p:txBody>
            <a:bodyPr wrap="square" lIns="0" tIns="0" rIns="0" bIns="0" rtlCol="0" anchor="t" anchorCtr="0">
              <a:spAutoFit/>
            </a:bodyPr>
            <a:lstStyle/>
            <a:p>
              <a:pPr defTabSz="914400"/>
              <a:r>
                <a:rPr lang="zh-CN" altLang="en-US" sz="2275" dirty="0">
                  <a:solidFill>
                    <a:prstClr val="white"/>
                  </a:solidFill>
                  <a:latin typeface="Calibri" panose="020F0502020204030204"/>
                  <a:ea typeface="微软雅黑" panose="020B0503020204020204" charset="-122"/>
                  <a:sym typeface="Arial" panose="020B0604020202020204" pitchFamily="34" charset="0"/>
                </a:rPr>
                <a:t>端午节的习俗</a:t>
              </a:r>
              <a:endParaRPr lang="en-US" altLang="zh-CN" sz="2275" dirty="0">
                <a:solidFill>
                  <a:prstClr val="white"/>
                </a:solidFill>
                <a:latin typeface="Calibri" panose="020F0502020204030204"/>
                <a:ea typeface="微软雅黑" panose="020B0503020204020204" charset="-122"/>
                <a:sym typeface="Arial" panose="020B0604020202020204" pitchFamily="34" charset="0"/>
              </a:endParaRPr>
            </a:p>
          </p:txBody>
        </p:sp>
      </p:grpSp>
      <p:grpSp>
        <p:nvGrpSpPr>
          <p:cNvPr id="13" name="组合 12"/>
          <p:cNvGrpSpPr/>
          <p:nvPr/>
        </p:nvGrpSpPr>
        <p:grpSpPr>
          <a:xfrm>
            <a:off x="5803076" y="3426160"/>
            <a:ext cx="4114348" cy="1198430"/>
            <a:chOff x="5738324" y="4024097"/>
            <a:chExt cx="4339590" cy="1264039"/>
          </a:xfrm>
        </p:grpSpPr>
        <p:sp>
          <p:nvSpPr>
            <p:cNvPr id="14" name="MH_Other_4"/>
            <p:cNvSpPr/>
            <p:nvPr>
              <p:custDataLst>
                <p:tags r:id="rId5"/>
              </p:custDataLst>
            </p:nvPr>
          </p:nvSpPr>
          <p:spPr bwMode="auto">
            <a:xfrm>
              <a:off x="5943687" y="4189966"/>
              <a:ext cx="3870807" cy="805301"/>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4E830C"/>
            </a:solidFill>
            <a:ln>
              <a:noFill/>
            </a:ln>
          </p:spPr>
          <p:txBody>
            <a:bodyPr lIns="719920"/>
            <a:lstStyle/>
            <a:p>
              <a:pPr defTabSz="914400">
                <a:defRPr/>
              </a:pPr>
              <a:endParaRPr lang="zh-CN" altLang="en-US" sz="1900">
                <a:solidFill>
                  <a:prstClr val="black"/>
                </a:solidFill>
                <a:latin typeface="Calibri" panose="020F0502020204030204"/>
                <a:ea typeface="微软雅黑" panose="020B0503020204020204" charset="-122"/>
                <a:sym typeface="Arial" panose="020B0604020202020204" pitchFamily="34" charset="0"/>
              </a:endParaRPr>
            </a:p>
          </p:txBody>
        </p:sp>
        <p:pic>
          <p:nvPicPr>
            <p:cNvPr id="15" name="MH_Other_7"/>
            <p:cNvPicPr>
              <a:picLocks noChangeAspect="1"/>
            </p:cNvPicPr>
            <p:nvPr>
              <p:custDataLst>
                <p:tags r:id="rId6"/>
              </p:custDataLst>
            </p:nvPr>
          </p:nvPicPr>
          <p:blipFill>
            <a:blip r:embed="rId20" cstate="screen"/>
            <a:srcRect/>
            <a:stretch>
              <a:fillRect/>
            </a:stretch>
          </p:blipFill>
          <p:spPr bwMode="auto">
            <a:xfrm>
              <a:off x="5738324" y="4024097"/>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H_Other_18"/>
            <p:cNvSpPr txBox="1"/>
            <p:nvPr>
              <p:custDataLst>
                <p:tags r:id="rId7"/>
              </p:custDataLst>
            </p:nvPr>
          </p:nvSpPr>
          <p:spPr>
            <a:xfrm>
              <a:off x="6085310" y="4387931"/>
              <a:ext cx="574260" cy="519402"/>
            </a:xfrm>
            <a:prstGeom prst="rect">
              <a:avLst/>
            </a:prstGeom>
            <a:noFill/>
          </p:spPr>
          <p:txBody>
            <a:bodyPr lIns="0" tIns="0" rIns="0" bIns="0">
              <a:spAutoFit/>
            </a:bodyPr>
            <a:lstStyle/>
            <a:p>
              <a:pPr algn="ctr" defTabSz="914400"/>
              <a:r>
                <a:rPr lang="en-US" altLang="zh-CN" sz="3200" dirty="0">
                  <a:solidFill>
                    <a:prstClr val="white"/>
                  </a:solidFill>
                  <a:latin typeface="Impact" panose="020B0806030902050204" pitchFamily="34" charset="0"/>
                  <a:ea typeface="微软雅黑" panose="020B0503020204020204" charset="-122"/>
                  <a:sym typeface="Arial" panose="020B0604020202020204" pitchFamily="34" charset="0"/>
                </a:rPr>
                <a:t>3</a:t>
              </a:r>
              <a:endParaRPr lang="zh-CN" altLang="en-US" sz="3200" dirty="0">
                <a:solidFill>
                  <a:prstClr val="white"/>
                </a:solidFill>
                <a:latin typeface="Impact" panose="020B0806030902050204" pitchFamily="34" charset="0"/>
                <a:ea typeface="微软雅黑" panose="020B0503020204020204" charset="-122"/>
                <a:sym typeface="Arial" panose="020B0604020202020204" pitchFamily="34" charset="0"/>
              </a:endParaRPr>
            </a:p>
          </p:txBody>
        </p:sp>
        <p:sp>
          <p:nvSpPr>
            <p:cNvPr id="17" name="MH_Text_3"/>
            <p:cNvSpPr txBox="1"/>
            <p:nvPr>
              <p:custDataLst>
                <p:tags r:id="rId8"/>
              </p:custDataLst>
            </p:nvPr>
          </p:nvSpPr>
          <p:spPr>
            <a:xfrm>
              <a:off x="7545854" y="4432247"/>
              <a:ext cx="1967808" cy="369397"/>
            </a:xfrm>
            <a:prstGeom prst="rect">
              <a:avLst/>
            </a:prstGeom>
            <a:noFill/>
          </p:spPr>
          <p:txBody>
            <a:bodyPr wrap="square" lIns="0" tIns="0" rIns="0" bIns="0" rtlCol="0" anchor="t" anchorCtr="0">
              <a:spAutoFit/>
            </a:bodyPr>
            <a:lstStyle/>
            <a:p>
              <a:pPr defTabSz="914400"/>
              <a:r>
                <a:rPr lang="zh-CN" altLang="en-US" sz="2275" dirty="0">
                  <a:solidFill>
                    <a:prstClr val="white"/>
                  </a:solidFill>
                  <a:latin typeface="Calibri" panose="020F0502020204030204"/>
                  <a:ea typeface="微软雅黑" panose="020B0503020204020204" charset="-122"/>
                  <a:sym typeface="Arial" panose="020B0604020202020204" pitchFamily="34" charset="0"/>
                </a:rPr>
                <a:t>端午节的诗词</a:t>
              </a:r>
              <a:endParaRPr lang="en-US" altLang="zh-CN" sz="2275" dirty="0">
                <a:solidFill>
                  <a:prstClr val="white"/>
                </a:solidFill>
                <a:latin typeface="Calibri" panose="020F0502020204030204"/>
                <a:ea typeface="微软雅黑" panose="020B0503020204020204" charset="-122"/>
                <a:sym typeface="Arial" panose="020B0604020202020204" pitchFamily="34" charset="0"/>
              </a:endParaRPr>
            </a:p>
          </p:txBody>
        </p:sp>
      </p:grpSp>
      <p:grpSp>
        <p:nvGrpSpPr>
          <p:cNvPr id="18" name="组合 17"/>
          <p:cNvGrpSpPr/>
          <p:nvPr/>
        </p:nvGrpSpPr>
        <p:grpSpPr>
          <a:xfrm>
            <a:off x="5803076" y="4546807"/>
            <a:ext cx="4114348" cy="1198429"/>
            <a:chOff x="5738324" y="5206099"/>
            <a:chExt cx="4339590" cy="1264039"/>
          </a:xfrm>
        </p:grpSpPr>
        <p:sp>
          <p:nvSpPr>
            <p:cNvPr id="19" name="MH_Other_3"/>
            <p:cNvSpPr/>
            <p:nvPr>
              <p:custDataLst>
                <p:tags r:id="rId1"/>
              </p:custDataLst>
            </p:nvPr>
          </p:nvSpPr>
          <p:spPr bwMode="auto">
            <a:xfrm>
              <a:off x="5943687" y="5371967"/>
              <a:ext cx="3870807" cy="805303"/>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4E830C"/>
            </a:solidFill>
            <a:ln>
              <a:noFill/>
            </a:ln>
          </p:spPr>
          <p:txBody>
            <a:bodyPr lIns="719920"/>
            <a:lstStyle/>
            <a:p>
              <a:pPr defTabSz="914400">
                <a:defRPr/>
              </a:pPr>
              <a:endParaRPr lang="zh-CN" altLang="en-US" sz="1900">
                <a:solidFill>
                  <a:prstClr val="black"/>
                </a:solidFill>
                <a:latin typeface="Calibri" panose="020F0502020204030204"/>
                <a:ea typeface="微软雅黑" panose="020B0503020204020204" charset="-122"/>
                <a:sym typeface="Arial" panose="020B0604020202020204" pitchFamily="34" charset="0"/>
              </a:endParaRPr>
            </a:p>
          </p:txBody>
        </p:sp>
        <p:pic>
          <p:nvPicPr>
            <p:cNvPr id="20" name="MH_Other_8"/>
            <p:cNvPicPr>
              <a:picLocks noChangeAspect="1"/>
            </p:cNvPicPr>
            <p:nvPr>
              <p:custDataLst>
                <p:tags r:id="rId2"/>
              </p:custDataLst>
            </p:nvPr>
          </p:nvPicPr>
          <p:blipFill>
            <a:blip r:embed="rId20" cstate="screen"/>
            <a:srcRect/>
            <a:stretch>
              <a:fillRect/>
            </a:stretch>
          </p:blipFill>
          <p:spPr bwMode="auto">
            <a:xfrm>
              <a:off x="5738324" y="5206099"/>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MH_Other_20"/>
            <p:cNvSpPr txBox="1"/>
            <p:nvPr>
              <p:custDataLst>
                <p:tags r:id="rId3"/>
              </p:custDataLst>
            </p:nvPr>
          </p:nvSpPr>
          <p:spPr>
            <a:xfrm>
              <a:off x="6074327" y="5569044"/>
              <a:ext cx="559191" cy="519402"/>
            </a:xfrm>
            <a:prstGeom prst="rect">
              <a:avLst/>
            </a:prstGeom>
            <a:noFill/>
          </p:spPr>
          <p:txBody>
            <a:bodyPr lIns="0" tIns="0" rIns="0" bIns="0">
              <a:spAutoFit/>
            </a:bodyPr>
            <a:lstStyle/>
            <a:p>
              <a:pPr algn="ctr" defTabSz="914400"/>
              <a:r>
                <a:rPr lang="en-US" altLang="zh-CN" sz="3200" dirty="0">
                  <a:solidFill>
                    <a:prstClr val="white"/>
                  </a:solidFill>
                  <a:latin typeface="Impact" panose="020B0806030902050204" pitchFamily="34" charset="0"/>
                  <a:ea typeface="微软雅黑" panose="020B0503020204020204" charset="-122"/>
                  <a:sym typeface="Arial" panose="020B0604020202020204" pitchFamily="34" charset="0"/>
                </a:rPr>
                <a:t>4</a:t>
              </a:r>
              <a:endParaRPr lang="zh-CN" altLang="en-US" sz="3200" dirty="0">
                <a:solidFill>
                  <a:prstClr val="white"/>
                </a:solidFill>
                <a:latin typeface="Impact" panose="020B0806030902050204" pitchFamily="34" charset="0"/>
                <a:ea typeface="微软雅黑" panose="020B0503020204020204" charset="-122"/>
                <a:sym typeface="Arial" panose="020B0604020202020204" pitchFamily="34" charset="0"/>
              </a:endParaRPr>
            </a:p>
          </p:txBody>
        </p:sp>
        <p:sp>
          <p:nvSpPr>
            <p:cNvPr id="22" name="MH_Text_4"/>
            <p:cNvSpPr txBox="1"/>
            <p:nvPr>
              <p:custDataLst>
                <p:tags r:id="rId4"/>
              </p:custDataLst>
            </p:nvPr>
          </p:nvSpPr>
          <p:spPr>
            <a:xfrm>
              <a:off x="7287680" y="5623109"/>
              <a:ext cx="2484152" cy="369397"/>
            </a:xfrm>
            <a:prstGeom prst="rect">
              <a:avLst/>
            </a:prstGeom>
            <a:noFill/>
          </p:spPr>
          <p:txBody>
            <a:bodyPr wrap="square" lIns="0" tIns="0" rIns="0" bIns="0" rtlCol="0" anchor="t" anchorCtr="0">
              <a:spAutoFit/>
            </a:bodyPr>
            <a:lstStyle/>
            <a:p>
              <a:pPr defTabSz="914400"/>
              <a:r>
                <a:rPr lang="zh-CN" altLang="en-US" sz="2275" dirty="0">
                  <a:solidFill>
                    <a:prstClr val="white"/>
                  </a:solidFill>
                  <a:latin typeface="Calibri" panose="020F0502020204030204"/>
                  <a:ea typeface="微软雅黑" panose="020B0503020204020204" charset="-122"/>
                  <a:sym typeface="Arial" panose="020B0604020202020204" pitchFamily="34" charset="0"/>
                </a:rPr>
                <a:t>端午节的当地演化</a:t>
              </a:r>
              <a:endParaRPr lang="en-US" altLang="zh-CN" sz="2275" dirty="0">
                <a:solidFill>
                  <a:prstClr val="white"/>
                </a:solidFill>
                <a:latin typeface="Calibri" panose="020F0502020204030204"/>
                <a:ea typeface="微软雅黑" panose="020B0503020204020204" charset="-122"/>
                <a:sym typeface="Arial" panose="020B0604020202020204" pitchFamily="34" charset="0"/>
              </a:endParaRPr>
            </a:p>
          </p:txBody>
        </p:sp>
      </p:grpSp>
      <p:grpSp>
        <p:nvGrpSpPr>
          <p:cNvPr id="23" name="组合 22"/>
          <p:cNvGrpSpPr/>
          <p:nvPr/>
        </p:nvGrpSpPr>
        <p:grpSpPr>
          <a:xfrm>
            <a:off x="2338274" y="2022284"/>
            <a:ext cx="2395620" cy="2439603"/>
            <a:chOff x="1608870" y="1084083"/>
            <a:chExt cx="2496401" cy="2496401"/>
          </a:xfrm>
        </p:grpSpPr>
        <p:grpSp>
          <p:nvGrpSpPr>
            <p:cNvPr id="24" name="组合 23"/>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914400">
                  <a:defRPr/>
                </a:pPr>
                <a:endParaRPr lang="zh-CN" altLang="en-US" kern="0">
                  <a:solidFill>
                    <a:prstClr val="black">
                      <a:lumMod val="75000"/>
                      <a:lumOff val="25000"/>
                    </a:prstClr>
                  </a:solidFill>
                  <a:latin typeface="Calibri" panose="020F0502020204030204"/>
                  <a:ea typeface="宋体" panose="02010600030101010101" pitchFamily="2" charset="-122"/>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914400">
                  <a:defRPr/>
                </a:pPr>
                <a:endParaRPr lang="zh-CN" altLang="en-US" kern="0">
                  <a:solidFill>
                    <a:prstClr val="black">
                      <a:lumMod val="75000"/>
                      <a:lumOff val="25000"/>
                    </a:prstClr>
                  </a:solidFill>
                  <a:latin typeface="Calibri" panose="020F0502020204030204"/>
                  <a:ea typeface="宋体" panose="02010600030101010101" pitchFamily="2" charset="-122"/>
                </a:endParaRPr>
              </a:p>
            </p:txBody>
          </p:sp>
        </p:grpSp>
        <p:sp>
          <p:nvSpPr>
            <p:cNvPr id="25" name="TextBox 4"/>
            <p:cNvSpPr txBox="1"/>
            <p:nvPr/>
          </p:nvSpPr>
          <p:spPr>
            <a:xfrm>
              <a:off x="1830435" y="1627668"/>
              <a:ext cx="2015213" cy="934263"/>
            </a:xfrm>
            <a:prstGeom prst="rect">
              <a:avLst/>
            </a:prstGeom>
            <a:noFill/>
          </p:spPr>
          <p:txBody>
            <a:bodyPr wrap="square" rtlCol="0">
              <a:spAutoFit/>
            </a:bodyPr>
            <a:lstStyle/>
            <a:p>
              <a:pPr algn="ctr" defTabSz="914400">
                <a:defRPr/>
              </a:pPr>
              <a:r>
                <a:rPr lang="zh-CN" altLang="en-US" sz="5335" b="1" kern="0" dirty="0">
                  <a:solidFill>
                    <a:srgbClr val="4E830C"/>
                  </a:solidFill>
                  <a:effectLst>
                    <a:innerShdw blurRad="63500" dist="50800" dir="18900000">
                      <a:prstClr val="black">
                        <a:alpha val="50000"/>
                      </a:prstClr>
                    </a:innerShdw>
                  </a:effectLst>
                  <a:latin typeface="微软雅黑" panose="020B0503020204020204" charset="-122"/>
                  <a:ea typeface="微软雅黑" panose="020B0503020204020204" charset="-122"/>
                </a:rPr>
                <a:t>目录</a:t>
              </a:r>
            </a:p>
          </p:txBody>
        </p:sp>
      </p:grpSp>
      <p:sp>
        <p:nvSpPr>
          <p:cNvPr id="28" name="矩形 27"/>
          <p:cNvSpPr/>
          <p:nvPr/>
        </p:nvSpPr>
        <p:spPr>
          <a:xfrm>
            <a:off x="2274576" y="3407828"/>
            <a:ext cx="2607091" cy="584775"/>
          </a:xfrm>
          <a:prstGeom prst="rect">
            <a:avLst/>
          </a:prstGeom>
        </p:spPr>
        <p:txBody>
          <a:bodyPr wrap="square">
            <a:spAutoFit/>
          </a:bodyPr>
          <a:lstStyle/>
          <a:p>
            <a:pPr algn="ctr" defTabSz="914400"/>
            <a:r>
              <a:rPr lang="en-US" altLang="zh-CN" sz="3200" dirty="0">
                <a:solidFill>
                  <a:prstClr val="black">
                    <a:lumMod val="75000"/>
                    <a:lumOff val="25000"/>
                  </a:prstClr>
                </a:solidFill>
                <a:latin typeface="Impact" panose="020B0806030902050204" pitchFamily="34" charset="0"/>
                <a:ea typeface="宋体" panose="02010600030101010101" pitchFamily="2" charset="-122"/>
              </a:rPr>
              <a:t>CONTENTS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00" fill="hold"/>
                                            <p:tgtEl>
                                              <p:spTgt spid="23"/>
                                            </p:tgtEl>
                                            <p:attrNameLst>
                                              <p:attrName>ppt_w</p:attrName>
                                            </p:attrNameLst>
                                          </p:cBhvr>
                                          <p:tavLst>
                                            <p:tav tm="0">
                                              <p:val>
                                                <p:fltVal val="0"/>
                                              </p:val>
                                            </p:tav>
                                            <p:tav tm="100000">
                                              <p:val>
                                                <p:strVal val="#ppt_w"/>
                                              </p:val>
                                            </p:tav>
                                          </p:tavLst>
                                        </p:anim>
                                        <p:anim calcmode="lin" valueType="num">
                                          <p:cBhvr>
                                            <p:cTn id="8" dur="700" fill="hold"/>
                                            <p:tgtEl>
                                              <p:spTgt spid="23"/>
                                            </p:tgtEl>
                                            <p:attrNameLst>
                                              <p:attrName>ppt_h</p:attrName>
                                            </p:attrNameLst>
                                          </p:cBhvr>
                                          <p:tavLst>
                                            <p:tav tm="0">
                                              <p:val>
                                                <p:fltVal val="0"/>
                                              </p:val>
                                            </p:tav>
                                            <p:tav tm="100000">
                                              <p:val>
                                                <p:strVal val="#ppt_h"/>
                                              </p:val>
                                            </p:tav>
                                          </p:tavLst>
                                        </p:anim>
                                        <p:animEffect transition="in" filter="fade">
                                          <p:cBhvr>
                                            <p:cTn id="9" dur="700"/>
                                            <p:tgtEl>
                                              <p:spTgt spid="2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2" accel="40000"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1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18" dur="1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accel="40000" fill="hold" nodeType="withEffect" p14:presetBounceEnd="40000">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14:bounceEnd="40000">
                                          <p:cBhvr additive="base">
                                            <p:cTn id="21" dur="1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2" dur="1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accel="40000" fill="hold" nodeType="withEffect" p14:presetBounceEnd="40000">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14:bounceEnd="40000">
                                          <p:cBhvr additive="base">
                                            <p:cTn id="25" dur="1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6" dur="1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accel="40000" fill="hold" nodeType="withEffect" p14:presetBounceEnd="40000">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14:bounceEnd="40000">
                                          <p:cBhvr additive="base">
                                            <p:cTn id="29" dur="1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0"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00" fill="hold"/>
                                            <p:tgtEl>
                                              <p:spTgt spid="23"/>
                                            </p:tgtEl>
                                            <p:attrNameLst>
                                              <p:attrName>ppt_w</p:attrName>
                                            </p:attrNameLst>
                                          </p:cBhvr>
                                          <p:tavLst>
                                            <p:tav tm="0">
                                              <p:val>
                                                <p:fltVal val="0"/>
                                              </p:val>
                                            </p:tav>
                                            <p:tav tm="100000">
                                              <p:val>
                                                <p:strVal val="#ppt_w"/>
                                              </p:val>
                                            </p:tav>
                                          </p:tavLst>
                                        </p:anim>
                                        <p:anim calcmode="lin" valueType="num">
                                          <p:cBhvr>
                                            <p:cTn id="8" dur="700" fill="hold"/>
                                            <p:tgtEl>
                                              <p:spTgt spid="23"/>
                                            </p:tgtEl>
                                            <p:attrNameLst>
                                              <p:attrName>ppt_h</p:attrName>
                                            </p:attrNameLst>
                                          </p:cBhvr>
                                          <p:tavLst>
                                            <p:tav tm="0">
                                              <p:val>
                                                <p:fltVal val="0"/>
                                              </p:val>
                                            </p:tav>
                                            <p:tav tm="100000">
                                              <p:val>
                                                <p:strVal val="#ppt_h"/>
                                              </p:val>
                                            </p:tav>
                                          </p:tavLst>
                                        </p:anim>
                                        <p:animEffect transition="in" filter="fade">
                                          <p:cBhvr>
                                            <p:cTn id="9" dur="700"/>
                                            <p:tgtEl>
                                              <p:spTgt spid="2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2" accel="4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1+#ppt_w/2"/>
                                              </p:val>
                                            </p:tav>
                                            <p:tav tm="100000">
                                              <p:val>
                                                <p:strVal val="#ppt_x"/>
                                              </p:val>
                                            </p:tav>
                                          </p:tavLst>
                                        </p:anim>
                                        <p:anim calcmode="lin" valueType="num">
                                          <p:cBhvr additive="base">
                                            <p:cTn id="18" dur="1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accel="4000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500" fill="hold"/>
                                            <p:tgtEl>
                                              <p:spTgt spid="8"/>
                                            </p:tgtEl>
                                            <p:attrNameLst>
                                              <p:attrName>ppt_x</p:attrName>
                                            </p:attrNameLst>
                                          </p:cBhvr>
                                          <p:tavLst>
                                            <p:tav tm="0">
                                              <p:val>
                                                <p:strVal val="1+#ppt_w/2"/>
                                              </p:val>
                                            </p:tav>
                                            <p:tav tm="100000">
                                              <p:val>
                                                <p:strVal val="#ppt_x"/>
                                              </p:val>
                                            </p:tav>
                                          </p:tavLst>
                                        </p:anim>
                                        <p:anim calcmode="lin" valueType="num">
                                          <p:cBhvr additive="base">
                                            <p:cTn id="22" dur="1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accel="4000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1+#ppt_w/2"/>
                                              </p:val>
                                            </p:tav>
                                            <p:tav tm="100000">
                                              <p:val>
                                                <p:strVal val="#ppt_x"/>
                                              </p:val>
                                            </p:tav>
                                          </p:tavLst>
                                        </p:anim>
                                        <p:anim calcmode="lin" valueType="num">
                                          <p:cBhvr additive="base">
                                            <p:cTn id="26" dur="1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accel="4000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500" fill="hold"/>
                                            <p:tgtEl>
                                              <p:spTgt spid="18"/>
                                            </p:tgtEl>
                                            <p:attrNameLst>
                                              <p:attrName>ppt_x</p:attrName>
                                            </p:attrNameLst>
                                          </p:cBhvr>
                                          <p:tavLst>
                                            <p:tav tm="0">
                                              <p:val>
                                                <p:strVal val="1+#ppt_w/2"/>
                                              </p:val>
                                            </p:tav>
                                            <p:tav tm="100000">
                                              <p:val>
                                                <p:strVal val="#ppt_x"/>
                                              </p:val>
                                            </p:tav>
                                          </p:tavLst>
                                        </p:anim>
                                        <p:anim calcmode="lin" valueType="num">
                                          <p:cBhvr additive="base">
                                            <p:cTn id="30"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包含 天空, 水&#10;&#10;已生成极高可信度的说明"/>
          <p:cNvPicPr>
            <a:picLocks noChangeAspect="1"/>
          </p:cNvPicPr>
          <p:nvPr/>
        </p:nvPicPr>
        <p:blipFill rotWithShape="1">
          <a:blip r:embed="rId3" cstate="screen"/>
          <a:srcRect t="15625" b="4219"/>
          <a:stretch>
            <a:fillRect/>
          </a:stretch>
        </p:blipFill>
        <p:spPr>
          <a:xfrm>
            <a:off x="0" y="342900"/>
            <a:ext cx="12192000" cy="6515100"/>
          </a:xfrm>
          <a:prstGeom prst="rect">
            <a:avLst/>
          </a:prstGeom>
        </p:spPr>
      </p:pic>
      <p:pic>
        <p:nvPicPr>
          <p:cNvPr id="11" name="图片 10"/>
          <p:cNvPicPr>
            <a:picLocks noChangeAspect="1"/>
          </p:cNvPicPr>
          <p:nvPr/>
        </p:nvPicPr>
        <p:blipFill>
          <a:blip r:embed="rId4" cstate="print"/>
          <a:stretch>
            <a:fillRect/>
          </a:stretch>
        </p:blipFill>
        <p:spPr>
          <a:xfrm>
            <a:off x="3199201" y="2675712"/>
            <a:ext cx="5793598" cy="1506576"/>
          </a:xfrm>
          <a:prstGeom prst="rect">
            <a:avLst/>
          </a:prstGeom>
        </p:spPr>
      </p:pic>
      <p:sp>
        <p:nvSpPr>
          <p:cNvPr id="12" name="矩形 11"/>
          <p:cNvSpPr/>
          <p:nvPr/>
        </p:nvSpPr>
        <p:spPr>
          <a:xfrm>
            <a:off x="3887703" y="2875002"/>
            <a:ext cx="4416594" cy="1107996"/>
          </a:xfrm>
          <a:prstGeom prst="rect">
            <a:avLst/>
          </a:prstGeom>
        </p:spPr>
        <p:txBody>
          <a:bodyPr wrap="none">
            <a:spAutoFit/>
          </a:bodyPr>
          <a:lstStyle/>
          <a:p>
            <a:r>
              <a:rPr lang="zh-CN" altLang="en-US" sz="6600" dirty="0">
                <a:solidFill>
                  <a:srgbClr val="2B8523"/>
                </a:solidFill>
                <a:latin typeface="苏新诗古印宋简" panose="02010609000101010101" pitchFamily="49" charset="-122"/>
                <a:ea typeface="苏新诗古印宋简" panose="02010609000101010101" pitchFamily="49" charset="-122"/>
              </a:rPr>
              <a:t>端午节由来</a:t>
            </a:r>
          </a:p>
        </p:txBody>
      </p:sp>
      <p:sp>
        <p:nvSpPr>
          <p:cNvPr id="13" name="矩形 12"/>
          <p:cNvSpPr/>
          <p:nvPr/>
        </p:nvSpPr>
        <p:spPr>
          <a:xfrm>
            <a:off x="5622212" y="1672132"/>
            <a:ext cx="861133" cy="736740"/>
          </a:xfrm>
          <a:prstGeom prst="rect">
            <a:avLst/>
          </a:prstGeom>
        </p:spPr>
        <p:txBody>
          <a:bodyPr wrap="none">
            <a:spAutoFit/>
          </a:bodyPr>
          <a:lstStyle/>
          <a:p>
            <a:pPr>
              <a:lnSpc>
                <a:spcPts val="4300"/>
              </a:lnSpc>
            </a:pPr>
            <a:r>
              <a:rPr lang="en-US" altLang="zh-CN" sz="6000" b="1" dirty="0">
                <a:solidFill>
                  <a:schemeClr val="tx1">
                    <a:lumMod val="75000"/>
                    <a:lumOff val="25000"/>
                  </a:schemeClr>
                </a:solidFill>
                <a:latin typeface="华文隶书" panose="02010800040101010101" pitchFamily="2" charset="-122"/>
                <a:ea typeface="华文隶书" panose="02010800040101010101" pitchFamily="2" charset="-122"/>
              </a:rPr>
              <a:t>01</a:t>
            </a:r>
            <a:endParaRPr lang="zh-CN" altLang="en-US" sz="6000" b="1" dirty="0">
              <a:solidFill>
                <a:schemeClr val="tx1">
                  <a:lumMod val="75000"/>
                  <a:lumOff val="25000"/>
                </a:schemeClr>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rotWithShape="1">
          <a:blip r:embed="rId5" cstate="screen">
            <a:duotone>
              <a:prstClr val="black"/>
              <a:schemeClr val="tx2">
                <a:tint val="45000"/>
                <a:satMod val="400000"/>
              </a:schemeClr>
            </a:duotone>
          </a:blip>
          <a:srcRect/>
          <a:stretch>
            <a:fillRect/>
          </a:stretch>
        </p:blipFill>
        <p:spPr>
          <a:xfrm rot="2700000">
            <a:off x="4737181" y="1509847"/>
            <a:ext cx="773151" cy="636694"/>
          </a:xfrm>
          <a:prstGeom prst="rect">
            <a:avLst/>
          </a:prstGeom>
        </p:spPr>
      </p:pic>
      <p:pic>
        <p:nvPicPr>
          <p:cNvPr id="15" name="图片 14"/>
          <p:cNvPicPr>
            <a:picLocks noChangeAspect="1"/>
          </p:cNvPicPr>
          <p:nvPr/>
        </p:nvPicPr>
        <p:blipFill rotWithShape="1">
          <a:blip r:embed="rId5" cstate="screen">
            <a:duotone>
              <a:prstClr val="black"/>
              <a:schemeClr val="tx2">
                <a:tint val="45000"/>
                <a:satMod val="400000"/>
              </a:schemeClr>
            </a:duotone>
          </a:blip>
          <a:srcRect/>
          <a:stretch>
            <a:fillRect/>
          </a:stretch>
        </p:blipFill>
        <p:spPr>
          <a:xfrm rot="18900000" flipH="1">
            <a:off x="6542420" y="1539790"/>
            <a:ext cx="773151" cy="636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47"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750"/>
                                        <p:tgtEl>
                                          <p:spTgt spid="12"/>
                                        </p:tgtEl>
                                      </p:cBhvr>
                                    </p:animEffect>
                                    <p:anim calcmode="lin" valueType="num">
                                      <p:cBhvr>
                                        <p:cTn id="23" dur="1750" fill="hold"/>
                                        <p:tgtEl>
                                          <p:spTgt spid="12"/>
                                        </p:tgtEl>
                                        <p:attrNameLst>
                                          <p:attrName>ppt_x</p:attrName>
                                        </p:attrNameLst>
                                      </p:cBhvr>
                                      <p:tavLst>
                                        <p:tav tm="0">
                                          <p:val>
                                            <p:strVal val="#ppt_x"/>
                                          </p:val>
                                        </p:tav>
                                        <p:tav tm="100000">
                                          <p:val>
                                            <p:strVal val="#ppt_x"/>
                                          </p:val>
                                        </p:tav>
                                      </p:tavLst>
                                    </p:anim>
                                    <p:anim calcmode="lin" valueType="num">
                                      <p:cBhvr>
                                        <p:cTn id="24" dur="1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screen"/>
          <a:stretch>
            <a:fillRect/>
          </a:stretch>
        </p:blipFill>
        <p:spPr>
          <a:xfrm>
            <a:off x="1883136" y="1365248"/>
            <a:ext cx="4279640" cy="2186736"/>
          </a:xfrm>
          <a:prstGeom prst="rect">
            <a:avLst/>
          </a:prstGeom>
        </p:spPr>
      </p:pic>
      <p:pic>
        <p:nvPicPr>
          <p:cNvPr id="5" name="图片 4"/>
          <p:cNvPicPr>
            <a:picLocks noChangeAspect="1"/>
          </p:cNvPicPr>
          <p:nvPr/>
        </p:nvPicPr>
        <p:blipFill>
          <a:blip r:embed="rId5"/>
          <a:stretch>
            <a:fillRect/>
          </a:stretch>
        </p:blipFill>
        <p:spPr>
          <a:xfrm flipV="1">
            <a:off x="2673127" y="2213662"/>
            <a:ext cx="2699656" cy="908980"/>
          </a:xfrm>
          <a:prstGeom prst="rect">
            <a:avLst/>
          </a:prstGeom>
        </p:spPr>
      </p:pic>
      <p:sp>
        <p:nvSpPr>
          <p:cNvPr id="6" name="MH_Text_1"/>
          <p:cNvSpPr txBox="1"/>
          <p:nvPr>
            <p:custDataLst>
              <p:tags r:id="rId1"/>
            </p:custDataLst>
          </p:nvPr>
        </p:nvSpPr>
        <p:spPr>
          <a:xfrm>
            <a:off x="3189647" y="2458617"/>
            <a:ext cx="1865671" cy="492443"/>
          </a:xfrm>
          <a:prstGeom prst="rect">
            <a:avLst/>
          </a:prstGeom>
          <a:noFill/>
        </p:spPr>
        <p:txBody>
          <a:bodyPr wrap="square" lIns="0" tIns="0" rIns="0" bIns="0" rtlCol="0" anchor="t" anchorCtr="0">
            <a:spAutoFit/>
          </a:bodyPr>
          <a:lstStyle/>
          <a:p>
            <a:pPr defTabSz="914400"/>
            <a:r>
              <a:rPr lang="zh-CN" altLang="en-US" sz="3200" dirty="0">
                <a:solidFill>
                  <a:prstClr val="white"/>
                </a:solidFill>
                <a:latin typeface="Calibri" panose="020F0502020204030204"/>
                <a:ea typeface="微软雅黑" panose="020B0503020204020204" charset="-122"/>
                <a:sym typeface="Arial" panose="020B0604020202020204" pitchFamily="34" charset="0"/>
              </a:rPr>
              <a:t>纪念屈原</a:t>
            </a:r>
            <a:endParaRPr lang="en-US" altLang="zh-CN" sz="3200" dirty="0">
              <a:solidFill>
                <a:prstClr val="white"/>
              </a:solidFill>
              <a:latin typeface="Calibri" panose="020F0502020204030204"/>
              <a:ea typeface="微软雅黑" panose="020B0503020204020204" charset="-122"/>
              <a:sym typeface="Arial" panose="020B0604020202020204" pitchFamily="34" charset="0"/>
            </a:endParaRPr>
          </a:p>
        </p:txBody>
      </p:sp>
      <p:grpSp>
        <p:nvGrpSpPr>
          <p:cNvPr id="7" name="组合 6"/>
          <p:cNvGrpSpPr/>
          <p:nvPr/>
        </p:nvGrpSpPr>
        <p:grpSpPr>
          <a:xfrm>
            <a:off x="7072604" y="1021299"/>
            <a:ext cx="3929579" cy="5106352"/>
            <a:chOff x="2800676" y="369532"/>
            <a:chExt cx="2322031" cy="3017401"/>
          </a:xfrm>
        </p:grpSpPr>
        <p:pic>
          <p:nvPicPr>
            <p:cNvPr id="8" name="Picture 2" descr="C:\Users\Administrator\Desktop\邮票边.png"/>
            <p:cNvPicPr>
              <a:picLocks noChangeAspect="1" noChangeArrowheads="1"/>
            </p:cNvPicPr>
            <p:nvPr/>
          </p:nvPicPr>
          <p:blipFill>
            <a:blip r:embed="rId6" cstate="print"/>
            <a:srcRect/>
            <a:stretch>
              <a:fillRect/>
            </a:stretch>
          </p:blipFill>
          <p:spPr bwMode="auto">
            <a:xfrm>
              <a:off x="2800676" y="369532"/>
              <a:ext cx="2322031" cy="3017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7"/>
            <a:stretch>
              <a:fillRect/>
            </a:stretch>
          </p:blipFill>
          <p:spPr bwMode="auto">
            <a:xfrm rot="9591">
              <a:off x="3218881" y="877053"/>
              <a:ext cx="1485621" cy="200235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6"/>
          <p:cNvSpPr txBox="1"/>
          <p:nvPr/>
        </p:nvSpPr>
        <p:spPr>
          <a:xfrm>
            <a:off x="1395921" y="3709853"/>
            <a:ext cx="5254068" cy="1765612"/>
          </a:xfrm>
          <a:prstGeom prst="rect">
            <a:avLst/>
          </a:prstGeom>
          <a:noFill/>
        </p:spPr>
        <p:txBody>
          <a:bodyPr wrap="square" rtlCol="0">
            <a:spAutoFit/>
          </a:bodyPr>
          <a:lstStyle/>
          <a:p>
            <a:pPr defTabSz="914400">
              <a:lnSpc>
                <a:spcPct val="150000"/>
              </a:lnSpc>
            </a:pPr>
            <a:r>
              <a:rPr lang="zh-CN" altLang="en-US" sz="1865" dirty="0">
                <a:solidFill>
                  <a:prstClr val="black">
                    <a:lumMod val="75000"/>
                    <a:lumOff val="25000"/>
                  </a:prstClr>
                </a:solidFill>
                <a:latin typeface="微软雅黑" panose="020B0503020204020204" charset="-122"/>
                <a:ea typeface="微软雅黑" panose="020B0503020204020204" charset="-122"/>
              </a:rPr>
              <a:t>此说最早出自南朝梁代吴均</a:t>
            </a:r>
            <a:r>
              <a:rPr lang="en-US" altLang="zh-CN" sz="1865" dirty="0">
                <a:solidFill>
                  <a:prstClr val="black">
                    <a:lumMod val="75000"/>
                    <a:lumOff val="25000"/>
                  </a:prstClr>
                </a:solidFill>
                <a:latin typeface="微软雅黑" panose="020B0503020204020204" charset="-122"/>
                <a:ea typeface="微软雅黑" panose="020B0503020204020204" charset="-122"/>
              </a:rPr>
              <a:t>《</a:t>
            </a:r>
            <a:r>
              <a:rPr lang="zh-CN" altLang="en-US" sz="1865" dirty="0">
                <a:solidFill>
                  <a:prstClr val="black">
                    <a:lumMod val="75000"/>
                    <a:lumOff val="25000"/>
                  </a:prstClr>
                </a:solidFill>
                <a:latin typeface="微软雅黑" panose="020B0503020204020204" charset="-122"/>
                <a:ea typeface="微软雅黑" panose="020B0503020204020204" charset="-122"/>
              </a:rPr>
              <a:t>续齐谐记</a:t>
            </a:r>
            <a:r>
              <a:rPr lang="en-US" altLang="zh-CN" sz="1865" dirty="0">
                <a:solidFill>
                  <a:prstClr val="black">
                    <a:lumMod val="75000"/>
                    <a:lumOff val="25000"/>
                  </a:prstClr>
                </a:solidFill>
                <a:latin typeface="微软雅黑" panose="020B0503020204020204" charset="-122"/>
                <a:ea typeface="微软雅黑" panose="020B0503020204020204" charset="-122"/>
              </a:rPr>
              <a:t>》</a:t>
            </a:r>
            <a:r>
              <a:rPr lang="zh-CN" altLang="en-US" sz="1865" dirty="0">
                <a:solidFill>
                  <a:prstClr val="black">
                    <a:lumMod val="75000"/>
                    <a:lumOff val="25000"/>
                  </a:prstClr>
                </a:solidFill>
                <a:latin typeface="微软雅黑" panose="020B0503020204020204" charset="-122"/>
                <a:ea typeface="微软雅黑" panose="020B0503020204020204" charset="-122"/>
              </a:rPr>
              <a:t>和北周宗懔</a:t>
            </a:r>
            <a:r>
              <a:rPr lang="en-US" altLang="zh-CN" sz="1865" dirty="0">
                <a:solidFill>
                  <a:prstClr val="black">
                    <a:lumMod val="75000"/>
                    <a:lumOff val="25000"/>
                  </a:prstClr>
                </a:solidFill>
                <a:latin typeface="微软雅黑" panose="020B0503020204020204" charset="-122"/>
                <a:ea typeface="微软雅黑" panose="020B0503020204020204" charset="-122"/>
              </a:rPr>
              <a:t>《</a:t>
            </a:r>
            <a:r>
              <a:rPr lang="zh-CN" altLang="en-US" sz="1865" dirty="0">
                <a:solidFill>
                  <a:prstClr val="black">
                    <a:lumMod val="75000"/>
                    <a:lumOff val="25000"/>
                  </a:prstClr>
                </a:solidFill>
                <a:latin typeface="微软雅黑" panose="020B0503020204020204" charset="-122"/>
                <a:ea typeface="微软雅黑" panose="020B0503020204020204" charset="-122"/>
              </a:rPr>
              <a:t>荆楚岁时记</a:t>
            </a:r>
            <a:r>
              <a:rPr lang="en-US" altLang="zh-CN" sz="1865" dirty="0">
                <a:solidFill>
                  <a:prstClr val="black">
                    <a:lumMod val="75000"/>
                    <a:lumOff val="25000"/>
                  </a:prstClr>
                </a:solidFill>
                <a:latin typeface="微软雅黑" panose="020B0503020204020204" charset="-122"/>
                <a:ea typeface="微软雅黑" panose="020B0503020204020204" charset="-122"/>
              </a:rPr>
              <a:t>》</a:t>
            </a:r>
            <a:r>
              <a:rPr lang="zh-CN" altLang="en-US" sz="1865" dirty="0">
                <a:solidFill>
                  <a:prstClr val="black">
                    <a:lumMod val="75000"/>
                    <a:lumOff val="25000"/>
                  </a:prstClr>
                </a:solidFill>
                <a:latin typeface="微软雅黑" panose="020B0503020204020204" charset="-122"/>
                <a:ea typeface="微软雅黑" panose="020B0503020204020204" charset="-122"/>
              </a:rPr>
              <a:t>的记载。据说，屈原于五月初五自投汨罗江，死后为蛟龙所困，世人哀之，每于此日投五色丝粽子于水中，以驱蛟龙。</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8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0-#ppt_w/2"/>
                                          </p:val>
                                        </p:tav>
                                        <p:tav tm="100000">
                                          <p:val>
                                            <p:strVal val="#ppt_x"/>
                                          </p:val>
                                        </p:tav>
                                      </p:tavLst>
                                    </p:anim>
                                    <p:anim calcmode="lin" valueType="num">
                                      <p:cBhvr additive="base">
                                        <p:cTn id="8" dur="13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par>
                          <p:cTn id="13" fill="hold">
                            <p:stCondLst>
                              <p:cond delay="2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3500"/>
                            </p:stCondLst>
                            <p:childTnLst>
                              <p:par>
                                <p:cTn id="20" presetID="22" presetClass="entr" presetSubtype="8" fill="hold" grpId="0" nodeType="afterEffect">
                                  <p:stCondLst>
                                    <p:cond delay="0"/>
                                  </p:stCondLst>
                                  <p:iterate type="lt">
                                    <p:tmPct val="5242"/>
                                  </p:iterate>
                                  <p:childTnLst>
                                    <p:set>
                                      <p:cBhvr>
                                        <p:cTn id="21" dur="1" fill="hold">
                                          <p:stCondLst>
                                            <p:cond delay="0"/>
                                          </p:stCondLst>
                                        </p:cTn>
                                        <p:tgtEl>
                                          <p:spTgt spid="10"/>
                                        </p:tgtEl>
                                        <p:attrNameLst>
                                          <p:attrName>style.visibility</p:attrName>
                                        </p:attrNameLst>
                                      </p:cBhvr>
                                      <p:to>
                                        <p:strVal val="visible"/>
                                      </p:to>
                                    </p:set>
                                    <p:animEffect transition="in" filter="wipe(left)">
                                      <p:cBhvr>
                                        <p:cTn id="22" dur="800"/>
                                        <p:tgtEl>
                                          <p:spTgt spid="10"/>
                                        </p:tgtEl>
                                      </p:cBhvr>
                                    </p:animEffect>
                                  </p:childTnLst>
                                </p:cTn>
                              </p:par>
                              <p:par>
                                <p:cTn id="23" presetID="15" presetClass="entr" presetSubtype="0" fill="hold" nodeType="withEffect">
                                  <p:stCondLst>
                                    <p:cond delay="4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800" fill="hold"/>
                                        <p:tgtEl>
                                          <p:spTgt spid="7"/>
                                        </p:tgtEl>
                                        <p:attrNameLst>
                                          <p:attrName>ppt_w</p:attrName>
                                        </p:attrNameLst>
                                      </p:cBhvr>
                                      <p:tavLst>
                                        <p:tav tm="0">
                                          <p:val>
                                            <p:fltVal val="0"/>
                                          </p:val>
                                        </p:tav>
                                        <p:tav tm="100000">
                                          <p:val>
                                            <p:strVal val="#ppt_w"/>
                                          </p:val>
                                        </p:tav>
                                      </p:tavLst>
                                    </p:anim>
                                    <p:anim calcmode="lin" valueType="num">
                                      <p:cBhvr>
                                        <p:cTn id="26" dur="1800" fill="hold"/>
                                        <p:tgtEl>
                                          <p:spTgt spid="7"/>
                                        </p:tgtEl>
                                        <p:attrNameLst>
                                          <p:attrName>ppt_h</p:attrName>
                                        </p:attrNameLst>
                                      </p:cBhvr>
                                      <p:tavLst>
                                        <p:tav tm="0">
                                          <p:val>
                                            <p:fltVal val="0"/>
                                          </p:val>
                                        </p:tav>
                                        <p:tav tm="100000">
                                          <p:val>
                                            <p:strVal val="#ppt_h"/>
                                          </p:val>
                                        </p:tav>
                                      </p:tavLst>
                                    </p:anim>
                                    <p:anim calcmode="lin" valueType="num">
                                      <p:cBhvr>
                                        <p:cTn id="27" dur="18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8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706" y="1915885"/>
            <a:ext cx="6003969" cy="4087552"/>
            <a:chOff x="4907227" y="352788"/>
            <a:chExt cx="3662482" cy="2700505"/>
          </a:xfrm>
        </p:grpSpPr>
        <p:pic>
          <p:nvPicPr>
            <p:cNvPr id="3" name="Picture 2" descr="C:\Users\Administrator\Desktop\邮票边.png"/>
            <p:cNvPicPr>
              <a:picLocks noChangeAspect="1" noChangeArrowheads="1"/>
            </p:cNvPicPr>
            <p:nvPr/>
          </p:nvPicPr>
          <p:blipFill>
            <a:blip r:embed="rId4" cstate="screen"/>
            <a:srcRect/>
            <a:stretch>
              <a:fillRect/>
            </a:stretch>
          </p:blipFill>
          <p:spPr bwMode="auto">
            <a:xfrm rot="5400000">
              <a:off x="5388215" y="-128200"/>
              <a:ext cx="2700505" cy="36624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5"/>
            <a:stretch>
              <a:fillRect/>
            </a:stretch>
          </p:blipFill>
          <p:spPr bwMode="auto">
            <a:xfrm>
              <a:off x="5372931" y="781225"/>
              <a:ext cx="2752459" cy="181948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图片 4"/>
          <p:cNvPicPr>
            <a:picLocks noChangeAspect="1"/>
          </p:cNvPicPr>
          <p:nvPr/>
        </p:nvPicPr>
        <p:blipFill>
          <a:blip r:embed="rId6" cstate="screen"/>
          <a:stretch>
            <a:fillRect/>
          </a:stretch>
        </p:blipFill>
        <p:spPr>
          <a:xfrm>
            <a:off x="6598205" y="1020516"/>
            <a:ext cx="4279640" cy="2186736"/>
          </a:xfrm>
          <a:prstGeom prst="rect">
            <a:avLst/>
          </a:prstGeom>
        </p:spPr>
      </p:pic>
      <p:pic>
        <p:nvPicPr>
          <p:cNvPr id="6" name="图片 5"/>
          <p:cNvPicPr>
            <a:picLocks noChangeAspect="1"/>
          </p:cNvPicPr>
          <p:nvPr/>
        </p:nvPicPr>
        <p:blipFill>
          <a:blip r:embed="rId7"/>
          <a:stretch>
            <a:fillRect/>
          </a:stretch>
        </p:blipFill>
        <p:spPr>
          <a:xfrm flipV="1">
            <a:off x="7388196" y="1868930"/>
            <a:ext cx="2699656" cy="908980"/>
          </a:xfrm>
          <a:prstGeom prst="rect">
            <a:avLst/>
          </a:prstGeom>
        </p:spPr>
      </p:pic>
      <p:sp>
        <p:nvSpPr>
          <p:cNvPr id="7" name="MH_Text_1"/>
          <p:cNvSpPr txBox="1"/>
          <p:nvPr>
            <p:custDataLst>
              <p:tags r:id="rId1"/>
            </p:custDataLst>
          </p:nvPr>
        </p:nvSpPr>
        <p:spPr>
          <a:xfrm>
            <a:off x="7904717" y="2113885"/>
            <a:ext cx="1865671" cy="492443"/>
          </a:xfrm>
          <a:prstGeom prst="rect">
            <a:avLst/>
          </a:prstGeom>
          <a:noFill/>
        </p:spPr>
        <p:txBody>
          <a:bodyPr wrap="square" lIns="0" tIns="0" rIns="0" bIns="0" rtlCol="0" anchor="t" anchorCtr="0">
            <a:spAutoFit/>
          </a:bodyPr>
          <a:lstStyle/>
          <a:p>
            <a:pPr defTabSz="914400"/>
            <a:r>
              <a:rPr lang="zh-CN" altLang="en-US" sz="3200" dirty="0">
                <a:solidFill>
                  <a:prstClr val="white"/>
                </a:solidFill>
                <a:latin typeface="Calibri" panose="020F0502020204030204"/>
                <a:ea typeface="微软雅黑" panose="020B0503020204020204" charset="-122"/>
                <a:sym typeface="Arial" panose="020B0604020202020204" pitchFamily="34" charset="0"/>
              </a:rPr>
              <a:t>纪念屈原</a:t>
            </a:r>
            <a:endParaRPr lang="en-US" altLang="zh-CN" sz="3200" dirty="0">
              <a:solidFill>
                <a:prstClr val="white"/>
              </a:solidFill>
              <a:latin typeface="Calibri" panose="020F0502020204030204"/>
              <a:ea typeface="微软雅黑" panose="020B0503020204020204" charset="-122"/>
              <a:sym typeface="Arial" panose="020B0604020202020204" pitchFamily="34" charset="0"/>
            </a:endParaRPr>
          </a:p>
        </p:txBody>
      </p:sp>
      <p:sp>
        <p:nvSpPr>
          <p:cNvPr id="8" name="TextBox 16"/>
          <p:cNvSpPr txBox="1"/>
          <p:nvPr/>
        </p:nvSpPr>
        <p:spPr>
          <a:xfrm>
            <a:off x="6466946" y="3032873"/>
            <a:ext cx="5165217" cy="3058658"/>
          </a:xfrm>
          <a:prstGeom prst="rect">
            <a:avLst/>
          </a:prstGeom>
          <a:noFill/>
        </p:spPr>
        <p:txBody>
          <a:bodyPr wrap="square" rtlCol="0">
            <a:spAutoFit/>
          </a:bodyPr>
          <a:lstStyle/>
          <a:p>
            <a:pPr defTabSz="914400">
              <a:lnSpc>
                <a:spcPct val="150000"/>
              </a:lnSpc>
            </a:pPr>
            <a:r>
              <a:rPr lang="zh-CN" altLang="en-US" sz="1865" dirty="0">
                <a:solidFill>
                  <a:prstClr val="black">
                    <a:lumMod val="75000"/>
                    <a:lumOff val="25000"/>
                  </a:prstClr>
                </a:solidFill>
                <a:latin typeface="微软雅黑" panose="020B0503020204020204" charset="-122"/>
                <a:ea typeface="微软雅黑" panose="020B0503020204020204" charset="-122"/>
              </a:rPr>
              <a:t>屈原投汨罗江后当地百姓闻讯，马上划船捞救，一直行至洞庭湖，始终不见屈原的遗体。那时恰逢雨天，湖面上的小舟一起汇集在岸边的亭子旁。当人们得知是为了打捞，贤臣屈大夫时再次冒雨出动，争相划进茫茫的洞庭湖。为了寄托哀思，人们荡荡舟江河之上，此后才逐渐发展成为龙舟竞赛。</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80000" fill="hold" nodeType="withEffect">
                                  <p:stCondLst>
                                    <p:cond delay="4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300" fill="hold"/>
                                        <p:tgtEl>
                                          <p:spTgt spid="5"/>
                                        </p:tgtEl>
                                        <p:attrNameLst>
                                          <p:attrName>ppt_x</p:attrName>
                                        </p:attrNameLst>
                                      </p:cBhvr>
                                      <p:tavLst>
                                        <p:tav tm="0">
                                          <p:val>
                                            <p:strVal val="0-#ppt_w/2"/>
                                          </p:val>
                                        </p:tav>
                                        <p:tav tm="100000">
                                          <p:val>
                                            <p:strVal val="#ppt_x"/>
                                          </p:val>
                                        </p:tav>
                                      </p:tavLst>
                                    </p:anim>
                                    <p:anim calcmode="lin" valueType="num">
                                      <p:cBhvr additive="base">
                                        <p:cTn id="12" dur="13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1000"/>
                                        <p:tgtEl>
                                          <p:spTgt spid="6"/>
                                        </p:tgtEl>
                                      </p:cBhvr>
                                    </p:animEffect>
                                  </p:childTnLst>
                                </p:cTn>
                              </p:par>
                            </p:childTnLst>
                          </p:cTn>
                        </p:par>
                        <p:par>
                          <p:cTn id="17" fill="hold">
                            <p:stCondLst>
                              <p:cond delay="6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Effect transition="in" filter="fade">
                                      <p:cBhvr>
                                        <p:cTn id="22" dur="1000"/>
                                        <p:tgtEl>
                                          <p:spTgt spid="7"/>
                                        </p:tgtEl>
                                      </p:cBhvr>
                                    </p:animEffect>
                                  </p:childTnLst>
                                </p:cTn>
                              </p:par>
                            </p:childTnLst>
                          </p:cTn>
                        </p:par>
                        <p:par>
                          <p:cTn id="23" fill="hold">
                            <p:stCondLst>
                              <p:cond delay="7000"/>
                            </p:stCondLst>
                            <p:childTnLst>
                              <p:par>
                                <p:cTn id="24" presetID="22" presetClass="entr" presetSubtype="8" fill="hold" grpId="0" nodeType="afterEffect">
                                  <p:stCondLst>
                                    <p:cond delay="0"/>
                                  </p:stCondLst>
                                  <p:iterate type="lt">
                                    <p:tmPct val="5242"/>
                                  </p:iterate>
                                  <p:childTnLst>
                                    <p:set>
                                      <p:cBhvr>
                                        <p:cTn id="25" dur="1" fill="hold">
                                          <p:stCondLst>
                                            <p:cond delay="0"/>
                                          </p:stCondLst>
                                        </p:cTn>
                                        <p:tgtEl>
                                          <p:spTgt spid="8"/>
                                        </p:tgtEl>
                                        <p:attrNameLst>
                                          <p:attrName>style.visibility</p:attrName>
                                        </p:attrNameLst>
                                      </p:cBhvr>
                                      <p:to>
                                        <p:strVal val="visible"/>
                                      </p:to>
                                    </p:set>
                                    <p:animEffect transition="in" filter="wipe(left)">
                                      <p:cBhvr>
                                        <p:cTn id="26"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stretch>
            <a:fillRect/>
          </a:stretch>
        </p:blipFill>
        <p:spPr>
          <a:xfrm>
            <a:off x="1883136" y="1365248"/>
            <a:ext cx="4279640" cy="2186736"/>
          </a:xfrm>
          <a:prstGeom prst="rect">
            <a:avLst/>
          </a:prstGeom>
        </p:spPr>
      </p:pic>
      <p:pic>
        <p:nvPicPr>
          <p:cNvPr id="3" name="图片 2"/>
          <p:cNvPicPr>
            <a:picLocks noChangeAspect="1"/>
          </p:cNvPicPr>
          <p:nvPr/>
        </p:nvPicPr>
        <p:blipFill>
          <a:blip r:embed="rId5"/>
          <a:stretch>
            <a:fillRect/>
          </a:stretch>
        </p:blipFill>
        <p:spPr>
          <a:xfrm flipV="1">
            <a:off x="2673127" y="2213662"/>
            <a:ext cx="2699656" cy="908980"/>
          </a:xfrm>
          <a:prstGeom prst="rect">
            <a:avLst/>
          </a:prstGeom>
        </p:spPr>
      </p:pic>
      <p:sp>
        <p:nvSpPr>
          <p:cNvPr id="4" name="MH_Text_1"/>
          <p:cNvSpPr txBox="1"/>
          <p:nvPr>
            <p:custDataLst>
              <p:tags r:id="rId1"/>
            </p:custDataLst>
          </p:nvPr>
        </p:nvSpPr>
        <p:spPr>
          <a:xfrm>
            <a:off x="2789181" y="2483499"/>
            <a:ext cx="2495807" cy="492443"/>
          </a:xfrm>
          <a:prstGeom prst="rect">
            <a:avLst/>
          </a:prstGeom>
          <a:noFill/>
        </p:spPr>
        <p:txBody>
          <a:bodyPr wrap="square" lIns="0" tIns="0" rIns="0" bIns="0" rtlCol="0" anchor="t" anchorCtr="0">
            <a:spAutoFit/>
          </a:bodyPr>
          <a:lstStyle/>
          <a:p>
            <a:pPr defTabSz="914400"/>
            <a:r>
              <a:rPr lang="zh-CN" altLang="en-US" sz="3200" dirty="0">
                <a:solidFill>
                  <a:prstClr val="white"/>
                </a:solidFill>
                <a:latin typeface="Calibri" panose="020F0502020204030204"/>
                <a:ea typeface="微软雅黑" panose="020B0503020204020204" charset="-122"/>
                <a:sym typeface="Arial" panose="020B0604020202020204" pitchFamily="34" charset="0"/>
              </a:rPr>
              <a:t>纪念孝女曹娥</a:t>
            </a:r>
            <a:endParaRPr lang="en-US" altLang="zh-CN" sz="3200" dirty="0">
              <a:solidFill>
                <a:prstClr val="white"/>
              </a:solidFill>
              <a:latin typeface="Calibri" panose="020F0502020204030204"/>
              <a:ea typeface="微软雅黑" panose="020B0503020204020204" charset="-122"/>
              <a:sym typeface="Arial" panose="020B0604020202020204" pitchFamily="34" charset="0"/>
            </a:endParaRPr>
          </a:p>
        </p:txBody>
      </p:sp>
      <p:grpSp>
        <p:nvGrpSpPr>
          <p:cNvPr id="5" name="组合 4"/>
          <p:cNvGrpSpPr/>
          <p:nvPr/>
        </p:nvGrpSpPr>
        <p:grpSpPr>
          <a:xfrm>
            <a:off x="7072604" y="1021299"/>
            <a:ext cx="3929579" cy="5106352"/>
            <a:chOff x="2800676" y="369532"/>
            <a:chExt cx="2322031" cy="3017401"/>
          </a:xfrm>
        </p:grpSpPr>
        <p:pic>
          <p:nvPicPr>
            <p:cNvPr id="6" name="Picture 2" descr="C:\Users\Administrator\Desktop\邮票边.png"/>
            <p:cNvPicPr>
              <a:picLocks noChangeAspect="1" noChangeArrowheads="1"/>
            </p:cNvPicPr>
            <p:nvPr/>
          </p:nvPicPr>
          <p:blipFill>
            <a:blip r:embed="rId6" cstate="print"/>
            <a:srcRect/>
            <a:stretch>
              <a:fillRect/>
            </a:stretch>
          </p:blipFill>
          <p:spPr bwMode="auto">
            <a:xfrm>
              <a:off x="2800676" y="369532"/>
              <a:ext cx="2322031" cy="3017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7"/>
            <a:stretch>
              <a:fillRect/>
            </a:stretch>
          </p:blipFill>
          <p:spPr bwMode="auto">
            <a:xfrm rot="9591">
              <a:off x="3302872" y="873570"/>
              <a:ext cx="1318692" cy="200001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16"/>
          <p:cNvSpPr txBox="1"/>
          <p:nvPr/>
        </p:nvSpPr>
        <p:spPr>
          <a:xfrm>
            <a:off x="1433243" y="3574475"/>
            <a:ext cx="5496292" cy="1765612"/>
          </a:xfrm>
          <a:prstGeom prst="rect">
            <a:avLst/>
          </a:prstGeom>
          <a:noFill/>
        </p:spPr>
        <p:txBody>
          <a:bodyPr wrap="square" rtlCol="0">
            <a:spAutoFit/>
          </a:bodyPr>
          <a:lstStyle/>
          <a:p>
            <a:pPr defTabSz="914400">
              <a:lnSpc>
                <a:spcPct val="150000"/>
              </a:lnSpc>
            </a:pPr>
            <a:r>
              <a:rPr lang="zh-CN" altLang="en-US" sz="1865" dirty="0">
                <a:solidFill>
                  <a:prstClr val="black">
                    <a:lumMod val="75000"/>
                    <a:lumOff val="25000"/>
                  </a:prstClr>
                </a:solidFill>
                <a:latin typeface="微软雅黑" panose="020B0503020204020204" charset="-122"/>
                <a:ea typeface="微软雅黑" panose="020B0503020204020204" charset="-122"/>
              </a:rPr>
              <a:t>此说出自东汉</a:t>
            </a:r>
            <a:r>
              <a:rPr lang="en-US" altLang="zh-CN" sz="1865" dirty="0">
                <a:solidFill>
                  <a:prstClr val="black">
                    <a:lumMod val="75000"/>
                    <a:lumOff val="25000"/>
                  </a:prstClr>
                </a:solidFill>
                <a:latin typeface="微软雅黑" panose="020B0503020204020204" charset="-122"/>
                <a:ea typeface="微软雅黑" panose="020B0503020204020204" charset="-122"/>
              </a:rPr>
              <a:t>《</a:t>
            </a:r>
            <a:r>
              <a:rPr lang="zh-CN" altLang="en-US" sz="1865" dirty="0">
                <a:solidFill>
                  <a:prstClr val="black">
                    <a:lumMod val="75000"/>
                    <a:lumOff val="25000"/>
                  </a:prstClr>
                </a:solidFill>
                <a:latin typeface="微软雅黑" panose="020B0503020204020204" charset="-122"/>
                <a:ea typeface="微软雅黑" panose="020B0503020204020204" charset="-122"/>
              </a:rPr>
              <a:t>曹娥碑</a:t>
            </a:r>
            <a:r>
              <a:rPr lang="en-US" altLang="zh-CN" sz="1865" dirty="0">
                <a:solidFill>
                  <a:prstClr val="black">
                    <a:lumMod val="75000"/>
                    <a:lumOff val="25000"/>
                  </a:prstClr>
                </a:solidFill>
                <a:latin typeface="微软雅黑" panose="020B0503020204020204" charset="-122"/>
                <a:ea typeface="微软雅黑" panose="020B0503020204020204" charset="-122"/>
              </a:rPr>
              <a:t>》</a:t>
            </a:r>
            <a:r>
              <a:rPr lang="zh-CN" altLang="en-US" sz="1865" dirty="0">
                <a:solidFill>
                  <a:prstClr val="black">
                    <a:lumMod val="75000"/>
                    <a:lumOff val="25000"/>
                  </a:prstClr>
                </a:solidFill>
                <a:latin typeface="微软雅黑" panose="020B0503020204020204" charset="-122"/>
                <a:ea typeface="微软雅黑" panose="020B0503020204020204" charset="-122"/>
              </a:rPr>
              <a:t>。</a:t>
            </a:r>
            <a:endParaRPr lang="en-US" altLang="zh-CN" sz="1865" dirty="0">
              <a:solidFill>
                <a:prstClr val="black">
                  <a:lumMod val="75000"/>
                  <a:lumOff val="25000"/>
                </a:prstClr>
              </a:solidFill>
              <a:latin typeface="微软雅黑" panose="020B0503020204020204" charset="-122"/>
              <a:ea typeface="微软雅黑" panose="020B0503020204020204" charset="-122"/>
            </a:endParaRPr>
          </a:p>
          <a:p>
            <a:pPr defTabSz="914400">
              <a:lnSpc>
                <a:spcPct val="150000"/>
              </a:lnSpc>
            </a:pPr>
            <a:r>
              <a:rPr lang="zh-CN" altLang="en-US" sz="1865" dirty="0">
                <a:solidFill>
                  <a:prstClr val="black">
                    <a:lumMod val="75000"/>
                    <a:lumOff val="25000"/>
                  </a:prstClr>
                </a:solidFill>
                <a:latin typeface="微软雅黑" panose="020B0503020204020204" charset="-122"/>
                <a:ea typeface="微软雅黑" panose="020B0503020204020204" charset="-122"/>
              </a:rPr>
              <a:t>曹娥是东汉上虞人，父亲溺于江中，数日不见尸</a:t>
            </a:r>
          </a:p>
          <a:p>
            <a:pPr defTabSz="914400">
              <a:lnSpc>
                <a:spcPct val="150000"/>
              </a:lnSpc>
            </a:pPr>
            <a:r>
              <a:rPr lang="zh-CN" altLang="en-US" sz="1865" dirty="0">
                <a:solidFill>
                  <a:prstClr val="black">
                    <a:lumMod val="75000"/>
                    <a:lumOff val="25000"/>
                  </a:prstClr>
                </a:solidFill>
                <a:latin typeface="微软雅黑" panose="020B0503020204020204" charset="-122"/>
                <a:ea typeface="微软雅黑" panose="020B0503020204020204" charset="-122"/>
              </a:rPr>
              <a:t>体，当时孝女曹娥年仅十四岁，昼夜沿江号哭。过了十七天，在五月五日投江，五日后抱出父尸。</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8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 fill="hold"/>
                                        <p:tgtEl>
                                          <p:spTgt spid="2"/>
                                        </p:tgtEl>
                                        <p:attrNameLst>
                                          <p:attrName>ppt_x</p:attrName>
                                        </p:attrNameLst>
                                      </p:cBhvr>
                                      <p:tavLst>
                                        <p:tav tm="0">
                                          <p:val>
                                            <p:strVal val="0-#ppt_w/2"/>
                                          </p:val>
                                        </p:tav>
                                        <p:tav tm="100000">
                                          <p:val>
                                            <p:strVal val="#ppt_x"/>
                                          </p:val>
                                        </p:tav>
                                      </p:tavLst>
                                    </p:anim>
                                    <p:anim calcmode="lin" valueType="num">
                                      <p:cBhvr additive="base">
                                        <p:cTn id="8" dur="13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1000"/>
                                        <p:tgtEl>
                                          <p:spTgt spid="3"/>
                                        </p:tgtEl>
                                      </p:cBhvr>
                                    </p:animEffect>
                                  </p:childTnLst>
                                </p:cTn>
                              </p:par>
                            </p:childTnLst>
                          </p:cTn>
                        </p:par>
                        <p:par>
                          <p:cTn id="13" fill="hold">
                            <p:stCondLst>
                              <p:cond delay="2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3500"/>
                            </p:stCondLst>
                            <p:childTnLst>
                              <p:par>
                                <p:cTn id="20" presetID="22" presetClass="entr" presetSubtype="8" fill="hold" grpId="0" nodeType="afterEffect">
                                  <p:stCondLst>
                                    <p:cond delay="0"/>
                                  </p:stCondLst>
                                  <p:iterate type="lt">
                                    <p:tmPct val="5242"/>
                                  </p:iterate>
                                  <p:childTnLst>
                                    <p:set>
                                      <p:cBhvr>
                                        <p:cTn id="21" dur="1" fill="hold">
                                          <p:stCondLst>
                                            <p:cond delay="0"/>
                                          </p:stCondLst>
                                        </p:cTn>
                                        <p:tgtEl>
                                          <p:spTgt spid="8"/>
                                        </p:tgtEl>
                                        <p:attrNameLst>
                                          <p:attrName>style.visibility</p:attrName>
                                        </p:attrNameLst>
                                      </p:cBhvr>
                                      <p:to>
                                        <p:strVal val="visible"/>
                                      </p:to>
                                    </p:set>
                                    <p:animEffect transition="in" filter="wipe(left)">
                                      <p:cBhvr>
                                        <p:cTn id="22" dur="800"/>
                                        <p:tgtEl>
                                          <p:spTgt spid="8"/>
                                        </p:tgtEl>
                                      </p:cBhvr>
                                    </p:animEffect>
                                  </p:childTnLst>
                                </p:cTn>
                              </p:par>
                              <p:par>
                                <p:cTn id="23" presetID="15" presetClass="entr" presetSubtype="0" fill="hold" nodeType="withEffect">
                                  <p:stCondLst>
                                    <p:cond delay="40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800" fill="hold"/>
                                        <p:tgtEl>
                                          <p:spTgt spid="5"/>
                                        </p:tgtEl>
                                        <p:attrNameLst>
                                          <p:attrName>ppt_w</p:attrName>
                                        </p:attrNameLst>
                                      </p:cBhvr>
                                      <p:tavLst>
                                        <p:tav tm="0">
                                          <p:val>
                                            <p:fltVal val="0"/>
                                          </p:val>
                                        </p:tav>
                                        <p:tav tm="100000">
                                          <p:val>
                                            <p:strVal val="#ppt_w"/>
                                          </p:val>
                                        </p:tav>
                                      </p:tavLst>
                                    </p:anim>
                                    <p:anim calcmode="lin" valueType="num">
                                      <p:cBhvr>
                                        <p:cTn id="26" dur="1800" fill="hold"/>
                                        <p:tgtEl>
                                          <p:spTgt spid="5"/>
                                        </p:tgtEl>
                                        <p:attrNameLst>
                                          <p:attrName>ppt_h</p:attrName>
                                        </p:attrNameLst>
                                      </p:cBhvr>
                                      <p:tavLst>
                                        <p:tav tm="0">
                                          <p:val>
                                            <p:fltVal val="0"/>
                                          </p:val>
                                        </p:tav>
                                        <p:tav tm="100000">
                                          <p:val>
                                            <p:strVal val="#ppt_h"/>
                                          </p:val>
                                        </p:tav>
                                      </p:tavLst>
                                    </p:anim>
                                    <p:anim calcmode="lin" valueType="num">
                                      <p:cBhvr>
                                        <p:cTn id="27" dur="18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8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5153" y="600752"/>
            <a:ext cx="2786049" cy="763506"/>
            <a:chOff x="5943687" y="1827635"/>
            <a:chExt cx="3870807" cy="805303"/>
          </a:xfrm>
        </p:grpSpPr>
        <p:sp>
          <p:nvSpPr>
            <p:cNvPr id="7" name="MH_Other_1"/>
            <p:cNvSpPr/>
            <p:nvPr>
              <p:custDataLst>
                <p:tags r:id="rId2"/>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rgbClr val="4E830C"/>
            </a:solidFill>
            <a:ln>
              <a:noFill/>
            </a:ln>
            <a:extLst>
              <a:ext uri="{91240B29-F687-4F45-9708-019B960494DF}">
                <a14:hiddenLine xmlns:a14="http://schemas.microsoft.com/office/drawing/2010/main" w="9525">
                  <a:solidFill>
                    <a:srgbClr val="000000"/>
                  </a:solidFill>
                  <a:round/>
                </a14:hiddenLine>
              </a:ext>
            </a:extLst>
          </p:spPr>
          <p:txBody>
            <a:bodyPr lIns="719920"/>
            <a:lstStyle/>
            <a:p>
              <a:pPr defTabSz="914400"/>
              <a:endParaRPr lang="zh-CN" altLang="en-US" sz="1900">
                <a:solidFill>
                  <a:prstClr val="black"/>
                </a:solidFill>
                <a:latin typeface="Calibri" panose="020F0502020204030204"/>
                <a:ea typeface="微软雅黑" panose="020B0503020204020204" charset="-122"/>
                <a:sym typeface="Arial" panose="020B0604020202020204" pitchFamily="34" charset="0"/>
              </a:endParaRPr>
            </a:p>
          </p:txBody>
        </p:sp>
        <p:sp>
          <p:nvSpPr>
            <p:cNvPr id="10" name="MH_Text_1"/>
            <p:cNvSpPr txBox="1"/>
            <p:nvPr>
              <p:custDataLst>
                <p:tags r:id="rId3"/>
              </p:custDataLst>
            </p:nvPr>
          </p:nvSpPr>
          <p:spPr>
            <a:xfrm>
              <a:off x="6609688" y="2045563"/>
              <a:ext cx="2538802" cy="369397"/>
            </a:xfrm>
            <a:prstGeom prst="rect">
              <a:avLst/>
            </a:prstGeom>
            <a:noFill/>
          </p:spPr>
          <p:txBody>
            <a:bodyPr wrap="square" lIns="0" tIns="0" rIns="0" bIns="0" rtlCol="0" anchor="t" anchorCtr="0">
              <a:spAutoFit/>
            </a:bodyPr>
            <a:lstStyle/>
            <a:p>
              <a:pPr defTabSz="914400"/>
              <a:r>
                <a:rPr lang="zh-CN" altLang="en-US" sz="2275" dirty="0">
                  <a:solidFill>
                    <a:prstClr val="white"/>
                  </a:solidFill>
                  <a:latin typeface="Calibri" panose="020F0502020204030204"/>
                  <a:ea typeface="微软雅黑" panose="020B0503020204020204" charset="-122"/>
                  <a:sym typeface="Arial" panose="020B0604020202020204" pitchFamily="34" charset="0"/>
                </a:rPr>
                <a:t>端午节的来历</a:t>
              </a:r>
              <a:endParaRPr lang="en-US" altLang="zh-CN" sz="2275" dirty="0">
                <a:solidFill>
                  <a:prstClr val="white"/>
                </a:solidFill>
                <a:latin typeface="Calibri" panose="020F0502020204030204"/>
                <a:ea typeface="微软雅黑" panose="020B0503020204020204" charset="-122"/>
                <a:sym typeface="Arial" panose="020B0604020202020204" pitchFamily="34" charset="0"/>
              </a:endParaRPr>
            </a:p>
          </p:txBody>
        </p:sp>
      </p:grpSp>
      <p:pic>
        <p:nvPicPr>
          <p:cNvPr id="13" name="图片 12"/>
          <p:cNvPicPr>
            <a:picLocks noChangeAspect="1"/>
          </p:cNvPicPr>
          <p:nvPr/>
        </p:nvPicPr>
        <p:blipFill>
          <a:blip r:embed="rId6"/>
          <a:stretch>
            <a:fillRect/>
          </a:stretch>
        </p:blipFill>
        <p:spPr>
          <a:xfrm>
            <a:off x="1235265" y="2383810"/>
            <a:ext cx="3648095" cy="3342223"/>
          </a:xfrm>
          <a:prstGeom prst="rect">
            <a:avLst/>
          </a:prstGeom>
          <a:ln w="57150" cap="sq">
            <a:solidFill>
              <a:sysClr val="window" lastClr="FFFFFF">
                <a:lumMod val="95000"/>
              </a:sysClr>
            </a:solidFill>
            <a:prstDash val="solid"/>
            <a:miter lim="800000"/>
            <a:headEnd/>
            <a:tailEnd/>
          </a:ln>
          <a:effectLst>
            <a:outerShdw blurRad="50800" dist="38100" dir="2700000" algn="tl" rotWithShape="0">
              <a:srgbClr val="000000">
                <a:alpha val="43000"/>
              </a:srgbClr>
            </a:outerShdw>
          </a:effectLst>
        </p:spPr>
      </p:pic>
      <p:sp>
        <p:nvSpPr>
          <p:cNvPr id="14" name="MH_Text_1"/>
          <p:cNvSpPr txBox="1"/>
          <p:nvPr>
            <p:custDataLst>
              <p:tags r:id="rId1"/>
            </p:custDataLst>
          </p:nvPr>
        </p:nvSpPr>
        <p:spPr>
          <a:xfrm>
            <a:off x="7904717" y="2113884"/>
            <a:ext cx="1865671" cy="574453"/>
          </a:xfrm>
          <a:prstGeom prst="rect">
            <a:avLst/>
          </a:prstGeom>
          <a:noFill/>
        </p:spPr>
        <p:txBody>
          <a:bodyPr wrap="square" lIns="0" tIns="0" rIns="0" bIns="0" rtlCol="0" anchor="t" anchorCtr="0">
            <a:spAutoFit/>
          </a:bodyPr>
          <a:lstStyle/>
          <a:p>
            <a:pPr defTabSz="914400"/>
            <a:r>
              <a:rPr lang="zh-CN" altLang="en-US"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迎涛神</a:t>
            </a:r>
            <a:endParaRPr lang="en-US" altLang="zh-CN"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sp>
        <p:nvSpPr>
          <p:cNvPr id="15" name="TextBox 16"/>
          <p:cNvSpPr txBox="1"/>
          <p:nvPr/>
        </p:nvSpPr>
        <p:spPr>
          <a:xfrm>
            <a:off x="6088176" y="3020172"/>
            <a:ext cx="4910025" cy="2243050"/>
          </a:xfrm>
          <a:prstGeom prst="rect">
            <a:avLst/>
          </a:prstGeom>
          <a:noFill/>
        </p:spPr>
        <p:txBody>
          <a:bodyPr wrap="square" rtlCol="0">
            <a:spAutoFit/>
          </a:bodyPr>
          <a:lstStyle/>
          <a:p>
            <a:pPr algn="dist" defTabSz="914400">
              <a:lnSpc>
                <a:spcPct val="150000"/>
              </a:lnSpc>
            </a:pPr>
            <a:r>
              <a:rPr lang="zh-CN" altLang="en-US" sz="2400" spc="400" dirty="0">
                <a:solidFill>
                  <a:prstClr val="black">
                    <a:lumMod val="75000"/>
                    <a:lumOff val="25000"/>
                  </a:prstClr>
                </a:solidFill>
                <a:latin typeface="微软雅黑" panose="020B0503020204020204" charset="-122"/>
                <a:ea typeface="微软雅黑" panose="020B0503020204020204" charset="-122"/>
              </a:rPr>
              <a:t>春秋时吴国忠臣伍子胥含冤而死之后，化为涛神，世人哀而祭之，故有端午节。这则传说，在江浙一带流传很广。</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1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400" fill="hold"/>
                                            <p:tgtEl>
                                              <p:spTgt spid="13"/>
                                            </p:tgtEl>
                                            <p:attrNameLst>
                                              <p:attrName>ppt_x</p:attrName>
                                            </p:attrNameLst>
                                          </p:cBhvr>
                                          <p:tavLst>
                                            <p:tav tm="0">
                                              <p:val>
                                                <p:strVal val="0-#ppt_w/2"/>
                                              </p:val>
                                            </p:tav>
                                            <p:tav tm="100000">
                                              <p:val>
                                                <p:strVal val="#ppt_x"/>
                                              </p:val>
                                            </p:tav>
                                          </p:tavLst>
                                        </p:anim>
                                        <p:anim calcmode="lin" valueType="num">
                                          <p:cBhvr additive="base">
                                            <p:cTn id="12" dur="14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par>
                              <p:cTn id="19" fill="hold">
                                <p:stCondLst>
                                  <p:cond delay="2500"/>
                                </p:stCondLst>
                                <p:childTnLst>
                                  <p:par>
                                    <p:cTn id="20" presetID="22" presetClass="entr" presetSubtype="8" fill="hold" grpId="0" nodeType="afterEffect">
                                      <p:stCondLst>
                                        <p:cond delay="0"/>
                                      </p:stCondLst>
                                      <p:iterate type="lt">
                                        <p:tmPct val="5242"/>
                                      </p:iterate>
                                      <p:childTnLst>
                                        <p:set>
                                          <p:cBhvr>
                                            <p:cTn id="21" dur="1" fill="hold">
                                              <p:stCondLst>
                                                <p:cond delay="0"/>
                                              </p:stCondLst>
                                            </p:cTn>
                                            <p:tgtEl>
                                              <p:spTgt spid="15"/>
                                            </p:tgtEl>
                                            <p:attrNameLst>
                                              <p:attrName>style.visibility</p:attrName>
                                            </p:attrNameLst>
                                          </p:cBhvr>
                                          <p:to>
                                            <p:strVal val="visible"/>
                                          </p:to>
                                        </p:set>
                                        <p:animEffect transition="in" filter="wipe(left)">
                                          <p:cBhvr>
                                            <p:cTn id="22"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1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400" fill="hold"/>
                                            <p:tgtEl>
                                              <p:spTgt spid="13"/>
                                            </p:tgtEl>
                                            <p:attrNameLst>
                                              <p:attrName>ppt_x</p:attrName>
                                            </p:attrNameLst>
                                          </p:cBhvr>
                                          <p:tavLst>
                                            <p:tav tm="0">
                                              <p:val>
                                                <p:strVal val="0-#ppt_w/2"/>
                                              </p:val>
                                            </p:tav>
                                            <p:tav tm="100000">
                                              <p:val>
                                                <p:strVal val="#ppt_x"/>
                                              </p:val>
                                            </p:tav>
                                          </p:tavLst>
                                        </p:anim>
                                        <p:anim calcmode="lin" valueType="num">
                                          <p:cBhvr additive="base">
                                            <p:cTn id="12" dur="14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par>
                              <p:cTn id="19" fill="hold">
                                <p:stCondLst>
                                  <p:cond delay="2500"/>
                                </p:stCondLst>
                                <p:childTnLst>
                                  <p:par>
                                    <p:cTn id="20" presetID="22" presetClass="entr" presetSubtype="8" fill="hold" grpId="0" nodeType="afterEffect">
                                      <p:stCondLst>
                                        <p:cond delay="0"/>
                                      </p:stCondLst>
                                      <p:iterate type="lt">
                                        <p:tmPct val="5242"/>
                                      </p:iterate>
                                      <p:childTnLst>
                                        <p:set>
                                          <p:cBhvr>
                                            <p:cTn id="21" dur="1" fill="hold">
                                              <p:stCondLst>
                                                <p:cond delay="0"/>
                                              </p:stCondLst>
                                            </p:cTn>
                                            <p:tgtEl>
                                              <p:spTgt spid="15"/>
                                            </p:tgtEl>
                                            <p:attrNameLst>
                                              <p:attrName>style.visibility</p:attrName>
                                            </p:attrNameLst>
                                          </p:cBhvr>
                                          <p:to>
                                            <p:strVal val="visible"/>
                                          </p:to>
                                        </p:set>
                                        <p:animEffect transition="in" filter="wipe(left)">
                                          <p:cBhvr>
                                            <p:cTn id="22"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H_Text_1"/>
          <p:cNvSpPr txBox="1"/>
          <p:nvPr>
            <p:custDataLst>
              <p:tags r:id="rId1"/>
            </p:custDataLst>
          </p:nvPr>
        </p:nvSpPr>
        <p:spPr>
          <a:xfrm>
            <a:off x="4803593" y="1837337"/>
            <a:ext cx="2596659" cy="574453"/>
          </a:xfrm>
          <a:prstGeom prst="rect">
            <a:avLst/>
          </a:prstGeom>
          <a:noFill/>
        </p:spPr>
        <p:txBody>
          <a:bodyPr wrap="square" lIns="0" tIns="0" rIns="0" bIns="0" rtlCol="0" anchor="t" anchorCtr="0">
            <a:spAutoFit/>
          </a:bodyPr>
          <a:lstStyle/>
          <a:p>
            <a:pPr defTabSz="914400"/>
            <a:r>
              <a:rPr lang="zh-CN" altLang="en-US"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rPr>
              <a:t>龙的节日</a:t>
            </a:r>
            <a:endParaRPr lang="en-US" altLang="zh-CN" sz="3735" b="1" dirty="0">
              <a:solidFill>
                <a:prstClr val="black">
                  <a:lumMod val="75000"/>
                  <a:lumOff val="25000"/>
                </a:prstClr>
              </a:solidFill>
              <a:latin typeface="Calibri" panose="020F0502020204030204"/>
              <a:ea typeface="微软雅黑" panose="020B0503020204020204" charset="-122"/>
              <a:sym typeface="Arial" panose="020B0604020202020204" pitchFamily="34" charset="0"/>
            </a:endParaRPr>
          </a:p>
        </p:txBody>
      </p:sp>
      <p:sp>
        <p:nvSpPr>
          <p:cNvPr id="15" name="TextBox 16"/>
          <p:cNvSpPr txBox="1"/>
          <p:nvPr/>
        </p:nvSpPr>
        <p:spPr>
          <a:xfrm>
            <a:off x="3834933" y="2557338"/>
            <a:ext cx="7874468" cy="903581"/>
          </a:xfrm>
          <a:prstGeom prst="rect">
            <a:avLst/>
          </a:prstGeom>
          <a:noFill/>
        </p:spPr>
        <p:txBody>
          <a:bodyPr wrap="square" rtlCol="0">
            <a:spAutoFit/>
          </a:bodyPr>
          <a:lstStyle/>
          <a:p>
            <a:pPr algn="dist" defTabSz="914400">
              <a:lnSpc>
                <a:spcPct val="150000"/>
              </a:lnSpc>
            </a:pPr>
            <a:r>
              <a:rPr lang="zh-CN" altLang="en-US" sz="1865" b="1" dirty="0">
                <a:solidFill>
                  <a:prstClr val="black">
                    <a:lumMod val="75000"/>
                    <a:lumOff val="25000"/>
                  </a:prstClr>
                </a:solidFill>
                <a:latin typeface="微软雅黑" panose="020B0503020204020204" charset="-122"/>
                <a:ea typeface="微软雅黑" panose="020B0503020204020204" charset="-122"/>
              </a:rPr>
              <a:t>这种说法来自闻一多的</a:t>
            </a:r>
            <a:r>
              <a:rPr lang="en-US" altLang="zh-CN" sz="1865" b="1" dirty="0">
                <a:solidFill>
                  <a:prstClr val="black">
                    <a:lumMod val="75000"/>
                    <a:lumOff val="25000"/>
                  </a:prstClr>
                </a:solidFill>
                <a:latin typeface="微软雅黑" panose="020B0503020204020204" charset="-122"/>
                <a:ea typeface="微软雅黑" panose="020B0503020204020204" charset="-122"/>
              </a:rPr>
              <a:t>《</a:t>
            </a:r>
            <a:r>
              <a:rPr lang="zh-CN" altLang="en-US" sz="1865" b="1" dirty="0">
                <a:solidFill>
                  <a:prstClr val="black">
                    <a:lumMod val="75000"/>
                    <a:lumOff val="25000"/>
                  </a:prstClr>
                </a:solidFill>
                <a:latin typeface="微软雅黑" panose="020B0503020204020204" charset="-122"/>
                <a:ea typeface="微软雅黑" panose="020B0503020204020204" charset="-122"/>
              </a:rPr>
              <a:t>端午考</a:t>
            </a:r>
            <a:r>
              <a:rPr lang="en-US" altLang="zh-CN" sz="1865" b="1" dirty="0">
                <a:solidFill>
                  <a:prstClr val="black">
                    <a:lumMod val="75000"/>
                    <a:lumOff val="25000"/>
                  </a:prstClr>
                </a:solidFill>
                <a:latin typeface="微软雅黑" panose="020B0503020204020204" charset="-122"/>
                <a:ea typeface="微软雅黑" panose="020B0503020204020204" charset="-122"/>
              </a:rPr>
              <a:t>》</a:t>
            </a:r>
            <a:r>
              <a:rPr lang="zh-CN" altLang="en-US" sz="1865" b="1" dirty="0">
                <a:solidFill>
                  <a:prstClr val="black">
                    <a:lumMod val="75000"/>
                    <a:lumOff val="25000"/>
                  </a:prstClr>
                </a:solidFill>
                <a:latin typeface="微软雅黑" panose="020B0503020204020204" charset="-122"/>
                <a:ea typeface="微软雅黑" panose="020B0503020204020204" charset="-122"/>
              </a:rPr>
              <a:t>和</a:t>
            </a:r>
            <a:r>
              <a:rPr lang="en-US" altLang="zh-CN" sz="1865" b="1" dirty="0">
                <a:solidFill>
                  <a:prstClr val="black">
                    <a:lumMod val="75000"/>
                    <a:lumOff val="25000"/>
                  </a:prstClr>
                </a:solidFill>
                <a:latin typeface="微软雅黑" panose="020B0503020204020204" charset="-122"/>
                <a:ea typeface="微软雅黑" panose="020B0503020204020204" charset="-122"/>
              </a:rPr>
              <a:t>《</a:t>
            </a:r>
            <a:r>
              <a:rPr lang="zh-CN" altLang="en-US" sz="1865" b="1" dirty="0">
                <a:solidFill>
                  <a:prstClr val="black">
                    <a:lumMod val="75000"/>
                    <a:lumOff val="25000"/>
                  </a:prstClr>
                </a:solidFill>
                <a:latin typeface="微软雅黑" panose="020B0503020204020204" charset="-122"/>
                <a:ea typeface="微软雅黑" panose="020B0503020204020204" charset="-122"/>
              </a:rPr>
              <a:t>端午的历史教育</a:t>
            </a:r>
            <a:r>
              <a:rPr lang="en-US" altLang="zh-CN" sz="1865" b="1" dirty="0">
                <a:solidFill>
                  <a:prstClr val="black">
                    <a:lumMod val="75000"/>
                    <a:lumOff val="25000"/>
                  </a:prstClr>
                </a:solidFill>
                <a:latin typeface="微软雅黑" panose="020B0503020204020204" charset="-122"/>
                <a:ea typeface="微软雅黑" panose="020B0503020204020204" charset="-122"/>
              </a:rPr>
              <a:t>》</a:t>
            </a:r>
            <a:r>
              <a:rPr lang="zh-CN" altLang="en-US" sz="1865" b="1" dirty="0">
                <a:solidFill>
                  <a:prstClr val="black">
                    <a:lumMod val="75000"/>
                    <a:lumOff val="25000"/>
                  </a:prstClr>
                </a:solidFill>
                <a:latin typeface="微软雅黑" panose="020B0503020204020204" charset="-122"/>
                <a:ea typeface="微软雅黑" panose="020B0503020204020204" charset="-122"/>
              </a:rPr>
              <a:t>。他认为，五月初五是古代吴越地区“龙”的部落举行图腾祭祖的日子。其主要理由是：</a:t>
            </a:r>
          </a:p>
        </p:txBody>
      </p:sp>
      <p:sp>
        <p:nvSpPr>
          <p:cNvPr id="16" name="Freeform: Shape 2"/>
          <p:cNvSpPr/>
          <p:nvPr/>
        </p:nvSpPr>
        <p:spPr bwMode="auto">
          <a:xfrm>
            <a:off x="3854084" y="3799235"/>
            <a:ext cx="617768" cy="613555"/>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1061"/>
                  <a:pt x="2881" y="3185"/>
                </a:cubicBezTo>
                <a:cubicBezTo>
                  <a:pt x="-961" y="7433"/>
                  <a:pt x="-961" y="14319"/>
                  <a:pt x="2881" y="18566"/>
                </a:cubicBezTo>
                <a:cubicBezTo>
                  <a:pt x="4162" y="19983"/>
                  <a:pt x="5714" y="20915"/>
                  <a:pt x="7349" y="21387"/>
                </a:cubicBezTo>
                <a:cubicBezTo>
                  <a:pt x="7502" y="20105"/>
                  <a:pt x="7606" y="18839"/>
                  <a:pt x="7040" y="17627"/>
                </a:cubicBezTo>
                <a:cubicBezTo>
                  <a:pt x="6734" y="16971"/>
                  <a:pt x="6508" y="15994"/>
                  <a:pt x="6456" y="15252"/>
                </a:cubicBezTo>
                <a:cubicBezTo>
                  <a:pt x="6401" y="14476"/>
                  <a:pt x="6337" y="13689"/>
                  <a:pt x="6443" y="12919"/>
                </a:cubicBezTo>
                <a:cubicBezTo>
                  <a:pt x="6519" y="12364"/>
                  <a:pt x="6597" y="11933"/>
                  <a:pt x="7092" y="11661"/>
                </a:cubicBezTo>
                <a:cubicBezTo>
                  <a:pt x="7371" y="11509"/>
                  <a:pt x="7879" y="11601"/>
                  <a:pt x="7981" y="11271"/>
                </a:cubicBezTo>
                <a:cubicBezTo>
                  <a:pt x="8218" y="10496"/>
                  <a:pt x="8931" y="10470"/>
                  <a:pt x="9550" y="10696"/>
                </a:cubicBezTo>
                <a:cubicBezTo>
                  <a:pt x="9537" y="9892"/>
                  <a:pt x="10640" y="9462"/>
                  <a:pt x="11187" y="9814"/>
                </a:cubicBezTo>
                <a:cubicBezTo>
                  <a:pt x="11217" y="8792"/>
                  <a:pt x="11241" y="7794"/>
                  <a:pt x="11299" y="6770"/>
                </a:cubicBezTo>
                <a:cubicBezTo>
                  <a:pt x="11331" y="6199"/>
                  <a:pt x="11040" y="4873"/>
                  <a:pt x="11691" y="4630"/>
                </a:cubicBezTo>
                <a:cubicBezTo>
                  <a:pt x="12334" y="4389"/>
                  <a:pt x="12636" y="5057"/>
                  <a:pt x="12665" y="5661"/>
                </a:cubicBezTo>
                <a:cubicBezTo>
                  <a:pt x="12687" y="6109"/>
                  <a:pt x="12630" y="6559"/>
                  <a:pt x="12621" y="7008"/>
                </a:cubicBezTo>
                <a:cubicBezTo>
                  <a:pt x="12615" y="7348"/>
                  <a:pt x="12656" y="7708"/>
                  <a:pt x="12632" y="8051"/>
                </a:cubicBezTo>
                <a:cubicBezTo>
                  <a:pt x="12567" y="8966"/>
                  <a:pt x="12574" y="9833"/>
                  <a:pt x="12541" y="10751"/>
                </a:cubicBezTo>
                <a:cubicBezTo>
                  <a:pt x="12523" y="11234"/>
                  <a:pt x="12603" y="11706"/>
                  <a:pt x="12603" y="12187"/>
                </a:cubicBezTo>
                <a:cubicBezTo>
                  <a:pt x="12603" y="12720"/>
                  <a:pt x="12787" y="12862"/>
                  <a:pt x="13052" y="13278"/>
                </a:cubicBezTo>
                <a:cubicBezTo>
                  <a:pt x="13598" y="14135"/>
                  <a:pt x="13067" y="14687"/>
                  <a:pt x="12834" y="15484"/>
                </a:cubicBezTo>
                <a:cubicBezTo>
                  <a:pt x="12622" y="16211"/>
                  <a:pt x="12162" y="16649"/>
                  <a:pt x="11725" y="17205"/>
                </a:cubicBezTo>
                <a:cubicBezTo>
                  <a:pt x="11085" y="18018"/>
                  <a:pt x="11420" y="19826"/>
                  <a:pt x="11447" y="20807"/>
                </a:cubicBezTo>
                <a:cubicBezTo>
                  <a:pt x="11454" y="21060"/>
                  <a:pt x="11442" y="21335"/>
                  <a:pt x="11436" y="21600"/>
                </a:cubicBezTo>
                <a:cubicBezTo>
                  <a:pt x="13398" y="21244"/>
                  <a:pt x="15284" y="20239"/>
                  <a:pt x="16796" y="18566"/>
                </a:cubicBezTo>
                <a:cubicBezTo>
                  <a:pt x="20638" y="14319"/>
                  <a:pt x="20638" y="7433"/>
                  <a:pt x="16796" y="3185"/>
                </a:cubicBezTo>
                <a:cubicBezTo>
                  <a:pt x="14875" y="1061"/>
                  <a:pt x="12356" y="0"/>
                  <a:pt x="9838" y="0"/>
                </a:cubicBezTo>
                <a:close/>
              </a:path>
            </a:pathLst>
          </a:custGeom>
          <a:solidFill>
            <a:srgbClr val="4E830C"/>
          </a:solidFill>
          <a:ln>
            <a:noFill/>
          </a:ln>
          <a:effectLst/>
        </p:spPr>
        <p:txBody>
          <a:bodyPr anchor="ctr"/>
          <a:lstStyle/>
          <a:p>
            <a:pPr algn="ctr" defTabSz="914400"/>
            <a:endParaRPr>
              <a:solidFill>
                <a:prstClr val="black"/>
              </a:solidFill>
              <a:latin typeface="微软雅黑" panose="020B0503020204020204" charset="-122"/>
              <a:ea typeface="微软雅黑" panose="020B0503020204020204" charset="-122"/>
            </a:endParaRPr>
          </a:p>
        </p:txBody>
      </p:sp>
      <p:sp>
        <p:nvSpPr>
          <p:cNvPr id="17" name="Freeform: Shape 5"/>
          <p:cNvSpPr/>
          <p:nvPr/>
        </p:nvSpPr>
        <p:spPr bwMode="auto">
          <a:xfrm>
            <a:off x="3810181" y="4593665"/>
            <a:ext cx="617768" cy="613555"/>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1"/>
                  <a:pt x="2881" y="3185"/>
                </a:cubicBezTo>
                <a:cubicBezTo>
                  <a:pt x="-961" y="7432"/>
                  <a:pt x="-961" y="14317"/>
                  <a:pt x="2881" y="18564"/>
                </a:cubicBezTo>
                <a:cubicBezTo>
                  <a:pt x="4403" y="20245"/>
                  <a:pt x="6299" y="21250"/>
                  <a:pt x="8273" y="21599"/>
                </a:cubicBezTo>
                <a:cubicBezTo>
                  <a:pt x="8280" y="21196"/>
                  <a:pt x="8288" y="20786"/>
                  <a:pt x="8291" y="20399"/>
                </a:cubicBezTo>
                <a:cubicBezTo>
                  <a:pt x="8298" y="19449"/>
                  <a:pt x="7895" y="18952"/>
                  <a:pt x="7454" y="18205"/>
                </a:cubicBezTo>
                <a:cubicBezTo>
                  <a:pt x="7100" y="17604"/>
                  <a:pt x="7030" y="16970"/>
                  <a:pt x="6909" y="16284"/>
                </a:cubicBezTo>
                <a:cubicBezTo>
                  <a:pt x="6776" y="15533"/>
                  <a:pt x="6599" y="14888"/>
                  <a:pt x="6753" y="14112"/>
                </a:cubicBezTo>
                <a:cubicBezTo>
                  <a:pt x="6887" y="13434"/>
                  <a:pt x="7281" y="13322"/>
                  <a:pt x="7787" y="13110"/>
                </a:cubicBezTo>
                <a:cubicBezTo>
                  <a:pt x="7554" y="12673"/>
                  <a:pt x="7406" y="12140"/>
                  <a:pt x="7790" y="11734"/>
                </a:cubicBezTo>
                <a:cubicBezTo>
                  <a:pt x="8060" y="11449"/>
                  <a:pt x="8680" y="11481"/>
                  <a:pt x="8951" y="11734"/>
                </a:cubicBezTo>
                <a:cubicBezTo>
                  <a:pt x="8952" y="10799"/>
                  <a:pt x="8650" y="9866"/>
                  <a:pt x="8398" y="8977"/>
                </a:cubicBezTo>
                <a:cubicBezTo>
                  <a:pt x="8241" y="8425"/>
                  <a:pt x="8213" y="7832"/>
                  <a:pt x="8068" y="7277"/>
                </a:cubicBezTo>
                <a:cubicBezTo>
                  <a:pt x="7963" y="6878"/>
                  <a:pt x="7786" y="6442"/>
                  <a:pt x="7764" y="6025"/>
                </a:cubicBezTo>
                <a:cubicBezTo>
                  <a:pt x="7707" y="4971"/>
                  <a:pt x="8821" y="5095"/>
                  <a:pt x="9034" y="6016"/>
                </a:cubicBezTo>
                <a:cubicBezTo>
                  <a:pt x="9248" y="6940"/>
                  <a:pt x="9675" y="8095"/>
                  <a:pt x="9790" y="9038"/>
                </a:cubicBezTo>
                <a:cubicBezTo>
                  <a:pt x="9832" y="9377"/>
                  <a:pt x="10225" y="11269"/>
                  <a:pt x="10518" y="11269"/>
                </a:cubicBezTo>
                <a:cubicBezTo>
                  <a:pt x="11000" y="11269"/>
                  <a:pt x="11177" y="9653"/>
                  <a:pt x="11285" y="9325"/>
                </a:cubicBezTo>
                <a:cubicBezTo>
                  <a:pt x="11460" y="8791"/>
                  <a:pt x="11555" y="8186"/>
                  <a:pt x="11596" y="7616"/>
                </a:cubicBezTo>
                <a:cubicBezTo>
                  <a:pt x="11626" y="7204"/>
                  <a:pt x="11663" y="6834"/>
                  <a:pt x="11804" y="6450"/>
                </a:cubicBezTo>
                <a:cubicBezTo>
                  <a:pt x="12132" y="5554"/>
                  <a:pt x="12881" y="5794"/>
                  <a:pt x="12976" y="6728"/>
                </a:cubicBezTo>
                <a:cubicBezTo>
                  <a:pt x="13032" y="7273"/>
                  <a:pt x="12812" y="7796"/>
                  <a:pt x="12776" y="8337"/>
                </a:cubicBezTo>
                <a:cubicBezTo>
                  <a:pt x="12740" y="8882"/>
                  <a:pt x="12629" y="9500"/>
                  <a:pt x="12459" y="10026"/>
                </a:cubicBezTo>
                <a:cubicBezTo>
                  <a:pt x="12320" y="10457"/>
                  <a:pt x="12422" y="10912"/>
                  <a:pt x="12334" y="11364"/>
                </a:cubicBezTo>
                <a:cubicBezTo>
                  <a:pt x="12243" y="11837"/>
                  <a:pt x="12155" y="12146"/>
                  <a:pt x="12267" y="12628"/>
                </a:cubicBezTo>
                <a:cubicBezTo>
                  <a:pt x="12513" y="13688"/>
                  <a:pt x="12427" y="14900"/>
                  <a:pt x="12454" y="15850"/>
                </a:cubicBezTo>
                <a:cubicBezTo>
                  <a:pt x="12478" y="16701"/>
                  <a:pt x="12402" y="17232"/>
                  <a:pt x="12215" y="18058"/>
                </a:cubicBezTo>
                <a:cubicBezTo>
                  <a:pt x="11974" y="19124"/>
                  <a:pt x="12145" y="20145"/>
                  <a:pt x="12111" y="21258"/>
                </a:cubicBezTo>
                <a:cubicBezTo>
                  <a:pt x="12109" y="21322"/>
                  <a:pt x="12110" y="21381"/>
                  <a:pt x="12108" y="21444"/>
                </a:cubicBezTo>
                <a:cubicBezTo>
                  <a:pt x="13826" y="20996"/>
                  <a:pt x="15456" y="20044"/>
                  <a:pt x="16796" y="18564"/>
                </a:cubicBezTo>
                <a:cubicBezTo>
                  <a:pt x="20638" y="14317"/>
                  <a:pt x="20639" y="7432"/>
                  <a:pt x="16796" y="3185"/>
                </a:cubicBezTo>
                <a:cubicBezTo>
                  <a:pt x="14875" y="1061"/>
                  <a:pt x="12358" y="0"/>
                  <a:pt x="9840" y="0"/>
                </a:cubicBezTo>
                <a:close/>
              </a:path>
            </a:pathLst>
          </a:custGeom>
          <a:solidFill>
            <a:srgbClr val="4E830C"/>
          </a:solidFill>
          <a:ln>
            <a:noFill/>
          </a:ln>
          <a:effectLst/>
        </p:spPr>
        <p:txBody>
          <a:bodyPr anchor="ctr"/>
          <a:lstStyle/>
          <a:p>
            <a:pPr algn="ctr" defTabSz="914400"/>
            <a:endParaRPr>
              <a:solidFill>
                <a:prstClr val="black"/>
              </a:solidFill>
              <a:latin typeface="微软雅黑" panose="020B0503020204020204" charset="-122"/>
              <a:ea typeface="微软雅黑" panose="020B0503020204020204" charset="-122"/>
            </a:endParaRPr>
          </a:p>
        </p:txBody>
      </p:sp>
      <p:sp>
        <p:nvSpPr>
          <p:cNvPr id="18" name="Freeform: Shape 8"/>
          <p:cNvSpPr/>
          <p:nvPr/>
        </p:nvSpPr>
        <p:spPr bwMode="auto">
          <a:xfrm>
            <a:off x="3802157" y="5384800"/>
            <a:ext cx="617768" cy="612499"/>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3"/>
                  <a:pt x="2881" y="3190"/>
                </a:cubicBezTo>
                <a:cubicBezTo>
                  <a:pt x="-961" y="7445"/>
                  <a:pt x="-961" y="14344"/>
                  <a:pt x="2881" y="18598"/>
                </a:cubicBezTo>
                <a:cubicBezTo>
                  <a:pt x="4337" y="20210"/>
                  <a:pt x="6134" y="21209"/>
                  <a:pt x="8016" y="21600"/>
                </a:cubicBezTo>
                <a:cubicBezTo>
                  <a:pt x="8154" y="20857"/>
                  <a:pt x="8137" y="20064"/>
                  <a:pt x="8049" y="19309"/>
                </a:cubicBezTo>
                <a:cubicBezTo>
                  <a:pt x="7981" y="18720"/>
                  <a:pt x="7552" y="18189"/>
                  <a:pt x="7389" y="17614"/>
                </a:cubicBezTo>
                <a:cubicBezTo>
                  <a:pt x="7066" y="16467"/>
                  <a:pt x="6898" y="15510"/>
                  <a:pt x="6898" y="14297"/>
                </a:cubicBezTo>
                <a:cubicBezTo>
                  <a:pt x="6898" y="13719"/>
                  <a:pt x="6390" y="12905"/>
                  <a:pt x="7171" y="12234"/>
                </a:cubicBezTo>
                <a:cubicBezTo>
                  <a:pt x="7405" y="12033"/>
                  <a:pt x="7717" y="12156"/>
                  <a:pt x="7748" y="11802"/>
                </a:cubicBezTo>
                <a:cubicBezTo>
                  <a:pt x="7766" y="11598"/>
                  <a:pt x="7754" y="11382"/>
                  <a:pt x="7709" y="11184"/>
                </a:cubicBezTo>
                <a:cubicBezTo>
                  <a:pt x="7551" y="10484"/>
                  <a:pt x="7369" y="9823"/>
                  <a:pt x="7288" y="9106"/>
                </a:cubicBezTo>
                <a:cubicBezTo>
                  <a:pt x="7219" y="8496"/>
                  <a:pt x="7152" y="7823"/>
                  <a:pt x="7018" y="7227"/>
                </a:cubicBezTo>
                <a:cubicBezTo>
                  <a:pt x="6929" y="6833"/>
                  <a:pt x="6938" y="5868"/>
                  <a:pt x="7574" y="6099"/>
                </a:cubicBezTo>
                <a:cubicBezTo>
                  <a:pt x="8112" y="6295"/>
                  <a:pt x="8202" y="7091"/>
                  <a:pt x="8237" y="7613"/>
                </a:cubicBezTo>
                <a:cubicBezTo>
                  <a:pt x="8321" y="8873"/>
                  <a:pt x="8637" y="10157"/>
                  <a:pt x="9011" y="11356"/>
                </a:cubicBezTo>
                <a:cubicBezTo>
                  <a:pt x="9365" y="11088"/>
                  <a:pt x="9136" y="10567"/>
                  <a:pt x="9154" y="10200"/>
                </a:cubicBezTo>
                <a:cubicBezTo>
                  <a:pt x="9177" y="9704"/>
                  <a:pt x="9200" y="9216"/>
                  <a:pt x="9232" y="8724"/>
                </a:cubicBezTo>
                <a:cubicBezTo>
                  <a:pt x="9272" y="8096"/>
                  <a:pt x="9103" y="7497"/>
                  <a:pt x="9193" y="6859"/>
                </a:cubicBezTo>
                <a:cubicBezTo>
                  <a:pt x="9254" y="6428"/>
                  <a:pt x="9119" y="5797"/>
                  <a:pt x="9432" y="5449"/>
                </a:cubicBezTo>
                <a:cubicBezTo>
                  <a:pt x="9728" y="5121"/>
                  <a:pt x="10265" y="5332"/>
                  <a:pt x="10372" y="5757"/>
                </a:cubicBezTo>
                <a:cubicBezTo>
                  <a:pt x="10522" y="6349"/>
                  <a:pt x="10388" y="7074"/>
                  <a:pt x="10370" y="7676"/>
                </a:cubicBezTo>
                <a:cubicBezTo>
                  <a:pt x="10349" y="8368"/>
                  <a:pt x="10560" y="9005"/>
                  <a:pt x="10560" y="9696"/>
                </a:cubicBezTo>
                <a:cubicBezTo>
                  <a:pt x="10560" y="10149"/>
                  <a:pt x="10351" y="10721"/>
                  <a:pt x="10609" y="11135"/>
                </a:cubicBezTo>
                <a:cubicBezTo>
                  <a:pt x="11006" y="10952"/>
                  <a:pt x="10975" y="10063"/>
                  <a:pt x="11079" y="9653"/>
                </a:cubicBezTo>
                <a:cubicBezTo>
                  <a:pt x="11169" y="9299"/>
                  <a:pt x="11287" y="9000"/>
                  <a:pt x="11337" y="8629"/>
                </a:cubicBezTo>
                <a:cubicBezTo>
                  <a:pt x="11370" y="8376"/>
                  <a:pt x="11464" y="8074"/>
                  <a:pt x="11464" y="7791"/>
                </a:cubicBezTo>
                <a:cubicBezTo>
                  <a:pt x="11464" y="7264"/>
                  <a:pt x="11488" y="6489"/>
                  <a:pt x="11843" y="6071"/>
                </a:cubicBezTo>
                <a:cubicBezTo>
                  <a:pt x="12136" y="5726"/>
                  <a:pt x="12824" y="5844"/>
                  <a:pt x="12916" y="6347"/>
                </a:cubicBezTo>
                <a:cubicBezTo>
                  <a:pt x="13046" y="7049"/>
                  <a:pt x="12637" y="7834"/>
                  <a:pt x="12597" y="8539"/>
                </a:cubicBezTo>
                <a:cubicBezTo>
                  <a:pt x="12556" y="9246"/>
                  <a:pt x="12525" y="9868"/>
                  <a:pt x="12308" y="10551"/>
                </a:cubicBezTo>
                <a:cubicBezTo>
                  <a:pt x="11919" y="11778"/>
                  <a:pt x="12431" y="13033"/>
                  <a:pt x="12225" y="14280"/>
                </a:cubicBezTo>
                <a:cubicBezTo>
                  <a:pt x="12091" y="15095"/>
                  <a:pt x="12382" y="15825"/>
                  <a:pt x="12256" y="16699"/>
                </a:cubicBezTo>
                <a:cubicBezTo>
                  <a:pt x="12204" y="17063"/>
                  <a:pt x="12041" y="17402"/>
                  <a:pt x="11916" y="17744"/>
                </a:cubicBezTo>
                <a:cubicBezTo>
                  <a:pt x="11833" y="17969"/>
                  <a:pt x="11607" y="18118"/>
                  <a:pt x="11607" y="18363"/>
                </a:cubicBezTo>
                <a:cubicBezTo>
                  <a:pt x="11607" y="19161"/>
                  <a:pt x="11789" y="19938"/>
                  <a:pt x="11781" y="20728"/>
                </a:cubicBezTo>
                <a:cubicBezTo>
                  <a:pt x="11778" y="21016"/>
                  <a:pt x="11753" y="21300"/>
                  <a:pt x="11734" y="21585"/>
                </a:cubicBezTo>
                <a:cubicBezTo>
                  <a:pt x="13589" y="21184"/>
                  <a:pt x="15359" y="20189"/>
                  <a:pt x="16796" y="18598"/>
                </a:cubicBezTo>
                <a:cubicBezTo>
                  <a:pt x="20638" y="14344"/>
                  <a:pt x="20638" y="7445"/>
                  <a:pt x="16796" y="3190"/>
                </a:cubicBezTo>
                <a:cubicBezTo>
                  <a:pt x="14875" y="1063"/>
                  <a:pt x="12358" y="0"/>
                  <a:pt x="9840" y="0"/>
                </a:cubicBezTo>
                <a:close/>
              </a:path>
            </a:pathLst>
          </a:custGeom>
          <a:solidFill>
            <a:srgbClr val="4E830C"/>
          </a:solidFill>
          <a:ln>
            <a:noFill/>
          </a:ln>
          <a:effectLst/>
        </p:spPr>
        <p:txBody>
          <a:bodyPr anchor="ctr"/>
          <a:lstStyle/>
          <a:p>
            <a:pPr algn="ctr" defTabSz="914400"/>
            <a:endParaRPr>
              <a:solidFill>
                <a:prstClr val="black"/>
              </a:solidFill>
              <a:latin typeface="微软雅黑" panose="020B0503020204020204" charset="-122"/>
              <a:ea typeface="微软雅黑" panose="020B0503020204020204" charset="-122"/>
            </a:endParaRPr>
          </a:p>
        </p:txBody>
      </p:sp>
      <p:grpSp>
        <p:nvGrpSpPr>
          <p:cNvPr id="19" name="Group 18"/>
          <p:cNvGrpSpPr/>
          <p:nvPr/>
        </p:nvGrpSpPr>
        <p:grpSpPr>
          <a:xfrm>
            <a:off x="4623688" y="3763462"/>
            <a:ext cx="6374512" cy="686573"/>
            <a:chOff x="1622083" y="5001250"/>
            <a:chExt cx="6912055" cy="686573"/>
          </a:xfrm>
        </p:grpSpPr>
        <p:sp>
          <p:nvSpPr>
            <p:cNvPr id="20" name="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endParaRPr lang="zh-CN" altLang="en-US" sz="1865" b="1" dirty="0">
                <a:solidFill>
                  <a:prstClr val="black">
                    <a:lumMod val="75000"/>
                    <a:lumOff val="25000"/>
                  </a:prstClr>
                </a:solidFill>
                <a:latin typeface="微软雅黑" panose="020B0503020204020204" charset="-122"/>
                <a:ea typeface="微软雅黑" panose="020B0503020204020204" charset="-122"/>
              </a:endParaRPr>
            </a:p>
          </p:txBody>
        </p:sp>
        <p:sp>
          <p:nvSpPr>
            <p:cNvPr id="21" name="TextBox 32"/>
            <p:cNvSpPr txBox="1"/>
            <p:nvPr/>
          </p:nvSpPr>
          <p:spPr bwMode="auto">
            <a:xfrm>
              <a:off x="1622083" y="5113591"/>
              <a:ext cx="6912055"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defTabSz="914400">
                <a:lnSpc>
                  <a:spcPct val="120000"/>
                </a:lnSpc>
                <a:defRPr/>
              </a:pPr>
              <a:r>
                <a:rPr lang="zh-CN" altLang="en-US" sz="1600" dirty="0">
                  <a:solidFill>
                    <a:prstClr val="black">
                      <a:lumMod val="75000"/>
                      <a:lumOff val="25000"/>
                    </a:prstClr>
                  </a:solidFill>
                  <a:latin typeface="微软雅黑" panose="020B0503020204020204" charset="-122"/>
                  <a:ea typeface="微软雅黑" panose="020B0503020204020204" charset="-122"/>
                </a:rPr>
                <a:t>端午节两个最主要的活动吃粽子和竞渡，都与龙相关。粽子投入水里常被蛟龙所窃，而竞渡则用的是龙舟。</a:t>
              </a:r>
            </a:p>
          </p:txBody>
        </p:sp>
      </p:grpSp>
      <p:grpSp>
        <p:nvGrpSpPr>
          <p:cNvPr id="22" name="Group 19"/>
          <p:cNvGrpSpPr/>
          <p:nvPr/>
        </p:nvGrpSpPr>
        <p:grpSpPr>
          <a:xfrm>
            <a:off x="4602125" y="4590198"/>
            <a:ext cx="6370675" cy="664492"/>
            <a:chOff x="1732858" y="5001250"/>
            <a:chExt cx="2213143" cy="664491"/>
          </a:xfrm>
        </p:grpSpPr>
        <p:sp>
          <p:nvSpPr>
            <p:cNvPr id="23" name="TextBox 2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defTabSz="914400"/>
              <a:endParaRPr lang="zh-CN" altLang="en-US" sz="1600" b="1" dirty="0">
                <a:solidFill>
                  <a:prstClr val="black">
                    <a:lumMod val="75000"/>
                    <a:lumOff val="25000"/>
                  </a:prstClr>
                </a:solidFill>
                <a:latin typeface="微软雅黑" panose="020B0503020204020204" charset="-122"/>
                <a:ea typeface="微软雅黑" panose="020B0503020204020204" charset="-122"/>
              </a:endParaRPr>
            </a:p>
          </p:txBody>
        </p:sp>
        <p:sp>
          <p:nvSpPr>
            <p:cNvPr id="24" name="TextBox 30"/>
            <p:cNvSpPr txBox="1"/>
            <p:nvPr/>
          </p:nvSpPr>
          <p:spPr bwMode="auto">
            <a:xfrm>
              <a:off x="1732858" y="5091509"/>
              <a:ext cx="2213143" cy="57423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defTabSz="914400">
                <a:lnSpc>
                  <a:spcPct val="120000"/>
                </a:lnSpc>
                <a:defRPr/>
              </a:pPr>
              <a:r>
                <a:rPr lang="zh-CN" altLang="en-US" sz="1600" dirty="0">
                  <a:solidFill>
                    <a:prstClr val="black">
                      <a:lumMod val="75000"/>
                      <a:lumOff val="25000"/>
                    </a:prstClr>
                  </a:solidFill>
                  <a:latin typeface="微软雅黑" panose="020B0503020204020204" charset="-122"/>
                  <a:ea typeface="微软雅黑" panose="020B0503020204020204" charset="-122"/>
                </a:rPr>
                <a:t>竞渡与古代吴越地方的关系尤深，况且吴越百姓还有断发纹身“以像龙子”的习俗。</a:t>
              </a:r>
            </a:p>
          </p:txBody>
        </p:sp>
      </p:grpSp>
      <p:grpSp>
        <p:nvGrpSpPr>
          <p:cNvPr id="25" name="Group 20"/>
          <p:cNvGrpSpPr/>
          <p:nvPr/>
        </p:nvGrpSpPr>
        <p:grpSpPr>
          <a:xfrm>
            <a:off x="4506557" y="5376610"/>
            <a:ext cx="6555143" cy="614855"/>
            <a:chOff x="1732858" y="5001250"/>
            <a:chExt cx="7107917" cy="614854"/>
          </a:xfrm>
        </p:grpSpPr>
        <p:sp>
          <p:nvSpPr>
            <p:cNvPr id="26" name="TextBox 2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endParaRPr lang="zh-CN" altLang="en-US" sz="1865" b="1" dirty="0">
                <a:solidFill>
                  <a:prstClr val="black">
                    <a:lumMod val="75000"/>
                    <a:lumOff val="25000"/>
                  </a:prstClr>
                </a:solidFill>
                <a:latin typeface="微软雅黑" panose="020B0503020204020204" charset="-122"/>
                <a:ea typeface="微软雅黑" panose="020B0503020204020204" charset="-122"/>
              </a:endParaRPr>
            </a:p>
          </p:txBody>
        </p:sp>
        <p:sp>
          <p:nvSpPr>
            <p:cNvPr id="27" name="TextBox 28"/>
            <p:cNvSpPr txBox="1"/>
            <p:nvPr/>
          </p:nvSpPr>
          <p:spPr bwMode="auto">
            <a:xfrm>
              <a:off x="1837954" y="5041873"/>
              <a:ext cx="7002821" cy="574231"/>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defTabSz="914400">
                <a:lnSpc>
                  <a:spcPct val="120000"/>
                </a:lnSpc>
                <a:defRPr/>
              </a:pPr>
              <a:r>
                <a:rPr lang="zh-CN" altLang="en-US" sz="1600" dirty="0">
                  <a:solidFill>
                    <a:prstClr val="black">
                      <a:lumMod val="75000"/>
                      <a:lumOff val="25000"/>
                    </a:prstClr>
                  </a:solidFill>
                  <a:latin typeface="微软雅黑" panose="020B0503020204020204" charset="-122"/>
                  <a:ea typeface="微软雅黑" panose="020B0503020204020204" charset="-122"/>
                </a:rPr>
                <a:t>古代五月初五日有用“五彩丝系臂”的民间风俗，这应当是“像龙子”的纹身习俗的遗迹。 </a:t>
              </a:r>
            </a:p>
          </p:txBody>
        </p:sp>
      </p:grpSp>
      <p:pic>
        <p:nvPicPr>
          <p:cNvPr id="29" name="图片 28"/>
          <p:cNvPicPr>
            <a:picLocks noChangeAspect="1"/>
          </p:cNvPicPr>
          <p:nvPr/>
        </p:nvPicPr>
        <p:blipFill>
          <a:blip r:embed="rId5" cstate="screen"/>
          <a:stretch>
            <a:fillRect/>
          </a:stretch>
        </p:blipFill>
        <p:spPr>
          <a:xfrm>
            <a:off x="315541" y="1833739"/>
            <a:ext cx="3265395" cy="4869208"/>
          </a:xfrm>
          <a:prstGeom prst="rect">
            <a:avLst/>
          </a:prstGeom>
        </p:spPr>
      </p:pic>
      <p:pic>
        <p:nvPicPr>
          <p:cNvPr id="28" name="图片 27"/>
          <p:cNvPicPr>
            <a:picLocks noChangeAspect="1"/>
          </p:cNvPicPr>
          <p:nvPr/>
        </p:nvPicPr>
        <p:blipFill>
          <a:blip r:embed="rId6" cstate="screen"/>
          <a:stretch>
            <a:fillRect/>
          </a:stretch>
        </p:blipFill>
        <p:spPr>
          <a:xfrm>
            <a:off x="7001839" y="370602"/>
            <a:ext cx="4279640" cy="2186736"/>
          </a:xfrm>
          <a:prstGeom prst="rect">
            <a:avLst/>
          </a:prstGeom>
        </p:spPr>
      </p:pic>
      <p:pic>
        <p:nvPicPr>
          <p:cNvPr id="30" name="图片 29"/>
          <p:cNvPicPr>
            <a:picLocks noChangeAspect="1"/>
          </p:cNvPicPr>
          <p:nvPr/>
        </p:nvPicPr>
        <p:blipFill>
          <a:blip r:embed="rId7"/>
          <a:stretch>
            <a:fillRect/>
          </a:stretch>
        </p:blipFill>
        <p:spPr>
          <a:xfrm flipV="1">
            <a:off x="7791830" y="1219016"/>
            <a:ext cx="2699656" cy="908980"/>
          </a:xfrm>
          <a:prstGeom prst="rect">
            <a:avLst/>
          </a:prstGeom>
        </p:spPr>
      </p:pic>
      <p:sp>
        <p:nvSpPr>
          <p:cNvPr id="31" name="MH_Text_1"/>
          <p:cNvSpPr txBox="1"/>
          <p:nvPr>
            <p:custDataLst>
              <p:tags r:id="rId2"/>
            </p:custDataLst>
          </p:nvPr>
        </p:nvSpPr>
        <p:spPr>
          <a:xfrm>
            <a:off x="7907884" y="1488853"/>
            <a:ext cx="2495807" cy="492443"/>
          </a:xfrm>
          <a:prstGeom prst="rect">
            <a:avLst/>
          </a:prstGeom>
          <a:noFill/>
        </p:spPr>
        <p:txBody>
          <a:bodyPr wrap="square" lIns="0" tIns="0" rIns="0" bIns="0" rtlCol="0" anchor="t" anchorCtr="0">
            <a:spAutoFit/>
          </a:bodyPr>
          <a:lstStyle/>
          <a:p>
            <a:pPr defTabSz="914400"/>
            <a:r>
              <a:rPr lang="zh-CN" altLang="en-US" sz="3200" dirty="0">
                <a:solidFill>
                  <a:prstClr val="white"/>
                </a:solidFill>
                <a:ea typeface="微软雅黑" panose="020B0503020204020204" charset="-122"/>
                <a:sym typeface="Arial" panose="020B0604020202020204" pitchFamily="34" charset="0"/>
              </a:rPr>
              <a:t>端午节的来历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2000"/>
                            </p:stCondLst>
                            <p:childTnLst>
                              <p:par>
                                <p:cTn id="15" presetID="22" presetClass="entr" presetSubtype="8" fill="hold" grpId="0" nodeType="afterEffect">
                                  <p:stCondLst>
                                    <p:cond delay="0"/>
                                  </p:stCondLst>
                                  <p:iterate type="lt">
                                    <p:tmPct val="5242"/>
                                  </p:iterate>
                                  <p:childTnLst>
                                    <p:set>
                                      <p:cBhvr>
                                        <p:cTn id="16" dur="1" fill="hold">
                                          <p:stCondLst>
                                            <p:cond delay="0"/>
                                          </p:stCondLst>
                                        </p:cTn>
                                        <p:tgtEl>
                                          <p:spTgt spid="15"/>
                                        </p:tgtEl>
                                        <p:attrNameLst>
                                          <p:attrName>style.visibility</p:attrName>
                                        </p:attrNameLst>
                                      </p:cBhvr>
                                      <p:to>
                                        <p:strVal val="visible"/>
                                      </p:to>
                                    </p:set>
                                    <p:animEffect transition="in" filter="wipe(left)">
                                      <p:cBhvr>
                                        <p:cTn id="17" dur="800"/>
                                        <p:tgtEl>
                                          <p:spTgt spid="15"/>
                                        </p:tgtEl>
                                      </p:cBhvr>
                                    </p:animEffect>
                                  </p:childTnLst>
                                </p:cTn>
                              </p:par>
                            </p:childTnLst>
                          </p:cTn>
                        </p:par>
                        <p:par>
                          <p:cTn id="18" fill="hold">
                            <p:stCondLst>
                              <p:cond delay="5441"/>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childTnLst>
                          </p:cTn>
                        </p:par>
                        <p:par>
                          <p:cTn id="25" fill="hold">
                            <p:stCondLst>
                              <p:cond delay="5941"/>
                            </p:stCondLst>
                            <p:childTnLst>
                              <p:par>
                                <p:cTn id="26" presetID="37"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900" decel="100000" fill="hold"/>
                                        <p:tgtEl>
                                          <p:spTgt spid="1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2" fill="hold">
                            <p:stCondLst>
                              <p:cond delay="6941"/>
                            </p:stCondLst>
                            <p:childTnLst>
                              <p:par>
                                <p:cTn id="33" presetID="49" presetClass="entr" presetSubtype="0" decel="10000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7441"/>
                            </p:stCondLst>
                            <p:childTnLst>
                              <p:par>
                                <p:cTn id="40" presetID="37"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900" decel="100000" fill="hold"/>
                                        <p:tgtEl>
                                          <p:spTgt spid="2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6" fill="hold">
                            <p:stCondLst>
                              <p:cond delay="8441"/>
                            </p:stCondLst>
                            <p:childTnLst>
                              <p:par>
                                <p:cTn id="47" presetID="49" presetClass="entr" presetSubtype="0" decel="10000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childTnLst>
                          </p:cTn>
                        </p:par>
                        <p:par>
                          <p:cTn id="53" fill="hold">
                            <p:stCondLst>
                              <p:cond delay="8941"/>
                            </p:stCondLst>
                            <p:childTnLst>
                              <p:par>
                                <p:cTn id="54" presetID="37"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900" decel="100000" fill="hold"/>
                                        <p:tgtEl>
                                          <p:spTgt spid="25"/>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0" presetID="2" presetClass="entr" presetSubtype="8" decel="8000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300" fill="hold"/>
                                        <p:tgtEl>
                                          <p:spTgt spid="28"/>
                                        </p:tgtEl>
                                        <p:attrNameLst>
                                          <p:attrName>ppt_x</p:attrName>
                                        </p:attrNameLst>
                                      </p:cBhvr>
                                      <p:tavLst>
                                        <p:tav tm="0">
                                          <p:val>
                                            <p:strVal val="0-#ppt_w/2"/>
                                          </p:val>
                                        </p:tav>
                                        <p:tav tm="100000">
                                          <p:val>
                                            <p:strVal val="#ppt_x"/>
                                          </p:val>
                                        </p:tav>
                                      </p:tavLst>
                                    </p:anim>
                                    <p:anim calcmode="lin" valueType="num">
                                      <p:cBhvr additive="base">
                                        <p:cTn id="63" dur="13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9941"/>
                            </p:stCondLst>
                            <p:childTnLst>
                              <p:par>
                                <p:cTn id="65" presetID="14" presetClass="entr" presetSubtype="1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randombar(horizontal)">
                                      <p:cBhvr>
                                        <p:cTn id="67" dur="1000"/>
                                        <p:tgtEl>
                                          <p:spTgt spid="30"/>
                                        </p:tgtEl>
                                      </p:cBhvr>
                                    </p:animEffect>
                                  </p:childTnLst>
                                </p:cTn>
                              </p:par>
                            </p:childTnLst>
                          </p:cTn>
                        </p:par>
                        <p:par>
                          <p:cTn id="68" fill="hold">
                            <p:stCondLst>
                              <p:cond delay="10941"/>
                            </p:stCondLst>
                            <p:childTnLst>
                              <p:par>
                                <p:cTn id="69" presetID="53" presetClass="entr" presetSubtype="16"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1000" fill="hold"/>
                                        <p:tgtEl>
                                          <p:spTgt spid="31"/>
                                        </p:tgtEl>
                                        <p:attrNameLst>
                                          <p:attrName>ppt_w</p:attrName>
                                        </p:attrNameLst>
                                      </p:cBhvr>
                                      <p:tavLst>
                                        <p:tav tm="0">
                                          <p:val>
                                            <p:fltVal val="0"/>
                                          </p:val>
                                        </p:tav>
                                        <p:tav tm="100000">
                                          <p:val>
                                            <p:strVal val="#ppt_w"/>
                                          </p:val>
                                        </p:tav>
                                      </p:tavLst>
                                    </p:anim>
                                    <p:anim calcmode="lin" valueType="num">
                                      <p:cBhvr>
                                        <p:cTn id="72" dur="1000" fill="hold"/>
                                        <p:tgtEl>
                                          <p:spTgt spid="31"/>
                                        </p:tgtEl>
                                        <p:attrNameLst>
                                          <p:attrName>ppt_h</p:attrName>
                                        </p:attrNameLst>
                                      </p:cBhvr>
                                      <p:tavLst>
                                        <p:tav tm="0">
                                          <p:val>
                                            <p:fltVal val="0"/>
                                          </p:val>
                                        </p:tav>
                                        <p:tav tm="100000">
                                          <p:val>
                                            <p:strVal val="#ppt_h"/>
                                          </p:val>
                                        </p:tav>
                                      </p:tavLst>
                                    </p:anim>
                                    <p:animEffect transition="in" filter="fade">
                                      <p:cBhvr>
                                        <p:cTn id="7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P spid="18" grpId="0" animBg="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637DC35-153F-43E9-96EE-E795B5C2A83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FZspkw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WbKZM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FZspky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mymT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mymT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XLe3T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XLe3T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XLe3T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YLe3TGpPNTPZDAAAyRkAABcAAAB1bml2ZXJzYWwvdW5pdmVyc2FsLnBuZ+2Ze1iSedrHH8fGmiattsxzVjMddiZ1aVTyvJajNY6Rp8wjJmuWIp5CJDk44+xYU+q07mhlylSTqCiGjVKgoJvCzpKaIYISUMMICSIqCaIg79PUXu97vfvX+/7tH1zw/Pj8fvdzf+/DdT/Xc/nkiQjbjc4bAQCwPX4sLAYArF0A4L2rG2zAlfJ/3fsW/LIqiok4AlCHXafBi3VZoVGhAECr/tB05n3w+oP8Y4lFAGD3+M3HipvX/BcAcEo7HhYaV5KmkURRPp4yc19io1hlPQD9yI7+qOsNl6hxx/q27B04GPZ+6KZjfxN8sy76+abd3yd+3L/h6z3Wf/iaMW/13o2J894fmEe0S+z9hjHTshHH9dPE549mMVoZzFb3YfM0NbjovE8UibhqVMmrQ9LwSy8rsqhwth0A3B8/V6G6pLqMZdi7kAjL55mHAKCP2vop58IOFyjq+TmHdQAgSlgcTETijFN1mvdAHypahx/GcU+hP7MCnYhvKJjuIJpzArYBwIuTAqc6hhOIcP8AyvLnb0Tgzz0DoDZbdvsCQNkGGrgj7JItAOw6ggT/2pphDQCXtqyha+gauoauoWvoGrqGrqFr6Bq6hv7/0YLpK16s0yB5C/p/Pdp1uws0T5qS2nsRvfgs0qudsMwnURtLfr1cekJCZeDRAWp9sdgK6FtV0NKhdswDKn2dMK00t2M+wyNZfXWRyWOBS/u5vFIuJ4uE714erSaMSUWl8RIpQyLRg89bzOrg5VeN+AdGR5+0tlx1N/YUL+Vn2pynKliSuWLowiBTHhXe6/3KwHjDu6oFCfAg/lDy8svNxIfLc483aw9bRoirOtWgAzxQx4OvLlQZf+sxSEvperOWYGCKFUOGSA/oSL0A71u7siKzEMQ9BatUg5rB/Sc2hds91YhV3KgUY9uMqfd1S3un+JFlzA5pT9DgU0fC/BX4z+IgSiYDDQuV0JVmG7OUVhAdSUVh6EHc5lAx3iDB+JapFV6pLJyxSvdJnMrkLKpd0bItMxceuTp1aT89lE0KWX51l/71XZvXctYBmXkWI/w2oz2B3IXygCoE8js2cz55psAO8fTOj5QFbvW1lNx2Xge3cIgkDPCahoWpO/EXP/g+Pm8m0PC8SKOe++N0N368vegLVXDwCHReX1U5G566HVSl1SbL5xWF79yD5j3J/nHSdp26YQZbllDXxZsq6JnU6vp6pYKOvmZSnfXCRh6jQ6XcOFBAqjztxBPIz+CexZcbjLGXtDhlQO79TeqdH1WkReQ+XsLyC7uG5PO3vqtkzl8+p+JHAqxTpI8xHWxyk1ifSB9uaVlhiPVHL1VaVz6OKq4sd24btuagcZ0FhjF8Z482+2QambehjcQl29mvQ9yHl+tpXzpVVzj/0yvkXjMxj5EnDAq3661afrSTLK51GYWQMNJZzv47l2FeVktJbjxZr77xDmolS+JPbiKQG4UG6ADnGqevox5KwVQpMbUBPn1u2sYaoQTzkW+ttXYZ65fuhTCeSTlLN3X3m8Dg0oQ0daEYJYMwlIgjGAngSrZr8ZvSnj+IXkkHJfxOld+KWjHs9a3ytiFIeiYK70MpVmeHHJwxCRgZvoY2mkrY6sJUU13K5LcWHO4ESIKvo9W3Wpd1LEmwqEJ0+JnjElr3rb/3Wckhe2d0Gw7TFpyIPjDmWqLD+KpMBc1xN9gPIJQp7pljmTjSnWGXOh/k8jCn6d19ZViX3YPKcA/wvUGZEsKbkzsxUixZspm5zMlA+Gn8tY5gVHPqRM3fnzbs/zwHCGBdDzi4/qu/jBGooYaHeSqWY2h0uZEB/8QmYkvVUjMfcoAkbOHdWD/v00cSJtotZYnBMKZEBHkaHnkYkpCmVQM7b0T2+ubTVChQcdyyt780nu51FhR3RsReOuBbFWdNh1xKzsJu4P3JjpQ0WYy9RZoUoq/HOBVAFAKA+IQC28Yx6hwGIi5dnVKsoL4JbYCT620W0GyMsu5ox13PonVPPOmZsXOulNJgaqxXtjturn9SucrQRb6RXnE9pCg5z9HDrEpgM3zYBOUTnbREXingebF7Lq4alfS0E8ahPEKR+pBKiW2IqYvXqS745dWj4E8Y6O4WcYz4MAmKQuRGmJndd1clLcYuC8iF1DKe+7MJxGH1QbdOr28RLPZu37KHs0ZRi8M/RkIsJgvJiGF5PiE3zDKsRHA3iqx3eDZb4m3zfPEiG8UgmJfHeS3Qe9mrSw000zpFDSzYL4C46TfDqKYaTG5fxM31JntAh5VXdqNajfYZPgLfak37XPP5meqo2FS4R1HzUfY7g4eRN2t5Q2/tjIDVL2NxZu82QQBPeycd9iNfhVX+X/srXaDDw+7XTvJxfpF5bLN+4pCObNOFirJ31XUyVfpf2pKz6iECfaVufJBzXeakHitOyL8qSgoXiNj1esluFW1UUxM1YLNFGOReEcW/LmsoZqht0kOU80JydpLdBS7ZdrHIwWWqmmiSTxgRQBq/yUpXQifaXdnqK3kZz3z11gLWWYw7hvw7zZ27wMOfjqFFV1eiSMg9//aCY5r9mQ8myMp0GtwQH2v7Xc7T5PCwsYB5H+LOTcL0RwfrnOr4UTqgFOd8iKWF2Mh5RynFAk3NG718BN3juRQNBbYH9KAwyebxhrabCtgXZ1tEByTBE2FI5Bydbc5d1JEsphkrCEWXnUa3yyf/p9kulDMctbP85daNPoJdPayOaES7sRDsq94jCphH+E9j59uTY93Oeiu0FPH+B6iG3OxWcVA3s7soFflEnJjNVPBubia1GnU9oUiTsHASLYUwNNNxx8bKF69F7Ew0z2SFJPfO/eNDuvEXGKHz4qvbFcO1W93upxpwrr5RCAJmchosePMtrmVHGt/0C8fx5GbEnwKDbztaa6f6GE251grjFb58S+sUHDkZQYeB9SMe8+5G4EZ+Wk3li6Byme5iw8YfboY3D8kSnDirQVpRMzecDvPd6vKhZYkbcqo6SC9KPDlmjW5ISMNOIW8kdY9Pe364lPS7ed6Ugn8CrJYZ5WRXjiZnJjh70vtpKifcqSLEw+Is8ASNb/sbumKHpvWd585iCPFQND+YFk16NRbHG77mY7fb5b+DukNVc8Xd9GJ9bvqF7IkkMvPgixyJjvaZdMKZH5hnKr31ewYRvXpfx6z4Myk3fW0vMEWOFX8WeNu88EFXRHt4leLuRPMX+Nfw6BXEePuDqChdLhXy2/VaGiRPfhISvULWf95CymmgSeyz5Z2Re3xVELB2cgc4P60efeAfmO20XRy49KKcIoQT8YuzTG1hv0lPZwcFpFQtqt6nlrJm7v7eKr6Xu5FQ7xrFjFYxVL+e2M8Y24Xh/8gm0McO8diO8eVKf2LYMXPPcE+aLYtrROwiNKOIb1tD13N39OH4hpDgH5qNCJfa7BuT+xd1C/dbCvx89rkpK82lyBLbxdPN3DB6SPdWl5rlXzH4CITTNrRydRpG9I8N8VKGmF/zKe5geDTptaVwaJ+iWKLLdJfoCmouRlMcfkFJm4TfgJV9+AnWRHRxiH7bNWcbMNLzhkFPFk20tO+C+LPSpZcVI9L4hqN3VAV+h9t1ikwV4p4Wry3FHOQOPrWlPgIzbCLCgPvyFZhfj8FZqut/dP5PE6g/r5xJyEAUGhemxHvuXCjnd6bMfrV+57k6uVT4vzbLf58EcmZbVPr+tmRlnABO8n891xKK/HKAQ4+FPvz37UNuM1FAlW4ii+S2aK680iReD+ZM7OJohHvXSrp7BuKZW3i8bPS03Yk6mTjfUTA4/s4OV7K0N144CpYjl4LQM4XS2LFcC2hoe69RUa/RayORX6pgomL4Fstj99X8nPQkUEKhw4Aa9mLY+rRnFSp/SMNQ8oJVJSOzftjGqqCm7WVDs5wcY++Pb4cGvxFZCzgKfm52zK3DBFkW6ti3bNtqIbQhA9tiFnQQzeriXbxeTTtdykCkD2l2Ek3zemNn9euIOfQE2k2Cts4nVJkt0Fk007R5Qjkf0ibj2Zkt3uMTAb6e2YLZpHOwYONv45Yg3CneuL8k08oSy8XvIxwXZDZyIfcAJEYlk4kye0r+RZr7WNojBjf9Wo4kuRnmue4kPEbeQm7MlmeUTP2QMFzbkpnTMNsJACeievuLvuunqUvm48op3X+cV0iktOgY7cl9rgvUrMGjeOJdO/cWfua5wJWZB1kVdWOBt60AnDjlJ9oLT72bF0FMJ7qvH+TQB7tyhMOrvJXlmocP/DsUaDU4bcO3/cegDjbIrADrd+8OWMsqSvE+AOi73fqZp1kZYjmf9R4AuLb6y5+p2DUwKDil62Lw0fxE5NhrUDtK6hYASE8Q2CMY9i4+ZnDaTcO/eUnxBXi+Oi4iDmbKS2pf3ex/usHj6saiT8BV4PjnJ8KoR9K//i9QSwMEFAACAAgAYLe3TGp9wY1LAAAAagAAABsAAAB1bml2ZXJzYWwvdW5pdmVyc2FsLnBuZy54bWyzsa/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gIAAJcLAAAmAAAAAAAAAAEAAAAAAAYLAAB1bml2ZXJzYWwvaHRtbF9wdWJsaXNoaW5nX3NldHRpbmdzLnhtbFBLAQIAABQAAgAIAFZspkxocVKRmgEAAB8GAAAfAAAAAAAAAAEAAAAAAEgOAAB1bml2ZXJzYWwvaHRtbF9za2luX3NldHRpbmdzLmpzUEsBAgAAFAACAAgAXLe3TD08L9HBAAAA5QEAABoAAAAAAAAAAQAAAAAAHxAAAHVuaXZlcnNhbC9pMThuX3ByZXNldHMueG1sUEsBAgAAFAACAAgAXLe3TJr5lmRrAAAAawAAABwAAAAAAAAAAQAAAAAAGBEAAHVuaXZlcnNhbC9sb2NhbF9zZXR0aW5ncy54bWxQSwECAAAUAAIACABElFdHI7RO+/sCAACwCAAAFAAAAAAAAAABAAAAAAC9EQAAdW5pdmVyc2FsL3BsYXllci54bWxQSwECAAAUAAIACABct7dMsIcj9GwBAAD3AgAAKQAAAAAAAAABAAAAAADqFAAAdW5pdmVyc2FsL3NraW5fY3VzdG9taXphdGlvbl9zZXR0aW5ncy54bWxQSwECAAAUAAIACABgt7dMak81M9kMAADJGQAAFwAAAAAAAAAAAAAAAACdFgAAdW5pdmVyc2FsL3VuaXZlcnNhbC5wbmdQSwECAAAUAAIACABgt7dMan3BjUsAAABqAAAAGwAAAAAAAAABAAAAAACrIwAAdW5pdmVyc2FsL3VuaXZlcnNhbC5wbmcueG1sUEsFBgAAAAALAAsASQMAAC8kAAAAAA=="/>
  <p:tag name="ISPRING_PRESENTATION_TITLE" val="粽子端午节来历介绍主题班会课件PPT模板"/>
</p:tagLst>
</file>

<file path=ppt/tags/tag1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9"/>
</p:tagLst>
</file>

<file path=ppt/tags/tag1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7"/>
</p:tagLst>
</file>

<file path=ppt/tags/tag17.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8"/>
</p:tagLst>
</file>

<file path=ppt/tags/tag30.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0"/>
</p:tagLst>
</file>

<file path=ppt/tags/tag40.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8"/>
</p:tagLst>
</file>

<file path=ppt/tags/tag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3"/>
</p:tagLst>
</file>

<file path=ppt/theme/theme1.xml><?xml version="1.0" encoding="utf-8"?>
<a:theme xmlns:a="http://schemas.openxmlformats.org/drawingml/2006/main" name=" www.2ppt.com">
  <a:themeElements>
    <a:clrScheme name="自定义 2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AD47"/>
      </a:hlink>
      <a:folHlink>
        <a:srgbClr val="70AD4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宽屏</PresentationFormat>
  <Paragraphs>114</Paragraphs>
  <Slides>28</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等线</vt:lpstr>
      <vt:lpstr>华文隶书</vt:lpstr>
      <vt:lpstr>宋体</vt:lpstr>
      <vt:lpstr>苏新诗古印宋简</vt:lpstr>
      <vt:lpstr>微软雅黑</vt:lpstr>
      <vt:lpstr>Agency FB</vt:lpstr>
      <vt:lpstr>Arial</vt:lpstr>
      <vt:lpstr>Calibri</vt:lpstr>
      <vt:lpstr>Calibri Light</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2022-03-03T07:58:16Z</dcterms:created>
  <dcterms:modified xsi:type="dcterms:W3CDTF">2023-01-10T06:44:32Z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6C5EDF5B50D242DCAE2F2AE947E60B84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