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29C2F-CE57-4699-8D69-CA02DB505EC0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2023-01-17</a:t>
            </a:fld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7B47-3733-44F7-B5E1-95F6137F7A9C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FC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FC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50915" b="68559"/>
          <a:stretch>
            <a:fillRect/>
          </a:stretch>
        </p:blipFill>
        <p:spPr>
          <a:xfrm>
            <a:off x="353668" y="19333"/>
            <a:ext cx="2160719" cy="2160719"/>
          </a:xfrm>
          <a:custGeom>
            <a:avLst/>
            <a:gdLst>
              <a:gd name="connsiteX0" fmla="*/ 1081294 w 2160719"/>
              <a:gd name="connsiteY0" fmla="*/ 0 h 2160719"/>
              <a:gd name="connsiteX1" fmla="*/ 2160719 w 2160719"/>
              <a:gd name="connsiteY1" fmla="*/ 1081294 h 2160719"/>
              <a:gd name="connsiteX2" fmla="*/ 1079425 w 2160719"/>
              <a:gd name="connsiteY2" fmla="*/ 2160719 h 2160719"/>
              <a:gd name="connsiteX3" fmla="*/ 0 w 2160719"/>
              <a:gd name="connsiteY3" fmla="*/ 1079425 h 2160719"/>
              <a:gd name="connsiteX4" fmla="*/ 1081294 w 2160719"/>
              <a:gd name="connsiteY4" fmla="*/ 0 h 21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9">
                <a:moveTo>
                  <a:pt x="1081294" y="0"/>
                </a:moveTo>
                <a:lnTo>
                  <a:pt x="2160719" y="1081294"/>
                </a:lnTo>
                <a:lnTo>
                  <a:pt x="1079425" y="2160719"/>
                </a:lnTo>
                <a:lnTo>
                  <a:pt x="0" y="1079425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16449" r="62072" b="52110"/>
          <a:stretch>
            <a:fillRect/>
          </a:stretch>
        </p:blipFill>
        <p:spPr>
          <a:xfrm>
            <a:off x="-776903" y="114973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9" t="16840" r="39759" b="51719"/>
          <a:stretch>
            <a:fillRect/>
          </a:stretch>
        </p:blipFill>
        <p:spPr>
          <a:xfrm>
            <a:off x="1484244" y="1176624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33234" r="51030" b="35325"/>
          <a:stretch>
            <a:fillRect/>
          </a:stretch>
        </p:blipFill>
        <p:spPr>
          <a:xfrm>
            <a:off x="342095" y="230328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34" r="28678" b="35325"/>
          <a:stretch>
            <a:fillRect/>
          </a:stretch>
        </p:blipFill>
        <p:spPr>
          <a:xfrm>
            <a:off x="2607158" y="2303285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49628" r="62301" b="18931"/>
          <a:stretch>
            <a:fillRect/>
          </a:stretch>
        </p:blipFill>
        <p:spPr>
          <a:xfrm>
            <a:off x="-800053" y="3429946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49628" r="39949" b="18931"/>
          <a:stretch>
            <a:fillRect/>
          </a:stretch>
        </p:blipFill>
        <p:spPr>
          <a:xfrm>
            <a:off x="1465010" y="3429946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66023" r="51219" b="2536"/>
          <a:stretch>
            <a:fillRect/>
          </a:stretch>
        </p:blipFill>
        <p:spPr>
          <a:xfrm>
            <a:off x="322861" y="4556607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82417" r="39949"/>
          <a:stretch>
            <a:fillRect/>
          </a:stretch>
        </p:blipFill>
        <p:spPr>
          <a:xfrm>
            <a:off x="1465010" y="5683268"/>
            <a:ext cx="2160718" cy="1208364"/>
          </a:xfrm>
          <a:custGeom>
            <a:avLst/>
            <a:gdLst>
              <a:gd name="connsiteX0" fmla="*/ 1081294 w 2160718"/>
              <a:gd name="connsiteY0" fmla="*/ 0 h 1208364"/>
              <a:gd name="connsiteX1" fmla="*/ 2160718 w 2160718"/>
              <a:gd name="connsiteY1" fmla="*/ 1081294 h 1208364"/>
              <a:gd name="connsiteX2" fmla="*/ 2033428 w 2160718"/>
              <a:gd name="connsiteY2" fmla="*/ 1208364 h 1208364"/>
              <a:gd name="connsiteX3" fmla="*/ 128717 w 2160718"/>
              <a:gd name="connsiteY3" fmla="*/ 1208364 h 1208364"/>
              <a:gd name="connsiteX4" fmla="*/ 0 w 2160718"/>
              <a:gd name="connsiteY4" fmla="*/ 1079424 h 1208364"/>
              <a:gd name="connsiteX5" fmla="*/ 1081294 w 2160718"/>
              <a:gd name="connsiteY5" fmla="*/ 0 h 12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718" h="1208364">
                <a:moveTo>
                  <a:pt x="1081294" y="0"/>
                </a:moveTo>
                <a:lnTo>
                  <a:pt x="2160718" y="1081294"/>
                </a:lnTo>
                <a:lnTo>
                  <a:pt x="2033428" y="1208364"/>
                </a:lnTo>
                <a:lnTo>
                  <a:pt x="128717" y="1208364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100000" r="41205" b="-13858"/>
          <a:stretch>
            <a:fillRect/>
          </a:stretch>
        </p:blipFill>
        <p:spPr>
          <a:xfrm>
            <a:off x="1593727" y="6891632"/>
            <a:ext cx="1904711" cy="952354"/>
          </a:xfrm>
          <a:custGeom>
            <a:avLst/>
            <a:gdLst>
              <a:gd name="connsiteX0" fmla="*/ 0 w 1904711"/>
              <a:gd name="connsiteY0" fmla="*/ 0 h 952354"/>
              <a:gd name="connsiteX1" fmla="*/ 1904711 w 1904711"/>
              <a:gd name="connsiteY1" fmla="*/ 0 h 952354"/>
              <a:gd name="connsiteX2" fmla="*/ 950707 w 1904711"/>
              <a:gd name="connsiteY2" fmla="*/ 952354 h 952354"/>
              <a:gd name="connsiteX3" fmla="*/ 0 w 1904711"/>
              <a:gd name="connsiteY3" fmla="*/ 0 h 9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4711" h="952354">
                <a:moveTo>
                  <a:pt x="0" y="0"/>
                </a:moveTo>
                <a:lnTo>
                  <a:pt x="1904711" y="0"/>
                </a:lnTo>
                <a:lnTo>
                  <a:pt x="950707" y="95235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5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4FC3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.3</a:t>
                  </a:r>
                  <a:r>
                    <a:rPr lang="zh-CN" altLang="en-US" sz="5400" b="1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一个数除以分数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分数除法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23" name="矩形 22"/>
          <p:cNvSpPr/>
          <p:nvPr/>
        </p:nvSpPr>
        <p:spPr>
          <a:xfrm rot="2702975">
            <a:off x="11428070" y="5031073"/>
            <a:ext cx="1527859" cy="1527859"/>
          </a:xfrm>
          <a:prstGeom prst="rect">
            <a:avLst/>
          </a:prstGeom>
          <a:solidFill>
            <a:srgbClr val="4FC3E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36740" y="2974975"/>
            <a:ext cx="6579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defRPr/>
            </a:pPr>
            <a:r>
              <a:rPr lang="en-US" altLang="zh-CN" sz="2400" kern="1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zh-CN" altLang="zh-CN" sz="2400" kern="1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通过这堂课的学习，你学会了哪些知识？</a:t>
            </a:r>
            <a:endParaRPr lang="zh-CN" altLang="zh-CN" sz="2400" kern="1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894589"/>
            <a:ext cx="3044807" cy="4341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50915" b="68559"/>
          <a:stretch>
            <a:fillRect/>
          </a:stretch>
        </p:blipFill>
        <p:spPr>
          <a:xfrm>
            <a:off x="353668" y="19333"/>
            <a:ext cx="2160719" cy="2160719"/>
          </a:xfrm>
          <a:custGeom>
            <a:avLst/>
            <a:gdLst>
              <a:gd name="connsiteX0" fmla="*/ 1081294 w 2160719"/>
              <a:gd name="connsiteY0" fmla="*/ 0 h 2160719"/>
              <a:gd name="connsiteX1" fmla="*/ 2160719 w 2160719"/>
              <a:gd name="connsiteY1" fmla="*/ 1081294 h 2160719"/>
              <a:gd name="connsiteX2" fmla="*/ 1079425 w 2160719"/>
              <a:gd name="connsiteY2" fmla="*/ 2160719 h 2160719"/>
              <a:gd name="connsiteX3" fmla="*/ 0 w 2160719"/>
              <a:gd name="connsiteY3" fmla="*/ 1079425 h 2160719"/>
              <a:gd name="connsiteX4" fmla="*/ 1081294 w 2160719"/>
              <a:gd name="connsiteY4" fmla="*/ 0 h 21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9">
                <a:moveTo>
                  <a:pt x="1081294" y="0"/>
                </a:moveTo>
                <a:lnTo>
                  <a:pt x="2160719" y="1081294"/>
                </a:lnTo>
                <a:lnTo>
                  <a:pt x="1079425" y="2160719"/>
                </a:lnTo>
                <a:lnTo>
                  <a:pt x="0" y="1079425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16449" r="62072" b="52110"/>
          <a:stretch>
            <a:fillRect/>
          </a:stretch>
        </p:blipFill>
        <p:spPr>
          <a:xfrm>
            <a:off x="-776903" y="114973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9" t="16840" r="39759" b="51719"/>
          <a:stretch>
            <a:fillRect/>
          </a:stretch>
        </p:blipFill>
        <p:spPr>
          <a:xfrm>
            <a:off x="1484244" y="1176624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33234" r="51030" b="35325"/>
          <a:stretch>
            <a:fillRect/>
          </a:stretch>
        </p:blipFill>
        <p:spPr>
          <a:xfrm>
            <a:off x="342095" y="230328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34" r="28678" b="35325"/>
          <a:stretch>
            <a:fillRect/>
          </a:stretch>
        </p:blipFill>
        <p:spPr>
          <a:xfrm>
            <a:off x="2607158" y="2303285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49628" r="62301" b="18931"/>
          <a:stretch>
            <a:fillRect/>
          </a:stretch>
        </p:blipFill>
        <p:spPr>
          <a:xfrm>
            <a:off x="-800053" y="3429946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49628" r="39949" b="18931"/>
          <a:stretch>
            <a:fillRect/>
          </a:stretch>
        </p:blipFill>
        <p:spPr>
          <a:xfrm>
            <a:off x="1465010" y="3429946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66023" r="51219" b="2536"/>
          <a:stretch>
            <a:fillRect/>
          </a:stretch>
        </p:blipFill>
        <p:spPr>
          <a:xfrm>
            <a:off x="322861" y="4556607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82417" r="39949"/>
          <a:stretch>
            <a:fillRect/>
          </a:stretch>
        </p:blipFill>
        <p:spPr>
          <a:xfrm>
            <a:off x="1465010" y="5683268"/>
            <a:ext cx="2160718" cy="1208364"/>
          </a:xfrm>
          <a:custGeom>
            <a:avLst/>
            <a:gdLst>
              <a:gd name="connsiteX0" fmla="*/ 1081294 w 2160718"/>
              <a:gd name="connsiteY0" fmla="*/ 0 h 1208364"/>
              <a:gd name="connsiteX1" fmla="*/ 2160718 w 2160718"/>
              <a:gd name="connsiteY1" fmla="*/ 1081294 h 1208364"/>
              <a:gd name="connsiteX2" fmla="*/ 2033428 w 2160718"/>
              <a:gd name="connsiteY2" fmla="*/ 1208364 h 1208364"/>
              <a:gd name="connsiteX3" fmla="*/ 128717 w 2160718"/>
              <a:gd name="connsiteY3" fmla="*/ 1208364 h 1208364"/>
              <a:gd name="connsiteX4" fmla="*/ 0 w 2160718"/>
              <a:gd name="connsiteY4" fmla="*/ 1079424 h 1208364"/>
              <a:gd name="connsiteX5" fmla="*/ 1081294 w 2160718"/>
              <a:gd name="connsiteY5" fmla="*/ 0 h 12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718" h="1208364">
                <a:moveTo>
                  <a:pt x="1081294" y="0"/>
                </a:moveTo>
                <a:lnTo>
                  <a:pt x="2160718" y="1081294"/>
                </a:lnTo>
                <a:lnTo>
                  <a:pt x="2033428" y="1208364"/>
                </a:lnTo>
                <a:lnTo>
                  <a:pt x="128717" y="1208364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100000" r="41205" b="-13858"/>
          <a:stretch>
            <a:fillRect/>
          </a:stretch>
        </p:blipFill>
        <p:spPr>
          <a:xfrm>
            <a:off x="1593727" y="6891632"/>
            <a:ext cx="1904711" cy="952354"/>
          </a:xfrm>
          <a:custGeom>
            <a:avLst/>
            <a:gdLst>
              <a:gd name="connsiteX0" fmla="*/ 0 w 1904711"/>
              <a:gd name="connsiteY0" fmla="*/ 0 h 952354"/>
              <a:gd name="connsiteX1" fmla="*/ 1904711 w 1904711"/>
              <a:gd name="connsiteY1" fmla="*/ 0 h 952354"/>
              <a:gd name="connsiteX2" fmla="*/ 950707 w 1904711"/>
              <a:gd name="connsiteY2" fmla="*/ 952354 h 952354"/>
              <a:gd name="connsiteX3" fmla="*/ 0 w 1904711"/>
              <a:gd name="connsiteY3" fmla="*/ 0 h 9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4711" h="952354">
                <a:moveTo>
                  <a:pt x="0" y="0"/>
                </a:moveTo>
                <a:lnTo>
                  <a:pt x="1904711" y="0"/>
                </a:lnTo>
                <a:lnTo>
                  <a:pt x="950707" y="95235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分数除法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23" name="矩形 22"/>
          <p:cNvSpPr/>
          <p:nvPr/>
        </p:nvSpPr>
        <p:spPr>
          <a:xfrm rot="2702975">
            <a:off x="11428070" y="5031073"/>
            <a:ext cx="1527859" cy="1527859"/>
          </a:xfrm>
          <a:prstGeom prst="rect">
            <a:avLst/>
          </a:prstGeom>
          <a:solidFill>
            <a:srgbClr val="4FC3E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0" name="组合 1"/>
          <p:cNvGrpSpPr/>
          <p:nvPr/>
        </p:nvGrpSpPr>
        <p:grpSpPr>
          <a:xfrm>
            <a:off x="660400" y="1403652"/>
            <a:ext cx="8567737" cy="1119433"/>
            <a:chOff x="467544" y="1084571"/>
            <a:chExt cx="8568952" cy="839107"/>
          </a:xfrm>
        </p:grpSpPr>
        <p:sp>
          <p:nvSpPr>
            <p:cNvPr id="2085" name="Rectangle 3"/>
            <p:cNvSpPr txBox="1">
              <a:spLocks noChangeArrowheads="1"/>
            </p:cNvSpPr>
            <p:nvPr/>
          </p:nvSpPr>
          <p:spPr bwMode="auto">
            <a:xfrm>
              <a:off x="467544" y="1203598"/>
              <a:ext cx="8568952" cy="7200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小明    小时走了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2km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，小红      小时走了     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km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。谁走得快些？</a:t>
              </a:r>
            </a:p>
          </p:txBody>
        </p:sp>
        <p:graphicFrame>
          <p:nvGraphicFramePr>
            <p:cNvPr id="2077" name="Object 29"/>
            <p:cNvGraphicFramePr>
              <a:graphicFrameLocks noChangeAspect="1"/>
            </p:cNvGraphicFramePr>
            <p:nvPr/>
          </p:nvGraphicFramePr>
          <p:xfrm>
            <a:off x="1192901" y="1084571"/>
            <a:ext cx="301818" cy="781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公式" r:id="rId3" imgW="3657600" imgH="9448800" progId="Equation.3">
                    <p:embed/>
                  </p:oleObj>
                </mc:Choice>
                <mc:Fallback>
                  <p:oleObj name="公式" r:id="rId3" imgW="3657600" imgH="9448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92901" y="1084571"/>
                          <a:ext cx="301818" cy="78146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8" name="Object 30"/>
            <p:cNvGraphicFramePr>
              <a:graphicFrameLocks noChangeAspect="1"/>
            </p:cNvGraphicFramePr>
            <p:nvPr/>
          </p:nvGraphicFramePr>
          <p:xfrm>
            <a:off x="4268917" y="1098291"/>
            <a:ext cx="403257" cy="781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公式" r:id="rId5" imgW="4876800" imgH="9448800" progId="Equation.3">
                    <p:embed/>
                  </p:oleObj>
                </mc:Choice>
                <mc:Fallback>
                  <p:oleObj name="公式" r:id="rId5" imgW="4876800" imgH="9448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68917" y="1098291"/>
                          <a:ext cx="403257" cy="7814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9" name="Object 31"/>
            <p:cNvGraphicFramePr>
              <a:graphicFrameLocks noChangeAspect="1"/>
            </p:cNvGraphicFramePr>
            <p:nvPr/>
          </p:nvGraphicFramePr>
          <p:xfrm>
            <a:off x="5927364" y="1102481"/>
            <a:ext cx="303069" cy="781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公式" r:id="rId7" imgW="3657600" imgH="9448800" progId="Equation.3">
                    <p:embed/>
                  </p:oleObj>
                </mc:Choice>
                <mc:Fallback>
                  <p:oleObj name="公式" r:id="rId7" imgW="3657600" imgH="9448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27364" y="1102481"/>
                          <a:ext cx="303069" cy="7814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81" name="Picture 20" descr="3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758084" y="2793242"/>
            <a:ext cx="4382808" cy="277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629965" y="7053211"/>
            <a:ext cx="5237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要想比谁走得快，我们可以比什么？</a:t>
            </a:r>
            <a:endParaRPr lang="en-US" altLang="zh-CN" sz="24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08066" y="1256811"/>
            <a:ext cx="60182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解决方法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：小明平均每小时走多少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grpSp>
        <p:nvGrpSpPr>
          <p:cNvPr id="3" name="Group 51"/>
          <p:cNvGrpSpPr/>
          <p:nvPr/>
        </p:nvGrpSpPr>
        <p:grpSpPr>
          <a:xfrm>
            <a:off x="3897366" y="2373961"/>
            <a:ext cx="3343274" cy="1824038"/>
            <a:chOff x="3696" y="2133"/>
            <a:chExt cx="2106" cy="862"/>
          </a:xfrm>
        </p:grpSpPr>
        <p:sp>
          <p:nvSpPr>
            <p:cNvPr id="3091" name="AutoShape 38"/>
            <p:cNvSpPr/>
            <p:nvPr/>
          </p:nvSpPr>
          <p:spPr bwMode="auto">
            <a:xfrm rot="-5400000">
              <a:off x="4704" y="1712"/>
              <a:ext cx="90" cy="2105"/>
            </a:xfrm>
            <a:prstGeom prst="leftBrace">
              <a:avLst>
                <a:gd name="adj1" fmla="val 12593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3092" name="Group 42"/>
            <p:cNvGrpSpPr/>
            <p:nvPr/>
          </p:nvGrpSpPr>
          <p:grpSpPr>
            <a:xfrm>
              <a:off x="3696" y="2659"/>
              <a:ext cx="2105" cy="51"/>
              <a:chOff x="3696" y="2659"/>
              <a:chExt cx="2105" cy="51"/>
            </a:xfrm>
          </p:grpSpPr>
          <p:sp>
            <p:nvSpPr>
              <p:cNvPr id="3100" name="Line 37"/>
              <p:cNvSpPr>
                <a:spLocks noChangeShapeType="1"/>
              </p:cNvSpPr>
              <p:nvPr/>
            </p:nvSpPr>
            <p:spPr bwMode="auto">
              <a:xfrm>
                <a:off x="3696" y="2704"/>
                <a:ext cx="21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01" name="Line 39"/>
              <p:cNvSpPr>
                <a:spLocks noChangeShapeType="1"/>
              </p:cNvSpPr>
              <p:nvPr/>
            </p:nvSpPr>
            <p:spPr bwMode="auto">
              <a:xfrm flipH="1">
                <a:off x="3696" y="2665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02" name="Line 40"/>
              <p:cNvSpPr>
                <a:spLocks noChangeShapeType="1"/>
              </p:cNvSpPr>
              <p:nvPr/>
            </p:nvSpPr>
            <p:spPr bwMode="auto">
              <a:xfrm flipH="1">
                <a:off x="5801" y="2659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93" name="AutoShape 43"/>
            <p:cNvSpPr/>
            <p:nvPr/>
          </p:nvSpPr>
          <p:spPr bwMode="auto">
            <a:xfrm rot="5400000" flipV="1">
              <a:off x="4699" y="1540"/>
              <a:ext cx="100" cy="2105"/>
            </a:xfrm>
            <a:prstGeom prst="leftBrace">
              <a:avLst>
                <a:gd name="adj1" fmla="val 12591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094" name="Rectangle 44"/>
            <p:cNvSpPr>
              <a:spLocks noChangeArrowheads="1"/>
            </p:cNvSpPr>
            <p:nvPr/>
          </p:nvSpPr>
          <p:spPr bwMode="auto">
            <a:xfrm>
              <a:off x="4507" y="2777"/>
              <a:ext cx="61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2km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3095" name="Group 49"/>
            <p:cNvGrpSpPr/>
            <p:nvPr/>
          </p:nvGrpSpPr>
          <p:grpSpPr>
            <a:xfrm>
              <a:off x="4585" y="2133"/>
              <a:ext cx="318" cy="415"/>
              <a:chOff x="4676" y="2121"/>
              <a:chExt cx="318" cy="415"/>
            </a:xfrm>
          </p:grpSpPr>
          <p:sp>
            <p:nvSpPr>
              <p:cNvPr id="3097" name="Text Box 46"/>
              <p:cNvSpPr txBox="1">
                <a:spLocks noChangeArrowheads="1"/>
              </p:cNvSpPr>
              <p:nvPr/>
            </p:nvSpPr>
            <p:spPr bwMode="auto">
              <a:xfrm>
                <a:off x="4676" y="2318"/>
                <a:ext cx="318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098" name="Text Box 47"/>
              <p:cNvSpPr txBox="1">
                <a:spLocks noChangeArrowheads="1"/>
              </p:cNvSpPr>
              <p:nvPr/>
            </p:nvSpPr>
            <p:spPr bwMode="auto">
              <a:xfrm>
                <a:off x="4678" y="2121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99" name="Line 48"/>
              <p:cNvSpPr>
                <a:spLocks noChangeShapeType="1"/>
              </p:cNvSpPr>
              <p:nvPr/>
            </p:nvSpPr>
            <p:spPr bwMode="auto">
              <a:xfrm>
                <a:off x="4701" y="2336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96" name="Text Box 50"/>
            <p:cNvSpPr txBox="1">
              <a:spLocks noChangeArrowheads="1"/>
            </p:cNvSpPr>
            <p:nvPr/>
          </p:nvSpPr>
          <p:spPr bwMode="auto">
            <a:xfrm>
              <a:off x="4744" y="2239"/>
              <a:ext cx="670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小时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0400" y="4393764"/>
            <a:ext cx="78898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怎样求上面的问题？用到了我们以前学过的什么知识？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37342" y="5241060"/>
            <a:ext cx="2710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时间＝速度</a:t>
            </a: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5813478" y="5009534"/>
          <a:ext cx="1034980" cy="105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8534400" imgH="9753600" progId="">
                  <p:embed/>
                </p:oleObj>
              </mc:Choice>
              <mc:Fallback>
                <p:oleObj name="Equation" r:id="rId3" imgW="8534400" imgH="9753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3478" y="5009534"/>
                        <a:ext cx="1034980" cy="10541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0400" y="1913586"/>
            <a:ext cx="46497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请你根据信息画出线段图。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596359" y="999836"/>
            <a:ext cx="84296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思考，在刚才的线段图上如何表示小明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小时走的路程？</a:t>
            </a:r>
          </a:p>
        </p:txBody>
      </p:sp>
      <p:grpSp>
        <p:nvGrpSpPr>
          <p:cNvPr id="19458" name="Group 51"/>
          <p:cNvGrpSpPr/>
          <p:nvPr/>
        </p:nvGrpSpPr>
        <p:grpSpPr>
          <a:xfrm>
            <a:off x="3480849" y="3802141"/>
            <a:ext cx="3343274" cy="1824037"/>
            <a:chOff x="3696" y="2133"/>
            <a:chExt cx="2106" cy="862"/>
          </a:xfrm>
        </p:grpSpPr>
        <p:sp>
          <p:nvSpPr>
            <p:cNvPr id="19465" name="AutoShape 38"/>
            <p:cNvSpPr/>
            <p:nvPr/>
          </p:nvSpPr>
          <p:spPr bwMode="auto">
            <a:xfrm rot="-5400000">
              <a:off x="4704" y="1712"/>
              <a:ext cx="90" cy="2105"/>
            </a:xfrm>
            <a:prstGeom prst="leftBrace">
              <a:avLst>
                <a:gd name="adj1" fmla="val 12593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9466" name="Group 42"/>
            <p:cNvGrpSpPr/>
            <p:nvPr/>
          </p:nvGrpSpPr>
          <p:grpSpPr>
            <a:xfrm>
              <a:off x="3696" y="2659"/>
              <a:ext cx="2105" cy="51"/>
              <a:chOff x="3696" y="2659"/>
              <a:chExt cx="2105" cy="51"/>
            </a:xfrm>
          </p:grpSpPr>
          <p:sp>
            <p:nvSpPr>
              <p:cNvPr id="19474" name="Line 37"/>
              <p:cNvSpPr>
                <a:spLocks noChangeShapeType="1"/>
              </p:cNvSpPr>
              <p:nvPr/>
            </p:nvSpPr>
            <p:spPr bwMode="auto">
              <a:xfrm>
                <a:off x="3696" y="2704"/>
                <a:ext cx="21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5" name="Line 39"/>
              <p:cNvSpPr>
                <a:spLocks noChangeShapeType="1"/>
              </p:cNvSpPr>
              <p:nvPr/>
            </p:nvSpPr>
            <p:spPr bwMode="auto">
              <a:xfrm flipH="1">
                <a:off x="3696" y="2665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6" name="Line 40"/>
              <p:cNvSpPr>
                <a:spLocks noChangeShapeType="1"/>
              </p:cNvSpPr>
              <p:nvPr/>
            </p:nvSpPr>
            <p:spPr bwMode="auto">
              <a:xfrm flipH="1">
                <a:off x="5801" y="2659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67" name="AutoShape 43"/>
            <p:cNvSpPr/>
            <p:nvPr/>
          </p:nvSpPr>
          <p:spPr bwMode="auto">
            <a:xfrm rot="5400000" flipV="1">
              <a:off x="4699" y="1540"/>
              <a:ext cx="100" cy="2105"/>
            </a:xfrm>
            <a:prstGeom prst="leftBrace">
              <a:avLst>
                <a:gd name="adj1" fmla="val 12591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68" name="Rectangle 44"/>
            <p:cNvSpPr>
              <a:spLocks noChangeArrowheads="1"/>
            </p:cNvSpPr>
            <p:nvPr/>
          </p:nvSpPr>
          <p:spPr bwMode="auto">
            <a:xfrm>
              <a:off x="4507" y="2777"/>
              <a:ext cx="61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2km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9469" name="Group 49"/>
            <p:cNvGrpSpPr/>
            <p:nvPr/>
          </p:nvGrpSpPr>
          <p:grpSpPr>
            <a:xfrm>
              <a:off x="4585" y="2133"/>
              <a:ext cx="318" cy="415"/>
              <a:chOff x="4676" y="2121"/>
              <a:chExt cx="318" cy="415"/>
            </a:xfrm>
          </p:grpSpPr>
          <p:sp>
            <p:nvSpPr>
              <p:cNvPr id="19471" name="Text Box 46"/>
              <p:cNvSpPr txBox="1">
                <a:spLocks noChangeArrowheads="1"/>
              </p:cNvSpPr>
              <p:nvPr/>
            </p:nvSpPr>
            <p:spPr bwMode="auto">
              <a:xfrm>
                <a:off x="4676" y="2318"/>
                <a:ext cx="318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9472" name="Text Box 47"/>
              <p:cNvSpPr txBox="1">
                <a:spLocks noChangeArrowheads="1"/>
              </p:cNvSpPr>
              <p:nvPr/>
            </p:nvSpPr>
            <p:spPr bwMode="auto">
              <a:xfrm>
                <a:off x="4678" y="2121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473" name="Line 48"/>
              <p:cNvSpPr>
                <a:spLocks noChangeShapeType="1"/>
              </p:cNvSpPr>
              <p:nvPr/>
            </p:nvSpPr>
            <p:spPr bwMode="auto">
              <a:xfrm>
                <a:off x="4688" y="2330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70" name="Text Box 50"/>
            <p:cNvSpPr txBox="1">
              <a:spLocks noChangeArrowheads="1"/>
            </p:cNvSpPr>
            <p:nvPr/>
          </p:nvSpPr>
          <p:spPr bwMode="auto">
            <a:xfrm>
              <a:off x="4744" y="2239"/>
              <a:ext cx="670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小时</a:t>
              </a:r>
            </a:p>
          </p:txBody>
        </p:sp>
      </p:grp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6865397" y="5014454"/>
            <a:ext cx="15541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</a:ln>
        </p:spPr>
      </p:cxnSp>
      <p:sp>
        <p:nvSpPr>
          <p:cNvPr id="20" name="Line 40"/>
          <p:cNvSpPr>
            <a:spLocks noChangeShapeType="1"/>
          </p:cNvSpPr>
          <p:nvPr/>
        </p:nvSpPr>
        <p:spPr bwMode="auto">
          <a:xfrm flipH="1">
            <a:off x="8419560" y="4937045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43"/>
          <p:cNvSpPr/>
          <p:nvPr/>
        </p:nvSpPr>
        <p:spPr bwMode="auto">
          <a:xfrm rot="5400000" flipV="1">
            <a:off x="5802566" y="1228803"/>
            <a:ext cx="330200" cy="4903788"/>
          </a:xfrm>
          <a:prstGeom prst="leftBrace">
            <a:avLst>
              <a:gd name="adj1" fmla="val 125958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528832" y="2732588"/>
            <a:ext cx="23807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小时走了？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km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63" name="Line 40"/>
          <p:cNvSpPr>
            <a:spLocks noChangeShapeType="1"/>
          </p:cNvSpPr>
          <p:nvPr/>
        </p:nvSpPr>
        <p:spPr bwMode="auto">
          <a:xfrm flipH="1">
            <a:off x="5228685" y="4714160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1990" y="3493613"/>
            <a:ext cx="463073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为什么要把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2km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平均分成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份？</a:t>
            </a:r>
          </a:p>
        </p:txBody>
      </p:sp>
      <p:grpSp>
        <p:nvGrpSpPr>
          <p:cNvPr id="4149" name="Group 51"/>
          <p:cNvGrpSpPr/>
          <p:nvPr/>
        </p:nvGrpSpPr>
        <p:grpSpPr>
          <a:xfrm>
            <a:off x="3595053" y="1883095"/>
            <a:ext cx="3343274" cy="1824037"/>
            <a:chOff x="3696" y="2133"/>
            <a:chExt cx="2106" cy="862"/>
          </a:xfrm>
        </p:grpSpPr>
        <p:sp>
          <p:nvSpPr>
            <p:cNvPr id="4157" name="AutoShape 38"/>
            <p:cNvSpPr/>
            <p:nvPr/>
          </p:nvSpPr>
          <p:spPr bwMode="auto">
            <a:xfrm rot="-5400000">
              <a:off x="4704" y="1712"/>
              <a:ext cx="90" cy="2105"/>
            </a:xfrm>
            <a:prstGeom prst="leftBrace">
              <a:avLst>
                <a:gd name="adj1" fmla="val 12593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4158" name="Group 42"/>
            <p:cNvGrpSpPr/>
            <p:nvPr/>
          </p:nvGrpSpPr>
          <p:grpSpPr>
            <a:xfrm>
              <a:off x="3696" y="2659"/>
              <a:ext cx="2105" cy="51"/>
              <a:chOff x="3696" y="2659"/>
              <a:chExt cx="2105" cy="51"/>
            </a:xfrm>
          </p:grpSpPr>
          <p:sp>
            <p:nvSpPr>
              <p:cNvPr id="4166" name="Line 37"/>
              <p:cNvSpPr>
                <a:spLocks noChangeShapeType="1"/>
              </p:cNvSpPr>
              <p:nvPr/>
            </p:nvSpPr>
            <p:spPr bwMode="auto">
              <a:xfrm>
                <a:off x="3696" y="2704"/>
                <a:ext cx="21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67" name="Line 39"/>
              <p:cNvSpPr>
                <a:spLocks noChangeShapeType="1"/>
              </p:cNvSpPr>
              <p:nvPr/>
            </p:nvSpPr>
            <p:spPr bwMode="auto">
              <a:xfrm flipH="1">
                <a:off x="3696" y="2665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68" name="Line 40"/>
              <p:cNvSpPr>
                <a:spLocks noChangeShapeType="1"/>
              </p:cNvSpPr>
              <p:nvPr/>
            </p:nvSpPr>
            <p:spPr bwMode="auto">
              <a:xfrm flipH="1">
                <a:off x="5801" y="2659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59" name="AutoShape 43"/>
            <p:cNvSpPr/>
            <p:nvPr/>
          </p:nvSpPr>
          <p:spPr bwMode="auto">
            <a:xfrm rot="5400000" flipV="1">
              <a:off x="4699" y="1540"/>
              <a:ext cx="100" cy="2105"/>
            </a:xfrm>
            <a:prstGeom prst="leftBrace">
              <a:avLst>
                <a:gd name="adj1" fmla="val 12591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160" name="Rectangle 44"/>
            <p:cNvSpPr>
              <a:spLocks noChangeArrowheads="1"/>
            </p:cNvSpPr>
            <p:nvPr/>
          </p:nvSpPr>
          <p:spPr bwMode="auto">
            <a:xfrm>
              <a:off x="4507" y="2777"/>
              <a:ext cx="613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2km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4161" name="Group 49"/>
            <p:cNvGrpSpPr/>
            <p:nvPr/>
          </p:nvGrpSpPr>
          <p:grpSpPr>
            <a:xfrm>
              <a:off x="4585" y="2133"/>
              <a:ext cx="318" cy="415"/>
              <a:chOff x="4676" y="2121"/>
              <a:chExt cx="318" cy="415"/>
            </a:xfrm>
          </p:grpSpPr>
          <p:sp>
            <p:nvSpPr>
              <p:cNvPr id="4163" name="Text Box 46"/>
              <p:cNvSpPr txBox="1">
                <a:spLocks noChangeArrowheads="1"/>
              </p:cNvSpPr>
              <p:nvPr/>
            </p:nvSpPr>
            <p:spPr bwMode="auto">
              <a:xfrm>
                <a:off x="4676" y="2318"/>
                <a:ext cx="318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164" name="Text Box 47"/>
              <p:cNvSpPr txBox="1">
                <a:spLocks noChangeArrowheads="1"/>
              </p:cNvSpPr>
              <p:nvPr/>
            </p:nvSpPr>
            <p:spPr bwMode="auto">
              <a:xfrm>
                <a:off x="4678" y="2121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165" name="Line 48"/>
              <p:cNvSpPr>
                <a:spLocks noChangeShapeType="1"/>
              </p:cNvSpPr>
              <p:nvPr/>
            </p:nvSpPr>
            <p:spPr bwMode="auto">
              <a:xfrm>
                <a:off x="4688" y="2325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62" name="Text Box 50"/>
            <p:cNvSpPr txBox="1">
              <a:spLocks noChangeArrowheads="1"/>
            </p:cNvSpPr>
            <p:nvPr/>
          </p:nvSpPr>
          <p:spPr bwMode="auto">
            <a:xfrm>
              <a:off x="4744" y="2239"/>
              <a:ext cx="670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小时</a:t>
              </a:r>
            </a:p>
          </p:txBody>
        </p:sp>
      </p:grpSp>
      <p:cxnSp>
        <p:nvCxnSpPr>
          <p:cNvPr id="4150" name="直接连接符 15"/>
          <p:cNvCxnSpPr>
            <a:cxnSpLocks noChangeShapeType="1"/>
            <a:stCxn id="4168" idx="1"/>
          </p:cNvCxnSpPr>
          <p:nvPr/>
        </p:nvCxnSpPr>
        <p:spPr bwMode="auto">
          <a:xfrm>
            <a:off x="6936740" y="3091181"/>
            <a:ext cx="1555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</a:ln>
        </p:spPr>
      </p:cxnSp>
      <p:sp>
        <p:nvSpPr>
          <p:cNvPr id="4151" name="Line 40"/>
          <p:cNvSpPr>
            <a:spLocks noChangeShapeType="1"/>
          </p:cNvSpPr>
          <p:nvPr/>
        </p:nvSpPr>
        <p:spPr bwMode="auto">
          <a:xfrm flipH="1">
            <a:off x="8492490" y="2987994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52" name="AutoShape 43"/>
          <p:cNvSpPr/>
          <p:nvPr/>
        </p:nvSpPr>
        <p:spPr bwMode="auto">
          <a:xfrm rot="5400000" flipV="1">
            <a:off x="5875497" y="-510063"/>
            <a:ext cx="330200" cy="4903787"/>
          </a:xfrm>
          <a:prstGeom prst="leftBrace">
            <a:avLst>
              <a:gd name="adj1" fmla="val 125958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153" name="矩形 18"/>
          <p:cNvSpPr>
            <a:spLocks noChangeArrowheads="1"/>
          </p:cNvSpPr>
          <p:nvPr/>
        </p:nvSpPr>
        <p:spPr bwMode="auto">
          <a:xfrm>
            <a:off x="4884103" y="1143320"/>
            <a:ext cx="23807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小时走了？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km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154" name="Line 40"/>
          <p:cNvSpPr>
            <a:spLocks noChangeShapeType="1"/>
          </p:cNvSpPr>
          <p:nvPr/>
        </p:nvSpPr>
        <p:spPr bwMode="auto">
          <a:xfrm flipH="1">
            <a:off x="5300028" y="2975294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71" name="Group 75"/>
          <p:cNvGrpSpPr/>
          <p:nvPr/>
        </p:nvGrpSpPr>
        <p:grpSpPr>
          <a:xfrm>
            <a:off x="739141" y="4204023"/>
            <a:ext cx="11023601" cy="1411288"/>
            <a:chOff x="-488" y="2437"/>
            <a:chExt cx="6944" cy="889"/>
          </a:xfrm>
        </p:grpSpPr>
        <p:sp>
          <p:nvSpPr>
            <p:cNvPr id="4155" name="TextBox 20"/>
            <p:cNvSpPr txBox="1">
              <a:spLocks noChangeArrowheads="1"/>
            </p:cNvSpPr>
            <p:nvPr/>
          </p:nvSpPr>
          <p:spPr bwMode="auto">
            <a:xfrm>
              <a:off x="-488" y="2486"/>
              <a:ext cx="6944" cy="7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先求    小时走的千米数，也就是求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的    ，即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2×   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。再求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个    小时走的千米数，即               。</a:t>
              </a:r>
            </a:p>
          </p:txBody>
        </p:sp>
        <p:grpSp>
          <p:nvGrpSpPr>
            <p:cNvPr id="4170" name="Group 74"/>
            <p:cNvGrpSpPr/>
            <p:nvPr/>
          </p:nvGrpSpPr>
          <p:grpSpPr>
            <a:xfrm>
              <a:off x="-129" y="2437"/>
              <a:ext cx="5021" cy="889"/>
              <a:chOff x="-129" y="2437"/>
              <a:chExt cx="5021" cy="889"/>
            </a:xfrm>
          </p:grpSpPr>
          <p:graphicFrame>
            <p:nvGraphicFramePr>
              <p:cNvPr id="4143" name="Object 47"/>
              <p:cNvGraphicFramePr>
                <a:graphicFrameLocks noChangeAspect="1"/>
              </p:cNvGraphicFramePr>
              <p:nvPr/>
            </p:nvGraphicFramePr>
            <p:xfrm>
              <a:off x="11" y="2437"/>
              <a:ext cx="176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Equation" r:id="rId3" imgW="3657600" imgH="9753600" progId="">
                      <p:embed/>
                    </p:oleObj>
                  </mc:Choice>
                  <mc:Fallback>
                    <p:oleObj name="Equation" r:id="rId3" imgW="3657600" imgH="975360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1" y="2437"/>
                            <a:ext cx="176" cy="4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44" name="Object 48"/>
              <p:cNvGraphicFramePr>
                <a:graphicFrameLocks noChangeAspect="1"/>
              </p:cNvGraphicFramePr>
              <p:nvPr/>
            </p:nvGraphicFramePr>
            <p:xfrm>
              <a:off x="2840" y="2437"/>
              <a:ext cx="176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Equation" r:id="rId5" imgW="3657600" imgH="9753600" progId="">
                      <p:embed/>
                    </p:oleObj>
                  </mc:Choice>
                  <mc:Fallback>
                    <p:oleObj name="Equation" r:id="rId5" imgW="3657600" imgH="975360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840" y="2437"/>
                            <a:ext cx="176" cy="4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45" name="Object 49"/>
              <p:cNvGraphicFramePr>
                <a:graphicFrameLocks noChangeAspect="1"/>
              </p:cNvGraphicFramePr>
              <p:nvPr/>
            </p:nvGraphicFramePr>
            <p:xfrm>
              <a:off x="3639" y="2437"/>
              <a:ext cx="176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0" name="Equation" r:id="rId7" imgW="3657600" imgH="9753600" progId="">
                      <p:embed/>
                    </p:oleObj>
                  </mc:Choice>
                  <mc:Fallback>
                    <p:oleObj name="Equation" r:id="rId7" imgW="3657600" imgH="975360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639" y="2437"/>
                            <a:ext cx="176" cy="4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46" name="Object 50"/>
              <p:cNvGraphicFramePr>
                <a:graphicFrameLocks noChangeAspect="1"/>
              </p:cNvGraphicFramePr>
              <p:nvPr/>
            </p:nvGraphicFramePr>
            <p:xfrm>
              <a:off x="4716" y="2437"/>
              <a:ext cx="176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1" name="Equation" r:id="rId8" imgW="3657600" imgH="9753600" progId="">
                      <p:embed/>
                    </p:oleObj>
                  </mc:Choice>
                  <mc:Fallback>
                    <p:oleObj name="Equation" r:id="rId8" imgW="3657600" imgH="975360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716" y="2437"/>
                            <a:ext cx="176" cy="4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47" name="Object 51"/>
              <p:cNvGraphicFramePr>
                <a:graphicFrameLocks noChangeAspect="1"/>
              </p:cNvGraphicFramePr>
              <p:nvPr/>
            </p:nvGraphicFramePr>
            <p:xfrm>
              <a:off x="-129" y="2849"/>
              <a:ext cx="631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2" name="Equation" r:id="rId10" imgW="13106400" imgH="9753600" progId="">
                      <p:embed/>
                    </p:oleObj>
                  </mc:Choice>
                  <mc:Fallback>
                    <p:oleObj name="Equation" r:id="rId10" imgW="13106400" imgH="9753600" progId="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-129" y="2849"/>
                            <a:ext cx="631" cy="4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3849924" y="1849985"/>
          <a:ext cx="45720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1811020" imgH="304800" progId="">
                  <p:embed/>
                </p:oleObj>
              </mc:Choice>
              <mc:Fallback>
                <p:oleObj name="Equation" r:id="rId3" imgW="1811020" imgH="304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lum bright="-6000"/>
                      </a:blip>
                      <a:stretch>
                        <a:fillRect/>
                      </a:stretch>
                    </p:blipFill>
                    <p:spPr>
                      <a:xfrm>
                        <a:off x="3849924" y="1849985"/>
                        <a:ext cx="4572000" cy="1204913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66115" y="1231512"/>
            <a:ext cx="2710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小明平均每小时走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6114" y="3327032"/>
            <a:ext cx="27109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小红平均每小时走</a:t>
            </a: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3757815" y="3933163"/>
          <a:ext cx="34290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380490" imgH="304800" progId="">
                  <p:embed/>
                </p:oleObj>
              </mc:Choice>
              <mc:Fallback>
                <p:oleObj name="Equation" r:id="rId5" imgW="1380490" imgH="304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lum bright="-6000"/>
                      </a:blip>
                      <a:stretch>
                        <a:fillRect/>
                      </a:stretch>
                    </p:blipFill>
                    <p:spPr>
                      <a:xfrm>
                        <a:off x="3757815" y="3933163"/>
                        <a:ext cx="3429000" cy="1169987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93412" y="5519750"/>
            <a:ext cx="64716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结论：因为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＞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2km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，所以小明走得快些。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88" y="2181274"/>
            <a:ext cx="1704975" cy="22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标注 1"/>
          <p:cNvSpPr>
            <a:spLocks noChangeArrowheads="1"/>
          </p:cNvSpPr>
          <p:nvPr/>
        </p:nvSpPr>
        <p:spPr bwMode="auto">
          <a:xfrm>
            <a:off x="4406177" y="1971495"/>
            <a:ext cx="3707676" cy="1408313"/>
          </a:xfrm>
          <a:prstGeom prst="wedgeRoundRectCallout">
            <a:avLst>
              <a:gd name="adj1" fmla="val -65509"/>
              <a:gd name="adj2" fmla="val 11676"/>
              <a:gd name="adj3" fmla="val 16667"/>
            </a:avLst>
          </a:prstGeom>
          <a:noFill/>
          <a:ln w="28575" algn="ctr">
            <a:solidFill>
              <a:srgbClr val="00B0F0"/>
            </a:solidFill>
            <a:round/>
          </a:ln>
        </p:spPr>
        <p:txBody>
          <a:bodyPr/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通过上面的计算，你发现了什么？你会用自己的方式表示你发现的规律吗？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4952357"/>
            <a:ext cx="6842125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除以一个不等于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的数，等于乘以这个数的倒数。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0400" y="1166593"/>
            <a:ext cx="32099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、计算下面各题。</a:t>
            </a:r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/>
        </p:nvGraphicFramePr>
        <p:xfrm>
          <a:off x="3120805" y="1863105"/>
          <a:ext cx="5043025" cy="284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46329600" imgH="23164800" progId="">
                  <p:embed/>
                </p:oleObj>
              </mc:Choice>
              <mc:Fallback>
                <p:oleObj name="Equation" r:id="rId3" imgW="46329600" imgH="23164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0805" y="1863105"/>
                        <a:ext cx="5043025" cy="28409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61992" y="203422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61992" y="273748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51017" y="2350134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27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32919" y="235013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58263" y="337533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43963" y="4084947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61046" y="337533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61046" y="408494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49822" y="374869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7543468" y="3495554"/>
          <a:ext cx="361793" cy="87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5181600" imgH="9448800" progId="">
                  <p:embed/>
                </p:oleObj>
              </mc:Choice>
              <mc:Fallback>
                <p:oleObj name="Equation" r:id="rId5" imgW="5181600" imgH="9448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3468" y="3495554"/>
                        <a:ext cx="361793" cy="87807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44236" y="1253522"/>
            <a:ext cx="9580382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判断。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甲数除以乙数，等于甲数乘乙数的倒数。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)</a:t>
            </a: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一个非零自然数除以任何分数，商都大于被除数。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)</a:t>
            </a: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(3)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一个数除以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1/4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，就相当于把这个数扩大到原来的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倍。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)</a:t>
            </a:r>
          </a:p>
          <a:p>
            <a:pPr>
              <a:lnSpc>
                <a:spcPct val="20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(4)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“÷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”和“×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”的结果相同，意义也相同。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)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987242" y="3008115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425070" y="4449561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68651" y="2198234"/>
            <a:ext cx="3529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596634" y="3726848"/>
            <a:ext cx="3529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宽屏</PresentationFormat>
  <Paragraphs>67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Times New Roman</vt:lpstr>
      <vt:lpstr>www.2ppt.com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2020-07-20T11:58:00Z</cp:lastPrinted>
  <dcterms:created xsi:type="dcterms:W3CDTF">2020-07-20T11:58:00Z</dcterms:created>
  <dcterms:modified xsi:type="dcterms:W3CDTF">2023-01-16T23:30:29Z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C60A673FE880434CB19DB3079C3D6656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