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80" r:id="rId4"/>
    <p:sldId id="298" r:id="rId5"/>
    <p:sldId id="299" r:id="rId6"/>
    <p:sldId id="300" r:id="rId7"/>
    <p:sldId id="301" r:id="rId8"/>
    <p:sldId id="302" r:id="rId9"/>
    <p:sldId id="265" r:id="rId10"/>
    <p:sldId id="303" r:id="rId11"/>
    <p:sldId id="305" r:id="rId12"/>
    <p:sldId id="271" r:id="rId13"/>
    <p:sldId id="272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2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列举可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能结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果</a:t>
            </a: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54114" y="580278"/>
            <a:ext cx="152349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可能性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4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-7782" y="4443960"/>
            <a:ext cx="91517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636768" y="1635648"/>
            <a:ext cx="79676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．把一副扑克牌中所有的红桃花色扑克牌洗乱，从中任意抽出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张，抽中的红桃牌有（     ）种可能。</a:t>
            </a:r>
          </a:p>
        </p:txBody>
      </p:sp>
      <p:sp>
        <p:nvSpPr>
          <p:cNvPr id="18" name="矩形 17"/>
          <p:cNvSpPr/>
          <p:nvPr/>
        </p:nvSpPr>
        <p:spPr>
          <a:xfrm>
            <a:off x="7236300" y="2355726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13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4" y="3147815"/>
            <a:ext cx="3737909" cy="155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349017" y="396411"/>
            <a:ext cx="825543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．盒子里放着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个乒乓球，分别标着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五个号码。</a:t>
            </a:r>
          </a:p>
        </p:txBody>
      </p:sp>
      <p:sp>
        <p:nvSpPr>
          <p:cNvPr id="5" name="TextBox 36"/>
          <p:cNvSpPr txBox="1">
            <a:spLocks noChangeArrowheads="1"/>
          </p:cNvSpPr>
          <p:nvPr/>
        </p:nvSpPr>
        <p:spPr bwMode="auto">
          <a:xfrm>
            <a:off x="539556" y="1635646"/>
            <a:ext cx="794939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）任意摸出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个球，有（    ）种可能结果。</a:t>
            </a:r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539552" y="2859782"/>
            <a:ext cx="777686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）任意摸出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个球，有（    ）种可能结果。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1835696" y="2211710"/>
            <a:ext cx="532859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可能的结果为：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。</a:t>
            </a:r>
          </a:p>
        </p:txBody>
      </p:sp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1259632" y="3491013"/>
            <a:ext cx="705678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可能的结果为：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。</a:t>
            </a:r>
          </a:p>
        </p:txBody>
      </p:sp>
      <p:sp>
        <p:nvSpPr>
          <p:cNvPr id="11" name="矩形 10"/>
          <p:cNvSpPr/>
          <p:nvPr/>
        </p:nvSpPr>
        <p:spPr>
          <a:xfrm>
            <a:off x="5076057" y="2984634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10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48068" y="1747656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5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8047496" y="1691635"/>
            <a:ext cx="882898" cy="1265255"/>
          </a:xfrm>
          <a:prstGeom prst="rect">
            <a:avLst/>
          </a:prstGeom>
        </p:spPr>
      </p:pic>
      <p:sp>
        <p:nvSpPr>
          <p:cNvPr id="13" name="AutoShape 3"/>
          <p:cNvSpPr/>
          <p:nvPr/>
        </p:nvSpPr>
        <p:spPr>
          <a:xfrm>
            <a:off x="6372200" y="1066541"/>
            <a:ext cx="1944216" cy="648072"/>
          </a:xfrm>
          <a:prstGeom prst="wedgeRoundRectCallout">
            <a:avLst>
              <a:gd name="adj1" fmla="val 50954"/>
              <a:gd name="adj2" fmla="val 1000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latinLnBrk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列举出来。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7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79662"/>
            <a:ext cx="7992888" cy="252028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9612" y="2219828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n-ea"/>
              </a:rPr>
              <a:t>    列举可能出现的结果时，要按照一定的顺序，把所有的结果列举全面。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760640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5256584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254060" y="1923680"/>
            <a:ext cx="990351" cy="1419243"/>
          </a:xfrm>
          <a:prstGeom prst="rect">
            <a:avLst/>
          </a:prstGeom>
        </p:spPr>
      </p:pic>
      <p:pic>
        <p:nvPicPr>
          <p:cNvPr id="7" name="Picture 19" descr="4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1347614"/>
            <a:ext cx="48910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4067944" y="1001087"/>
            <a:ext cx="3186113" cy="1058106"/>
          </a:xfrm>
          <a:prstGeom prst="wedgeRoundRectCallout">
            <a:avLst>
              <a:gd name="adj1" fmla="val 57300"/>
              <a:gd name="adj2" fmla="val 3747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>
              <a:spcBef>
                <a:spcPct val="2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摸出一个棋子，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可能是什么颜色？</a:t>
            </a:r>
            <a:endParaRPr lang="en-US" altLang="zh-CN" dirty="0">
              <a:solidFill>
                <a:srgbClr val="1C1C1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</a:pPr>
            <a:endParaRPr lang="en-US" altLang="zh-CN" sz="1800" b="0" dirty="0"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872914" y="940235"/>
            <a:ext cx="739817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小丽、小花两人玩“锤子、剪刀、布”游戏。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4499992" y="2309913"/>
            <a:ext cx="3480143" cy="1849582"/>
            <a:chOff x="5118677" y="3217856"/>
            <a:chExt cx="2861458" cy="1118204"/>
          </a:xfrm>
        </p:grpSpPr>
        <p:sp>
          <p:nvSpPr>
            <p:cNvPr id="35" name="云形标注 82"/>
            <p:cNvSpPr>
              <a:spLocks noChangeArrowheads="1"/>
            </p:cNvSpPr>
            <p:nvPr/>
          </p:nvSpPr>
          <p:spPr bwMode="auto">
            <a:xfrm rot="170006">
              <a:off x="5118677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矩形 4"/>
            <p:cNvSpPr>
              <a:spLocks noChangeArrowheads="1"/>
            </p:cNvSpPr>
            <p:nvPr/>
          </p:nvSpPr>
          <p:spPr bwMode="auto">
            <a:xfrm>
              <a:off x="5374015" y="3423015"/>
              <a:ext cx="2140386" cy="72568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想一想：自己出“布”时，同学可能出什么？</a:t>
              </a:r>
            </a:p>
          </p:txBody>
        </p:sp>
      </p:grp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563" y="2147888"/>
            <a:ext cx="34004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云形标注 16"/>
          <p:cNvSpPr/>
          <p:nvPr/>
        </p:nvSpPr>
        <p:spPr>
          <a:xfrm>
            <a:off x="3031648" y="1853602"/>
            <a:ext cx="1800200" cy="802484"/>
          </a:xfrm>
          <a:prstGeom prst="cloudCallout">
            <a:avLst>
              <a:gd name="adj1" fmla="val -51721"/>
              <a:gd name="adj2" fmla="val 4510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我赢啦！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899596" y="1347616"/>
            <a:ext cx="712879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  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）在下表中填全小丽和小花玩游戏时可能出现的所有结果。</a:t>
            </a:r>
          </a:p>
        </p:txBody>
      </p:sp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1043612" y="555527"/>
            <a:ext cx="739817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小丽、小花两人玩“锤子、剪刀、布”游戏。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43606" y="2931790"/>
          <a:ext cx="75485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44212" y="3723880"/>
            <a:ext cx="405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剪刀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90973" y="3723880"/>
            <a:ext cx="405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锤子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3061" y="3910287"/>
            <a:ext cx="4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899592" y="1347616"/>
            <a:ext cx="77048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  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）把小丽和小花获胜时占的表格涂上不同颜色。</a:t>
            </a:r>
          </a:p>
        </p:txBody>
      </p:sp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1043612" y="555527"/>
            <a:ext cx="739817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小丽、小花两人玩“锤子、剪刀、布”游戏。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43606" y="2931790"/>
          <a:ext cx="75485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1043612" y="555527"/>
            <a:ext cx="739817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小丽、小花两人玩“锤子、剪刀、布”游戏。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55576" y="1419622"/>
          <a:ext cx="75485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剪刀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锤子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8139119" y="1089106"/>
            <a:ext cx="882898" cy="1265255"/>
          </a:xfrm>
          <a:prstGeom prst="rect">
            <a:avLst/>
          </a:prstGeom>
        </p:spPr>
      </p:pic>
      <p:sp>
        <p:nvSpPr>
          <p:cNvPr id="9" name="AutoShape 3"/>
          <p:cNvSpPr/>
          <p:nvPr/>
        </p:nvSpPr>
        <p:spPr>
          <a:xfrm>
            <a:off x="3491880" y="456673"/>
            <a:ext cx="4838700" cy="648072"/>
          </a:xfrm>
          <a:prstGeom prst="wedgeRoundRectCallout">
            <a:avLst>
              <a:gd name="adj1" fmla="val 50351"/>
              <a:gd name="adj2" fmla="val 104254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从表格中你发现了什么？想到了什么？</a:t>
            </a:r>
          </a:p>
        </p:txBody>
      </p:sp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827588" y="3507856"/>
            <a:ext cx="78764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从表中可以看出：一共有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9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种情况，两人各自获胜的情况都有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种，还有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种情况平局，所以这个游戏是公平的。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1043608" y="411512"/>
            <a:ext cx="45127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列出摸球的所有可能结果。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1372407"/>
            <a:ext cx="19478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1043609" y="1213997"/>
            <a:ext cx="451277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）袋子里有红、黄、蓝皮球各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个，从中任意摸出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个，可能出现什么结果？</a:t>
            </a:r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1691684" y="3579863"/>
            <a:ext cx="649729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可能的结果有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种：红黄、红蓝、黄蓝。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1043608" y="411512"/>
            <a:ext cx="45127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列出摸球的所有可能结果。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1372407"/>
            <a:ext cx="19478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1043609" y="1213997"/>
            <a:ext cx="451277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）如果袋子里有红、黄、蓝皮球各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个，从中任意摸出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个，可能出现什么结果？</a:t>
            </a:r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1043613" y="3346997"/>
            <a:ext cx="712879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可能的结果有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种：红红、黄黄、（    ）、（    ）、（    ）、（    ）。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408391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红黄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8390" y="343584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蓝蓝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80322" y="408391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红蓝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6323" y="406475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黄蓝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636768" y="1635648"/>
            <a:ext cx="58794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．从一副扑克牌中找出</a:t>
            </a:r>
            <a:endParaRPr lang="en-US" altLang="zh-CN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张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K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扣在桌子上，任意</a:t>
            </a:r>
            <a:endParaRPr lang="en-US" altLang="zh-CN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翻开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张，有（   ）种可能结果。</a:t>
            </a:r>
          </a:p>
        </p:txBody>
      </p:sp>
      <p:sp>
        <p:nvSpPr>
          <p:cNvPr id="18" name="矩形 17"/>
          <p:cNvSpPr/>
          <p:nvPr/>
        </p:nvSpPr>
        <p:spPr>
          <a:xfrm>
            <a:off x="3195655" y="3017098"/>
            <a:ext cx="380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4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20" y="1707704"/>
            <a:ext cx="38195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8094092" y="3723880"/>
            <a:ext cx="882898" cy="1265255"/>
          </a:xfrm>
          <a:prstGeom prst="rect">
            <a:avLst/>
          </a:prstGeom>
        </p:spPr>
      </p:pic>
      <p:sp>
        <p:nvSpPr>
          <p:cNvPr id="29" name="AutoShape 3"/>
          <p:cNvSpPr/>
          <p:nvPr/>
        </p:nvSpPr>
        <p:spPr>
          <a:xfrm>
            <a:off x="6300192" y="3075806"/>
            <a:ext cx="1872208" cy="648072"/>
          </a:xfrm>
          <a:prstGeom prst="wedgeRoundRectCallout">
            <a:avLst>
              <a:gd name="adj1" fmla="val 50954"/>
              <a:gd name="adj2" fmla="val 1000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latinLnBrk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可能是什么？</a:t>
            </a:r>
          </a:p>
        </p:txBody>
      </p:sp>
      <p:sp>
        <p:nvSpPr>
          <p:cNvPr id="30" name="矩形 1"/>
          <p:cNvSpPr>
            <a:spLocks noChangeArrowheads="1"/>
          </p:cNvSpPr>
          <p:nvPr/>
        </p:nvSpPr>
        <p:spPr bwMode="auto">
          <a:xfrm>
            <a:off x="1099684" y="3651872"/>
            <a:ext cx="520051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可能是红桃花色的、方片花色的、黑桃花色的、梅花花色的。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全屏显示(16:9)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54423395D1984685BDAF20A0B3C0385A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