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EE1543-516C-47B8-BDD3-34D38EE0C87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6A135-854B-4993-8919-3D9CB1C0D23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B2B6609-6AF1-4CE4-A451-C831E785C88F}" type="slidenum">
              <a:rPr lang="zh-CN" altLang="en-US">
                <a:solidFill>
                  <a:prstClr val="black"/>
                </a:solidFill>
              </a:rPr>
              <a:t>4</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165E8480-C573-4CD5-BAB5-940609D82BC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8FEA469E-8C5C-4A35-9570-CCCAD388642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A273E882-D818-46A8-8744-FE0628DFC07E}"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BD5525B7-12AE-4E87-99B2-DEC9FFF87DA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3716DC34-E14B-473A-A11D-51CF7F618335}"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6C45470D-672E-4C08-8A6C-BB52739D006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424127E7-A7ED-4C12-AC6D-C0B0E5A22195}"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9E22708C-AC6C-4693-B069-82F5F0F794C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B9BA3124-DA7E-4B57-B940-3BD0BCC4B9B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849ADEBB-9E8A-45A1-B520-2D096950E4B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A7F2B853-A304-4458-BCFD-8967A6FD4D62}"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21709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17091"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BF7939-3F01-4682-9B54-548AB58AA465}"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file:///C:\Users\Administrator\Desktop\&#19971;&#19978;&#33521;&#35821;&#65288;&#20154;&#25945;&#65289;&#32451;&#38383;&#32771;&#25945;&#24072;&#29992;&#20070;&#65298;&#65296;&#65297;&#65301;&#65288;&#27494;&#27721;&#65289;\A50.TIF" TargetMode="External"/><Relationship Id="rId5" Type="http://schemas.openxmlformats.org/officeDocument/2006/relationships/image" Target="../media/image5.pn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file:///C:\Users\Administrator\Desktop\&#19971;&#19978;&#33521;&#35821;&#65288;&#20154;&#25945;&#65289;&#32451;&#38383;&#32771;&#25945;&#24072;&#29992;&#20070;&#65298;&#65296;&#65297;&#65301;&#65288;&#27494;&#27721;&#65289;\A51.TIF" TargetMode="External"/><Relationship Id="rId5" Type="http://schemas.openxmlformats.org/officeDocument/2006/relationships/image" Target="../media/image7.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file:///C:\Users\Administrator\Desktop\&#19971;&#19978;&#33521;&#35821;&#65288;&#20154;&#25945;&#65289;&#32451;&#38383;&#32771;&#25945;&#24072;&#29992;&#20070;&#65298;&#65296;&#65297;&#65301;&#65288;&#27494;&#27721;&#65289;\&#33021;&#21147;&#25552;&#21319;1.TIF"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388318" y="1814046"/>
            <a:ext cx="83529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fontAlgn="base">
              <a:spcBef>
                <a:spcPct val="0"/>
              </a:spcBef>
              <a:spcAft>
                <a:spcPct val="0"/>
              </a:spcAft>
            </a:pPr>
            <a:r>
              <a:rPr lang="en-US" altLang="zh-CN" sz="4800" dirty="0">
                <a:solidFill>
                  <a:srgbClr val="000000"/>
                </a:solidFill>
                <a:latin typeface="Arno Pro Smbd Caption" pitchFamily="18" charset="0"/>
                <a:ea typeface="方正美黑简体" pitchFamily="65" charset="-122"/>
              </a:rPr>
              <a:t>Unit 4</a:t>
            </a:r>
            <a:r>
              <a:rPr lang="zh-CN" altLang="en-US" sz="4800" dirty="0">
                <a:solidFill>
                  <a:srgbClr val="000000"/>
                </a:solidFill>
                <a:latin typeface="Arno Pro Smbd Caption" pitchFamily="18" charset="0"/>
                <a:ea typeface="方正美黑简体" pitchFamily="65" charset="-122"/>
              </a:rPr>
              <a:t>  </a:t>
            </a:r>
            <a:r>
              <a:rPr lang="en-US" altLang="zh-CN" sz="4800" dirty="0">
                <a:solidFill>
                  <a:srgbClr val="000000"/>
                </a:solidFill>
                <a:latin typeface="Arno Pro Smbd Caption" pitchFamily="18" charset="0"/>
                <a:ea typeface="方正美黑简体" pitchFamily="65" charset="-122"/>
              </a:rPr>
              <a:t>Where's my schoolbag?</a:t>
            </a:r>
          </a:p>
        </p:txBody>
      </p:sp>
      <p:sp>
        <p:nvSpPr>
          <p:cNvPr id="219139" name="Rectangle 3"/>
          <p:cNvSpPr>
            <a:spLocks noChangeArrowheads="1"/>
          </p:cNvSpPr>
          <p:nvPr/>
        </p:nvSpPr>
        <p:spPr bwMode="auto">
          <a:xfrm>
            <a:off x="2812157" y="3501008"/>
            <a:ext cx="3435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zh-CN" altLang="zh-CN" sz="3200" dirty="0">
                <a:solidFill>
                  <a:srgbClr val="FF0000"/>
                </a:solidFill>
                <a:latin typeface="方正行楷_GBK" pitchFamily="65" charset="-122"/>
                <a:ea typeface="方正行楷_GBK" pitchFamily="65" charset="-122"/>
              </a:rPr>
              <a:t>单元同步作文导练</a:t>
            </a:r>
            <a:endParaRPr lang="zh-CN" altLang="en-US" sz="3200" dirty="0">
              <a:solidFill>
                <a:srgbClr val="FF0000"/>
              </a:solidFill>
              <a:latin typeface="方正行楷_GBK" pitchFamily="65" charset="-122"/>
              <a:ea typeface="方正行楷_GBK" pitchFamily="65" charset="-122"/>
            </a:endParaRPr>
          </a:p>
        </p:txBody>
      </p:sp>
      <p:sp>
        <p:nvSpPr>
          <p:cNvPr id="6" name="矩形 5"/>
          <p:cNvSpPr/>
          <p:nvPr/>
        </p:nvSpPr>
        <p:spPr>
          <a:xfrm>
            <a:off x="2674254" y="5229200"/>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539552" y="1052736"/>
            <a:ext cx="822960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lnSpc>
                <a:spcPct val="150000"/>
              </a:lnSpc>
              <a:spcBef>
                <a:spcPct val="0"/>
              </a:spcBef>
              <a:spcAft>
                <a:spcPct val="0"/>
              </a:spcAft>
            </a:pPr>
            <a:r>
              <a:rPr lang="zh-CN" altLang="en-US" sz="2000" dirty="0">
                <a:solidFill>
                  <a:srgbClr val="000000"/>
                </a:solidFill>
                <a:latin typeface="Times New Roman" panose="02020603050405020304" pitchFamily="18" charset="0"/>
                <a:cs typeface="Times New Roman" panose="02020603050405020304" pitchFamily="18" charset="0"/>
              </a:rPr>
              <a:t>本单元我们学习了用方位介词及介词短语来描述房间内物品的位置关系。因此只要我们掌握了方位介词</a:t>
            </a:r>
            <a:r>
              <a:rPr lang="en-US" altLang="zh-CN" sz="2000" dirty="0">
                <a:solidFill>
                  <a:srgbClr val="000000"/>
                </a:solidFill>
                <a:latin typeface="Times New Roman" panose="02020603050405020304" pitchFamily="18" charset="0"/>
                <a:cs typeface="Times New Roman" panose="02020603050405020304" pitchFamily="18" charset="0"/>
              </a:rPr>
              <a:t>in</a:t>
            </a:r>
            <a:r>
              <a:rPr lang="zh-CN" altLang="en-US" sz="2000" dirty="0">
                <a:solidFill>
                  <a:srgbClr val="000000"/>
                </a:solidFill>
                <a:latin typeface="MingLiU_HKSCS" pitchFamily="18" charset="-120"/>
                <a:ea typeface="MingLiU_HKSCS" pitchFamily="18" charset="-120"/>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on</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rPr>
              <a:t>under</a:t>
            </a:r>
            <a:r>
              <a:rPr lang="zh-CN" altLang="en-US" sz="2000" dirty="0">
                <a:solidFill>
                  <a:srgbClr val="000000"/>
                </a:solidFill>
                <a:latin typeface="Times New Roman" panose="02020603050405020304" pitchFamily="18" charset="0"/>
              </a:rPr>
              <a:t>的用法</a:t>
            </a:r>
            <a:r>
              <a:rPr lang="zh-CN" altLang="en-US" sz="2000" dirty="0">
                <a:solidFill>
                  <a:srgbClr val="000000"/>
                </a:solidFill>
                <a:latin typeface="MingLiU_HKSCS" pitchFamily="18" charset="-120"/>
                <a:ea typeface="MingLiU_HKSCS" pitchFamily="18" charset="-120"/>
              </a:rPr>
              <a:t>，</a:t>
            </a:r>
            <a:r>
              <a:rPr lang="zh-CN" altLang="en-US" sz="2000" dirty="0">
                <a:solidFill>
                  <a:srgbClr val="000000"/>
                </a:solidFill>
                <a:latin typeface="Times New Roman" panose="02020603050405020304" pitchFamily="18" charset="0"/>
              </a:rPr>
              <a:t>我们就能轻松地写好谈论物品所在地点为话题的作文。</a:t>
            </a:r>
            <a:endParaRPr lang="zh-CN" altLang="en-US" sz="2000" dirty="0">
              <a:solidFill>
                <a:srgbClr val="000000"/>
              </a:solidFill>
              <a:latin typeface="黑体" panose="02010609060101010101" pitchFamily="49" charset="-122"/>
              <a:ea typeface="黑体" panose="02010609060101010101" pitchFamily="49" charset="-122"/>
            </a:endParaRPr>
          </a:p>
          <a:p>
            <a:pPr algn="just" fontAlgn="base">
              <a:lnSpc>
                <a:spcPct val="150000"/>
              </a:lnSpc>
              <a:spcBef>
                <a:spcPct val="0"/>
              </a:spcBef>
              <a:spcAft>
                <a:spcPct val="0"/>
              </a:spcAft>
            </a:pPr>
            <a:r>
              <a:rPr lang="zh-CN" altLang="en-US" sz="2000" dirty="0">
                <a:solidFill>
                  <a:srgbClr val="000000"/>
                </a:solidFill>
                <a:latin typeface="黑体" panose="02010609060101010101" pitchFamily="49" charset="-122"/>
                <a:ea typeface="黑体" panose="02010609060101010101" pitchFamily="49" charset="-122"/>
              </a:rPr>
              <a:t>教材中出现的相关句型：</a:t>
            </a:r>
            <a:endParaRPr lang="zh-CN" altLang="en-US" sz="2000" dirty="0">
              <a:solidFill>
                <a:srgbClr val="000000"/>
              </a:solidFill>
              <a:latin typeface="宋体" panose="02010600030101010101" pitchFamily="2" charset="-122"/>
            </a:endParaRPr>
          </a:p>
          <a:p>
            <a:pPr algn="just" fontAlgn="base">
              <a:lnSpc>
                <a:spcPct val="150000"/>
              </a:lnSpc>
              <a:spcBef>
                <a:spcPct val="0"/>
              </a:spcBef>
              <a:spcAft>
                <a:spcPct val="0"/>
              </a:spcAft>
            </a:pPr>
            <a:r>
              <a:rPr lang="zh-CN" altLang="en-US" sz="2000" dirty="0">
                <a:solidFill>
                  <a:srgbClr val="000000"/>
                </a:solidFill>
                <a:latin typeface="宋体" panose="02010600030101010101" pitchFamily="2" charset="-122"/>
              </a:rPr>
              <a:t>①</a:t>
            </a:r>
            <a:r>
              <a:rPr lang="en-US" altLang="zh-CN" sz="2000" dirty="0">
                <a:solidFill>
                  <a:srgbClr val="000000"/>
                </a:solidFill>
                <a:latin typeface="Times New Roman" panose="02020603050405020304" pitchFamily="18" charset="0"/>
              </a:rPr>
              <a:t>It's in/on/under the</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它在</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里面</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上面</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下面。</a:t>
            </a:r>
            <a:endParaRPr lang="zh-CN" altLang="en-US" sz="2000" dirty="0">
              <a:solidFill>
                <a:srgbClr val="000000"/>
              </a:solidFill>
              <a:latin typeface="宋体" panose="02010600030101010101" pitchFamily="2" charset="-122"/>
            </a:endParaRPr>
          </a:p>
          <a:p>
            <a:pPr algn="just" fontAlgn="base">
              <a:lnSpc>
                <a:spcPct val="150000"/>
              </a:lnSpc>
              <a:spcBef>
                <a:spcPct val="0"/>
              </a:spcBef>
              <a:spcAft>
                <a:spcPct val="0"/>
              </a:spcAft>
            </a:pPr>
            <a:r>
              <a:rPr lang="zh-CN" altLang="en-US" sz="2000" dirty="0">
                <a:solidFill>
                  <a:srgbClr val="000000"/>
                </a:solidFill>
                <a:latin typeface="宋体" panose="02010600030101010101" pitchFamily="2" charset="-122"/>
              </a:rPr>
              <a:t>②</a:t>
            </a:r>
            <a:r>
              <a:rPr lang="en-US" altLang="zh-CN" sz="2000" dirty="0">
                <a:solidFill>
                  <a:srgbClr val="000000"/>
                </a:solidFill>
                <a:latin typeface="Times New Roman" panose="02020603050405020304" pitchFamily="18" charset="0"/>
              </a:rPr>
              <a:t>They're in/on/under the</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它们在</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里面</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上面</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下面。</a:t>
            </a:r>
            <a:endParaRPr lang="zh-CN" altLang="en-US" sz="2000" dirty="0">
              <a:solidFill>
                <a:srgbClr val="000000"/>
              </a:solidFill>
              <a:latin typeface="宋体" panose="02010600030101010101" pitchFamily="2" charset="-122"/>
            </a:endParaRPr>
          </a:p>
          <a:p>
            <a:pPr algn="just" fontAlgn="base">
              <a:lnSpc>
                <a:spcPct val="150000"/>
              </a:lnSpc>
              <a:spcBef>
                <a:spcPct val="0"/>
              </a:spcBef>
              <a:spcAft>
                <a:spcPct val="0"/>
              </a:spcAft>
            </a:pPr>
            <a:r>
              <a:rPr lang="zh-CN" altLang="en-US" sz="2000" dirty="0">
                <a:solidFill>
                  <a:srgbClr val="000000"/>
                </a:solidFill>
                <a:latin typeface="宋体" panose="02010600030101010101" pitchFamily="2" charset="-122"/>
              </a:rPr>
              <a:t>③</a:t>
            </a:r>
            <a:r>
              <a:rPr lang="en-US" altLang="zh-CN" sz="2000" dirty="0">
                <a:solidFill>
                  <a:srgbClr val="000000"/>
                </a:solidFill>
                <a:latin typeface="宋体" panose="02010600030101010101" pitchFamily="2" charset="-122"/>
              </a:rPr>
              <a:t>…</a:t>
            </a:r>
            <a:r>
              <a:rPr lang="en-US" altLang="zh-CN" sz="2000" dirty="0">
                <a:solidFill>
                  <a:srgbClr val="000000"/>
                </a:solidFill>
                <a:latin typeface="Times New Roman" panose="02020603050405020304" pitchFamily="18" charset="0"/>
              </a:rPr>
              <a:t>is/are</a:t>
            </a:r>
            <a:r>
              <a:rPr lang="zh-CN" altLang="en-US" sz="2000" dirty="0">
                <a:solidFill>
                  <a:srgbClr val="000000"/>
                </a:solidFill>
                <a:latin typeface="Times New Roman" panose="02020603050405020304" pitchFamily="18" charset="0"/>
              </a:rPr>
              <a:t>＋</a:t>
            </a:r>
            <a:r>
              <a:rPr lang="en-US" altLang="zh-CN" sz="2000" dirty="0">
                <a:solidFill>
                  <a:srgbClr val="000000"/>
                </a:solidFill>
                <a:latin typeface="Times New Roman" panose="02020603050405020304" pitchFamily="18" charset="0"/>
              </a:rPr>
              <a:t>in/on/under the</a:t>
            </a:r>
            <a:r>
              <a:rPr lang="en-US" altLang="zh-CN" sz="2000" dirty="0">
                <a:solidFill>
                  <a:srgbClr val="000000"/>
                </a:solidFill>
                <a:latin typeface="宋体" panose="02010600030101010101" pitchFamily="2" charset="-122"/>
              </a:rPr>
              <a:t>…</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某物在</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的里面</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上面</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下面。</a:t>
            </a:r>
            <a:endParaRPr lang="zh-CN" altLang="en-US" sz="2000" dirty="0">
              <a:solidFill>
                <a:srgbClr val="000000"/>
              </a:solidFill>
              <a:latin typeface="宋体" panose="02010600030101010101" pitchFamily="2" charset="-122"/>
            </a:endParaRPr>
          </a:p>
          <a:p>
            <a:pPr algn="just" fontAlgn="base">
              <a:lnSpc>
                <a:spcPct val="150000"/>
              </a:lnSpc>
              <a:spcBef>
                <a:spcPct val="0"/>
              </a:spcBef>
              <a:spcAft>
                <a:spcPct val="0"/>
              </a:spcAft>
            </a:pPr>
            <a:r>
              <a:rPr lang="zh-CN" altLang="en-US" sz="2000" dirty="0">
                <a:solidFill>
                  <a:srgbClr val="000000"/>
                </a:solidFill>
                <a:latin typeface="宋体" panose="02010600030101010101" pitchFamily="2" charset="-122"/>
              </a:rPr>
              <a:t>④</a:t>
            </a:r>
            <a:r>
              <a:rPr lang="en-US" altLang="zh-CN" sz="2000" dirty="0">
                <a:solidFill>
                  <a:srgbClr val="000000"/>
                </a:solidFill>
                <a:latin typeface="Times New Roman" panose="02020603050405020304" pitchFamily="18" charset="0"/>
              </a:rPr>
              <a:t>I'm tidy.</a:t>
            </a:r>
            <a:r>
              <a:rPr lang="zh-CN" altLang="en-US" sz="2000" dirty="0">
                <a:solidFill>
                  <a:srgbClr val="000000"/>
                </a:solidFill>
                <a:latin typeface="Times New Roman" panose="02020603050405020304" pitchFamily="18" charset="0"/>
              </a:rPr>
              <a:t>我很整洁。</a:t>
            </a:r>
            <a:endParaRPr lang="zh-CN" altLang="en-US" sz="2000" dirty="0">
              <a:solidFill>
                <a:srgbClr val="000000"/>
              </a:solidFill>
              <a:latin typeface="宋体" panose="02010600030101010101" pitchFamily="2" charset="-122"/>
            </a:endParaRPr>
          </a:p>
          <a:p>
            <a:pPr algn="just" fontAlgn="base">
              <a:lnSpc>
                <a:spcPct val="150000"/>
              </a:lnSpc>
              <a:spcBef>
                <a:spcPct val="0"/>
              </a:spcBef>
              <a:spcAft>
                <a:spcPct val="0"/>
              </a:spcAft>
            </a:pPr>
            <a:r>
              <a:rPr lang="zh-CN" altLang="en-US" sz="2000" dirty="0">
                <a:solidFill>
                  <a:srgbClr val="000000"/>
                </a:solidFill>
                <a:latin typeface="宋体" panose="02010600030101010101" pitchFamily="2" charset="-122"/>
              </a:rPr>
              <a:t>⑤</a:t>
            </a:r>
            <a:r>
              <a:rPr lang="en-US" altLang="zh-CN" sz="2000" dirty="0">
                <a:solidFill>
                  <a:srgbClr val="000000"/>
                </a:solidFill>
                <a:latin typeface="Times New Roman" panose="02020603050405020304" pitchFamily="18" charset="0"/>
              </a:rPr>
              <a:t>Gina's books are everywhere.</a:t>
            </a:r>
            <a:r>
              <a:rPr lang="zh-CN" altLang="en-US" sz="2000" dirty="0">
                <a:solidFill>
                  <a:srgbClr val="000000"/>
                </a:solidFill>
                <a:latin typeface="Times New Roman" panose="02020603050405020304" pitchFamily="18" charset="0"/>
              </a:rPr>
              <a:t>吉娜的书到处都是。</a:t>
            </a:r>
            <a:endParaRPr lang="zh-CN" altLang="en-US" sz="2000" dirty="0">
              <a:solidFill>
                <a:srgbClr val="000000"/>
              </a:solidFill>
              <a:latin typeface="宋体" panose="02010600030101010101" pitchFamily="2" charset="-122"/>
            </a:endParaRPr>
          </a:p>
          <a:p>
            <a:pPr algn="just" fontAlgn="base">
              <a:lnSpc>
                <a:spcPct val="150000"/>
              </a:lnSpc>
              <a:spcBef>
                <a:spcPct val="0"/>
              </a:spcBef>
              <a:spcAft>
                <a:spcPct val="0"/>
              </a:spcAft>
            </a:pPr>
            <a:r>
              <a:rPr lang="zh-CN" altLang="en-US" sz="2000" dirty="0">
                <a:solidFill>
                  <a:srgbClr val="000000"/>
                </a:solidFill>
                <a:latin typeface="宋体" panose="02010600030101010101" pitchFamily="2" charset="-122"/>
              </a:rPr>
              <a:t>⑥</a:t>
            </a:r>
            <a:r>
              <a:rPr lang="en-US" altLang="zh-CN" sz="2000" dirty="0">
                <a:solidFill>
                  <a:srgbClr val="000000"/>
                </a:solidFill>
                <a:latin typeface="Times New Roman" panose="02020603050405020304" pitchFamily="18" charset="0"/>
              </a:rPr>
              <a:t>I have a</a:t>
            </a:r>
            <a:r>
              <a:rPr lang="en-US" altLang="zh-CN" sz="2000" dirty="0">
                <a:solidFill>
                  <a:srgbClr val="000000"/>
                </a:solidFill>
                <a:latin typeface="宋体" panose="02010600030101010101" pitchFamily="2" charset="-122"/>
              </a:rPr>
              <a:t>…</a:t>
            </a:r>
            <a:r>
              <a:rPr lang="en-US" altLang="zh-CN" sz="2000" dirty="0">
                <a:solidFill>
                  <a:srgbClr val="000000"/>
                </a:solidFill>
                <a:latin typeface="Times New Roman" panose="02020603050405020304" pitchFamily="18" charset="0"/>
              </a:rPr>
              <a:t>.</a:t>
            </a:r>
            <a:r>
              <a:rPr lang="zh-CN" altLang="en-US" sz="2000" dirty="0">
                <a:solidFill>
                  <a:srgbClr val="000000"/>
                </a:solidFill>
                <a:latin typeface="Times New Roman" panose="02020603050405020304" pitchFamily="18" charset="0"/>
              </a:rPr>
              <a:t>我有一个</a:t>
            </a:r>
            <a:r>
              <a:rPr lang="en-US" altLang="zh-CN" sz="2000" dirty="0">
                <a:solidFill>
                  <a:srgbClr val="000000"/>
                </a:solidFill>
                <a:latin typeface="宋体" panose="02010600030101010101" pitchFamily="2" charset="-122"/>
              </a:rPr>
              <a:t>……</a:t>
            </a:r>
          </a:p>
          <a:p>
            <a:pPr algn="just" fontAlgn="base">
              <a:lnSpc>
                <a:spcPct val="150000"/>
              </a:lnSpc>
              <a:spcBef>
                <a:spcPct val="0"/>
              </a:spcBef>
              <a:spcAft>
                <a:spcPct val="0"/>
              </a:spcAft>
            </a:pPr>
            <a:r>
              <a:rPr lang="en-US" altLang="zh-CN" sz="2000" dirty="0">
                <a:solidFill>
                  <a:srgbClr val="000000"/>
                </a:solidFill>
                <a:latin typeface="宋体" panose="02010600030101010101" pitchFamily="2" charset="-122"/>
              </a:rPr>
              <a:t>⑦</a:t>
            </a:r>
            <a:r>
              <a:rPr lang="en-US" altLang="zh-CN" sz="2000" dirty="0">
                <a:solidFill>
                  <a:srgbClr val="000000"/>
                </a:solidFill>
                <a:latin typeface="Times New Roman" panose="02020603050405020304" pitchFamily="18" charset="0"/>
              </a:rPr>
              <a:t>Where is/are</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在哪儿？</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685800" y="1470117"/>
            <a:ext cx="8229600" cy="223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lnSpc>
                <a:spcPct val="150000"/>
              </a:lnSpc>
              <a:spcBef>
                <a:spcPct val="0"/>
              </a:spcBef>
              <a:spcAft>
                <a:spcPct val="0"/>
              </a:spcAft>
            </a:pPr>
            <a:r>
              <a:rPr lang="zh-CN" altLang="en-US" sz="2400" dirty="0">
                <a:solidFill>
                  <a:srgbClr val="000000"/>
                </a:solidFill>
                <a:latin typeface="黑体" panose="02010609060101010101" pitchFamily="49" charset="-122"/>
                <a:ea typeface="黑体" panose="02010609060101010101" pitchFamily="49" charset="-122"/>
                <a:cs typeface="Times New Roman" panose="02020603050405020304" pitchFamily="18" charset="0"/>
              </a:rPr>
              <a:t>拓展常用相关句型：</a:t>
            </a:r>
            <a:endParaRPr lang="zh-CN" altLang="en-US" sz="2400" dirty="0">
              <a:solidFill>
                <a:srgbClr val="000000"/>
              </a:solidFill>
              <a:latin typeface="宋体" panose="02010600030101010101" pitchFamily="2" charset="-122"/>
              <a:ea typeface="仿宋_GB2312" pitchFamily="49" charset="-122"/>
              <a:cs typeface="Times New Roman" panose="02020603050405020304" pitchFamily="18" charset="0"/>
            </a:endParaRPr>
          </a:p>
          <a:p>
            <a:pPr algn="just" fontAlgn="base">
              <a:lnSpc>
                <a:spcPct val="150000"/>
              </a:lnSpc>
              <a:spcBef>
                <a:spcPct val="0"/>
              </a:spcBef>
              <a:spcAft>
                <a:spcPct val="0"/>
              </a:spcAft>
            </a:pPr>
            <a:r>
              <a:rPr lang="zh-CN" altLang="en-US" sz="2400" dirty="0">
                <a:solidFill>
                  <a:srgbClr val="000000"/>
                </a:solidFill>
                <a:latin typeface="宋体" panose="02010600030101010101" pitchFamily="2" charset="-122"/>
                <a:ea typeface="仿宋_GB2312" pitchFamily="49" charset="-122"/>
                <a:cs typeface="Times New Roman" panose="02020603050405020304" pitchFamily="18" charset="0"/>
              </a:rPr>
              <a:t>①</a:t>
            </a:r>
            <a:r>
              <a:rPr lang="en-US" altLang="zh-CN" sz="2400" dirty="0">
                <a:solidFill>
                  <a:srgbClr val="000000"/>
                </a:solidFill>
                <a:latin typeface="Times New Roman" panose="02020603050405020304" pitchFamily="18" charset="0"/>
                <a:ea typeface="仿宋_GB2312" pitchFamily="49" charset="-122"/>
                <a:cs typeface="Times New Roman" panose="02020603050405020304" pitchFamily="18" charset="0"/>
              </a:rPr>
              <a:t>It's behind/next to/near</a:t>
            </a:r>
            <a:r>
              <a:rPr lang="en-US" altLang="zh-CN" sz="2400" dirty="0">
                <a:solidFill>
                  <a:srgbClr val="000000"/>
                </a:solidFill>
                <a:latin typeface="宋体" panose="02010600030101010101" pitchFamily="2" charset="-122"/>
                <a:ea typeface="仿宋_GB2312" pitchFamily="49" charset="-122"/>
                <a:cs typeface="Times New Roman" panose="02020603050405020304" pitchFamily="18" charset="0"/>
              </a:rPr>
              <a:t>…</a:t>
            </a:r>
            <a:r>
              <a:rPr lang="zh-CN" altLang="en-US" sz="2400" dirty="0">
                <a:solidFill>
                  <a:srgbClr val="000000"/>
                </a:solidFill>
                <a:latin typeface="Times New Roman" panose="02020603050405020304" pitchFamily="18" charset="0"/>
                <a:ea typeface="仿宋_GB2312" pitchFamily="49" charset="-122"/>
                <a:cs typeface="Times New Roman" panose="02020603050405020304" pitchFamily="18" charset="0"/>
              </a:rPr>
              <a:t>它在</a:t>
            </a:r>
            <a:r>
              <a:rPr lang="en-US" altLang="zh-CN" sz="2400" dirty="0">
                <a:solidFill>
                  <a:srgbClr val="000000"/>
                </a:solidFill>
                <a:latin typeface="宋体" panose="02010600030101010101" pitchFamily="2" charset="-122"/>
                <a:ea typeface="仿宋_GB2312" pitchFamily="49" charset="-122"/>
                <a:cs typeface="Times New Roman" panose="02020603050405020304" pitchFamily="18" charset="0"/>
              </a:rPr>
              <a:t>……</a:t>
            </a:r>
            <a:r>
              <a:rPr lang="zh-CN" altLang="en-US" sz="2400" dirty="0">
                <a:solidFill>
                  <a:srgbClr val="000000"/>
                </a:solidFill>
                <a:latin typeface="Times New Roman" panose="02020603050405020304" pitchFamily="18" charset="0"/>
                <a:ea typeface="仿宋_GB2312" pitchFamily="49" charset="-122"/>
                <a:cs typeface="Times New Roman" panose="02020603050405020304" pitchFamily="18" charset="0"/>
              </a:rPr>
              <a:t>后面</a:t>
            </a:r>
            <a:r>
              <a:rPr lang="en-US" altLang="zh-CN" sz="2400" dirty="0">
                <a:solidFill>
                  <a:srgbClr val="000000"/>
                </a:solidFill>
                <a:latin typeface="Times New Roman" panose="02020603050405020304" pitchFamily="18" charset="0"/>
                <a:ea typeface="仿宋_GB2312" pitchFamily="49" charset="-122"/>
                <a:cs typeface="Times New Roman" panose="02020603050405020304" pitchFamily="18" charset="0"/>
              </a:rPr>
              <a:t>/</a:t>
            </a:r>
            <a:r>
              <a:rPr lang="zh-CN" altLang="en-US" sz="2400" dirty="0">
                <a:solidFill>
                  <a:srgbClr val="000000"/>
                </a:solidFill>
                <a:latin typeface="Times New Roman" panose="02020603050405020304" pitchFamily="18" charset="0"/>
                <a:ea typeface="仿宋_GB2312" pitchFamily="49" charset="-122"/>
                <a:cs typeface="Times New Roman" panose="02020603050405020304" pitchFamily="18" charset="0"/>
              </a:rPr>
              <a:t>旁边</a:t>
            </a:r>
            <a:r>
              <a:rPr lang="en-US" altLang="zh-CN" sz="2400" dirty="0">
                <a:solidFill>
                  <a:srgbClr val="000000"/>
                </a:solidFill>
                <a:latin typeface="Times New Roman" panose="02020603050405020304" pitchFamily="18" charset="0"/>
                <a:ea typeface="仿宋_GB2312" pitchFamily="49" charset="-122"/>
                <a:cs typeface="Times New Roman" panose="02020603050405020304" pitchFamily="18" charset="0"/>
              </a:rPr>
              <a:t>/</a:t>
            </a:r>
            <a:r>
              <a:rPr lang="zh-CN" altLang="en-US" sz="2400" dirty="0">
                <a:solidFill>
                  <a:srgbClr val="000000"/>
                </a:solidFill>
                <a:latin typeface="Times New Roman" panose="02020603050405020304" pitchFamily="18" charset="0"/>
                <a:ea typeface="仿宋_GB2312" pitchFamily="49" charset="-122"/>
                <a:cs typeface="Times New Roman" panose="02020603050405020304" pitchFamily="18" charset="0"/>
              </a:rPr>
              <a:t>附近。</a:t>
            </a:r>
            <a:endParaRPr lang="zh-CN" altLang="en-US" sz="2400" dirty="0">
              <a:solidFill>
                <a:srgbClr val="000000"/>
              </a:solidFill>
              <a:latin typeface="宋体" panose="02010600030101010101" pitchFamily="2" charset="-122"/>
              <a:ea typeface="仿宋_GB2312" pitchFamily="49" charset="-122"/>
              <a:cs typeface="Times New Roman" panose="02020603050405020304" pitchFamily="18" charset="0"/>
            </a:endParaRPr>
          </a:p>
          <a:p>
            <a:pPr algn="just" fontAlgn="base">
              <a:lnSpc>
                <a:spcPct val="150000"/>
              </a:lnSpc>
              <a:spcBef>
                <a:spcPct val="0"/>
              </a:spcBef>
              <a:spcAft>
                <a:spcPct val="0"/>
              </a:spcAft>
            </a:pPr>
            <a:r>
              <a:rPr lang="zh-CN" altLang="en-US" sz="2400" dirty="0">
                <a:solidFill>
                  <a:srgbClr val="000000"/>
                </a:solidFill>
                <a:latin typeface="宋体" panose="02010600030101010101" pitchFamily="2" charset="-122"/>
                <a:ea typeface="仿宋_GB2312" pitchFamily="49" charset="-122"/>
                <a:cs typeface="Times New Roman" panose="02020603050405020304" pitchFamily="18" charset="0"/>
              </a:rPr>
              <a:t>②</a:t>
            </a:r>
            <a:r>
              <a:rPr lang="en-US" altLang="zh-CN" sz="2400" dirty="0">
                <a:solidFill>
                  <a:srgbClr val="000000"/>
                </a:solidFill>
                <a:latin typeface="Times New Roman" panose="02020603050405020304" pitchFamily="18" charset="0"/>
                <a:ea typeface="仿宋_GB2312" pitchFamily="49" charset="-122"/>
                <a:cs typeface="Times New Roman" panose="02020603050405020304" pitchFamily="18" charset="0"/>
              </a:rPr>
              <a:t>This is my room.</a:t>
            </a:r>
            <a:r>
              <a:rPr lang="zh-CN" altLang="en-US" sz="2400" dirty="0">
                <a:solidFill>
                  <a:srgbClr val="000000"/>
                </a:solidFill>
                <a:latin typeface="Times New Roman" panose="02020603050405020304" pitchFamily="18" charset="0"/>
                <a:ea typeface="仿宋_GB2312" pitchFamily="49" charset="-122"/>
                <a:cs typeface="Times New Roman" panose="02020603050405020304" pitchFamily="18" charset="0"/>
              </a:rPr>
              <a:t>这是我的房间。</a:t>
            </a:r>
            <a:endParaRPr lang="zh-CN" altLang="en-US" sz="2400" dirty="0">
              <a:solidFill>
                <a:srgbClr val="000000"/>
              </a:solidFill>
              <a:latin typeface="宋体" panose="02010600030101010101" pitchFamily="2" charset="-122"/>
              <a:ea typeface="仿宋_GB2312" pitchFamily="49" charset="-122"/>
              <a:cs typeface="Times New Roman" panose="02020603050405020304" pitchFamily="18" charset="0"/>
            </a:endParaRPr>
          </a:p>
          <a:p>
            <a:pPr algn="just" fontAlgn="base">
              <a:lnSpc>
                <a:spcPct val="150000"/>
              </a:lnSpc>
              <a:spcBef>
                <a:spcPct val="0"/>
              </a:spcBef>
              <a:spcAft>
                <a:spcPct val="0"/>
              </a:spcAft>
            </a:pPr>
            <a:r>
              <a:rPr lang="zh-CN" altLang="en-US" sz="2400" dirty="0">
                <a:solidFill>
                  <a:srgbClr val="000000"/>
                </a:solidFill>
                <a:latin typeface="宋体" panose="02010600030101010101" pitchFamily="2" charset="-122"/>
                <a:ea typeface="仿宋_GB2312" pitchFamily="49" charset="-122"/>
                <a:cs typeface="Times New Roman" panose="02020603050405020304" pitchFamily="18" charset="0"/>
              </a:rPr>
              <a:t>③</a:t>
            </a:r>
            <a:r>
              <a:rPr lang="en-US" altLang="zh-CN" sz="2400" dirty="0">
                <a:solidFill>
                  <a:srgbClr val="000000"/>
                </a:solidFill>
                <a:latin typeface="Times New Roman" panose="02020603050405020304" pitchFamily="18" charset="0"/>
                <a:ea typeface="仿宋_GB2312" pitchFamily="49" charset="-122"/>
                <a:cs typeface="Times New Roman" panose="02020603050405020304" pitchFamily="18" charset="0"/>
              </a:rPr>
              <a:t>You can see</a:t>
            </a:r>
            <a:r>
              <a:rPr lang="zh-CN" altLang="en-US" sz="2400" dirty="0">
                <a:solidFill>
                  <a:srgbClr val="000000"/>
                </a:solidFill>
                <a:latin typeface="Times New Roman" panose="02020603050405020304" pitchFamily="18" charset="0"/>
                <a:ea typeface="仿宋_GB2312" pitchFamily="49" charset="-122"/>
                <a:cs typeface="Times New Roman" panose="02020603050405020304" pitchFamily="18" charset="0"/>
              </a:rPr>
              <a:t>＋物品＋地点。你能看见</a:t>
            </a:r>
            <a:r>
              <a:rPr lang="en-US" altLang="zh-CN" sz="2400" dirty="0">
                <a:solidFill>
                  <a:srgbClr val="000000"/>
                </a:solidFill>
                <a:latin typeface="宋体" panose="02010600030101010101" pitchFamily="2" charset="-122"/>
                <a:ea typeface="仿宋_GB2312" pitchFamily="49" charset="-122"/>
                <a:cs typeface="Times New Roman" panose="02020603050405020304" pitchFamily="18" charset="0"/>
              </a:rPr>
              <a:t>……</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685800" y="1676400"/>
            <a:ext cx="82296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lnSpc>
                <a:spcPct val="150000"/>
              </a:lnSpc>
              <a:spcBef>
                <a:spcPct val="0"/>
              </a:spcBef>
              <a:spcAft>
                <a:spcPct val="0"/>
              </a:spcAft>
            </a:pPr>
            <a:r>
              <a:rPr lang="zh-CN" altLang="en-US" sz="2000" dirty="0">
                <a:solidFill>
                  <a:srgbClr val="000000"/>
                </a:solidFill>
                <a:latin typeface="Times New Roman" panose="02020603050405020304" pitchFamily="18" charset="0"/>
                <a:cs typeface="Times New Roman" panose="02020603050405020304" pitchFamily="18" charset="0"/>
              </a:rPr>
              <a:t>在描述时</a:t>
            </a:r>
            <a:r>
              <a:rPr lang="zh-CN" altLang="en-US" sz="2000" dirty="0">
                <a:solidFill>
                  <a:srgbClr val="000000"/>
                </a:solidFill>
                <a:latin typeface="MingLiU_HKSCS" pitchFamily="18" charset="-120"/>
                <a:ea typeface="MingLiU_HKSCS" pitchFamily="18" charset="-120"/>
                <a:cs typeface="Times New Roman" panose="02020603050405020304" pitchFamily="18" charset="0"/>
              </a:rPr>
              <a:t>，</a:t>
            </a:r>
            <a:r>
              <a:rPr lang="zh-CN" altLang="en-US" sz="2000" dirty="0">
                <a:solidFill>
                  <a:srgbClr val="000000"/>
                </a:solidFill>
                <a:latin typeface="Times New Roman" panose="02020603050405020304" pitchFamily="18" charset="0"/>
                <a:cs typeface="Times New Roman" panose="02020603050405020304" pitchFamily="18" charset="0"/>
              </a:rPr>
              <a:t>一定要按照空间顺序来描述</a:t>
            </a:r>
            <a:r>
              <a:rPr lang="zh-CN" altLang="en-US" sz="2000" dirty="0">
                <a:solidFill>
                  <a:srgbClr val="000000"/>
                </a:solidFill>
                <a:latin typeface="MingLiU_HKSCS" pitchFamily="18" charset="-120"/>
                <a:ea typeface="MingLiU_HKSCS" pitchFamily="18" charset="-120"/>
              </a:rPr>
              <a:t>，</a:t>
            </a:r>
            <a:r>
              <a:rPr lang="zh-CN" altLang="en-US" sz="2000" dirty="0">
                <a:solidFill>
                  <a:srgbClr val="000000"/>
                </a:solidFill>
                <a:latin typeface="Times New Roman" panose="02020603050405020304" pitchFamily="18" charset="0"/>
              </a:rPr>
              <a:t>否则就给人杂乱无章的感觉。先总体上描述房间</a:t>
            </a:r>
            <a:r>
              <a:rPr lang="zh-CN" altLang="en-US" sz="2000" dirty="0">
                <a:solidFill>
                  <a:srgbClr val="000000"/>
                </a:solidFill>
                <a:latin typeface="MingLiU_HKSCS" pitchFamily="18" charset="-120"/>
                <a:ea typeface="MingLiU_HKSCS" pitchFamily="18" charset="-120"/>
              </a:rPr>
              <a:t>，</a:t>
            </a:r>
            <a:r>
              <a:rPr lang="zh-CN" altLang="en-US" sz="2000" dirty="0">
                <a:solidFill>
                  <a:srgbClr val="000000"/>
                </a:solidFill>
                <a:latin typeface="Times New Roman" panose="02020603050405020304" pitchFamily="18" charset="0"/>
              </a:rPr>
              <a:t>再具体描述每种物品的正确位置</a:t>
            </a:r>
            <a:r>
              <a:rPr lang="zh-CN" altLang="en-US" sz="2000" dirty="0">
                <a:solidFill>
                  <a:srgbClr val="000000"/>
                </a:solidFill>
                <a:latin typeface="MingLiU_HKSCS" pitchFamily="18" charset="-120"/>
                <a:ea typeface="MingLiU_HKSCS" pitchFamily="18" charset="-120"/>
              </a:rPr>
              <a:t>，</a:t>
            </a:r>
            <a:r>
              <a:rPr lang="zh-CN" altLang="en-US" sz="2000" dirty="0">
                <a:solidFill>
                  <a:srgbClr val="000000"/>
                </a:solidFill>
                <a:latin typeface="Times New Roman" panose="02020603050405020304" pitchFamily="18" charset="0"/>
              </a:rPr>
              <a:t>最后要注意句子之间的衔接及描述物品的先后关系。</a:t>
            </a:r>
          </a:p>
        </p:txBody>
      </p:sp>
      <p:graphicFrame>
        <p:nvGraphicFramePr>
          <p:cNvPr id="222211" name="Object 3"/>
          <p:cNvGraphicFramePr>
            <a:graphicFrameLocks noChangeAspect="1"/>
          </p:cNvGraphicFramePr>
          <p:nvPr/>
        </p:nvGraphicFramePr>
        <p:xfrm>
          <a:off x="762000" y="457200"/>
          <a:ext cx="2028825" cy="777875"/>
        </p:xfrm>
        <a:graphic>
          <a:graphicData uri="http://schemas.openxmlformats.org/presentationml/2006/ole">
            <mc:AlternateContent xmlns:mc="http://schemas.openxmlformats.org/markup-compatibility/2006">
              <mc:Choice xmlns:v="urn:schemas-microsoft-com:vml" Requires="v">
                <p:oleObj spid="_x0000_s1033" name="文档" r:id="rId4" imgW="2061845" imgH="788670" progId="Word.Document.8">
                  <p:embed/>
                </p:oleObj>
              </mc:Choice>
              <mc:Fallback>
                <p:oleObj name="文档" r:id="rId4" imgW="2061845" imgH="788670" progId="Word.Document.8">
                  <p:embed/>
                  <p:pic>
                    <p:nvPicPr>
                      <p:cNvPr id="0" name="图片 10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57200"/>
                        <a:ext cx="202882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838200" y="1371600"/>
            <a:ext cx="78486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8605" algn="just" fontAlgn="base">
              <a:lnSpc>
                <a:spcPct val="150000"/>
              </a:lnSpc>
              <a:spcBef>
                <a:spcPct val="0"/>
              </a:spcBef>
              <a:spcAft>
                <a:spcPct val="0"/>
              </a:spcAft>
            </a:pPr>
            <a:r>
              <a:rPr lang="zh-CN" altLang="en-US" sz="2000" dirty="0">
                <a:solidFill>
                  <a:srgbClr val="000000"/>
                </a:solidFill>
                <a:latin typeface="Times New Roman" panose="02020603050405020304" pitchFamily="18" charset="0"/>
                <a:cs typeface="Times New Roman" panose="02020603050405020304" pitchFamily="18" charset="0"/>
              </a:rPr>
              <a:t>请根据所给图片简单介绍一下汤姆</a:t>
            </a:r>
            <a:r>
              <a:rPr lang="en-US" altLang="zh-CN" sz="2000" dirty="0">
                <a:solidFill>
                  <a:srgbClr val="000000"/>
                </a:solidFill>
                <a:latin typeface="Times New Roman" panose="02020603050405020304" pitchFamily="18" charset="0"/>
                <a:cs typeface="Times New Roman" panose="02020603050405020304" pitchFamily="18" charset="0"/>
              </a:rPr>
              <a:t>(Tom)</a:t>
            </a:r>
            <a:r>
              <a:rPr lang="zh-CN" altLang="en-US" sz="2000" dirty="0">
                <a:solidFill>
                  <a:srgbClr val="000000"/>
                </a:solidFill>
                <a:latin typeface="Times New Roman" panose="02020603050405020304" pitchFamily="18" charset="0"/>
                <a:cs typeface="Times New Roman" panose="02020603050405020304" pitchFamily="18" charset="0"/>
              </a:rPr>
              <a:t>的房间</a:t>
            </a:r>
            <a:r>
              <a:rPr lang="zh-CN" altLang="en-US" sz="2000" dirty="0">
                <a:solidFill>
                  <a:srgbClr val="000000"/>
                </a:solidFill>
                <a:latin typeface="MingLiU_HKSCS" pitchFamily="18" charset="-120"/>
                <a:ea typeface="MingLiU_HKSCS" pitchFamily="18" charset="-120"/>
                <a:cs typeface="Times New Roman" panose="02020603050405020304" pitchFamily="18" charset="0"/>
              </a:rPr>
              <a:t>，</a:t>
            </a:r>
            <a:r>
              <a:rPr lang="zh-CN" altLang="en-US" sz="2000" dirty="0">
                <a:solidFill>
                  <a:srgbClr val="000000"/>
                </a:solidFill>
                <a:latin typeface="Times New Roman" panose="02020603050405020304" pitchFamily="18" charset="0"/>
                <a:cs typeface="Times New Roman" panose="02020603050405020304" pitchFamily="18" charset="0"/>
              </a:rPr>
              <a:t>并按要求写一篇英语短文。</a:t>
            </a:r>
            <a:r>
              <a:rPr lang="en-US" altLang="zh-CN" sz="2000" dirty="0">
                <a:solidFill>
                  <a:srgbClr val="000000"/>
                </a:solidFill>
                <a:latin typeface="Times New Roman" panose="02020603050405020304" pitchFamily="18" charset="0"/>
                <a:cs typeface="Times New Roman" panose="02020603050405020304" pitchFamily="18" charset="0"/>
              </a:rPr>
              <a:t>(50</a:t>
            </a:r>
            <a:r>
              <a:rPr lang="zh-CN" altLang="en-US" sz="2000" dirty="0">
                <a:solidFill>
                  <a:srgbClr val="000000"/>
                </a:solidFill>
                <a:latin typeface="Times New Roman" panose="02020603050405020304" pitchFamily="18" charset="0"/>
                <a:cs typeface="Times New Roman" panose="02020603050405020304" pitchFamily="18" charset="0"/>
              </a:rPr>
              <a:t>词左右</a:t>
            </a:r>
            <a:r>
              <a:rPr lang="en-US" altLang="zh-CN" sz="2000" dirty="0">
                <a:solidFill>
                  <a:srgbClr val="000000"/>
                </a:solidFill>
                <a:latin typeface="Times New Roman" panose="02020603050405020304" pitchFamily="18" charset="0"/>
                <a:cs typeface="Times New Roman" panose="02020603050405020304" pitchFamily="18" charset="0"/>
              </a:rPr>
              <a:t>)</a:t>
            </a:r>
          </a:p>
          <a:p>
            <a:pPr indent="268605" algn="just" fontAlgn="base">
              <a:lnSpc>
                <a:spcPct val="150000"/>
              </a:lnSpc>
              <a:spcBef>
                <a:spcPct val="0"/>
              </a:spcBef>
              <a:spcAft>
                <a:spcPct val="0"/>
              </a:spcAft>
            </a:pPr>
            <a:r>
              <a:rPr lang="zh-CN" altLang="en-US" sz="2000" dirty="0">
                <a:solidFill>
                  <a:srgbClr val="000000"/>
                </a:solidFill>
                <a:latin typeface="Times New Roman" panose="02020603050405020304" pitchFamily="18" charset="0"/>
                <a:cs typeface="Times New Roman" panose="02020603050405020304" pitchFamily="18" charset="0"/>
              </a:rPr>
              <a:t>要求：</a:t>
            </a:r>
            <a:r>
              <a:rPr lang="en-US" altLang="zh-CN" sz="2000" dirty="0">
                <a:solidFill>
                  <a:srgbClr val="000000"/>
                </a:solidFill>
                <a:latin typeface="Times New Roman" panose="02020603050405020304" pitchFamily="18" charset="0"/>
                <a:cs typeface="Times New Roman" panose="02020603050405020304" pitchFamily="18" charset="0"/>
              </a:rPr>
              <a:t>1.</a:t>
            </a:r>
            <a:r>
              <a:rPr lang="zh-CN" altLang="en-US" sz="2000" dirty="0">
                <a:solidFill>
                  <a:srgbClr val="000000"/>
                </a:solidFill>
                <a:latin typeface="Times New Roman" panose="02020603050405020304" pitchFamily="18" charset="0"/>
                <a:cs typeface="Times New Roman" panose="02020603050405020304" pitchFamily="18" charset="0"/>
              </a:rPr>
              <a:t>以第三人称进行描述。</a:t>
            </a:r>
          </a:p>
          <a:p>
            <a:pPr indent="268605" algn="just" fontAlgn="base">
              <a:lnSpc>
                <a:spcPct val="150000"/>
              </a:lnSpc>
              <a:spcBef>
                <a:spcPct val="0"/>
              </a:spcBef>
              <a:spcAft>
                <a:spcPct val="0"/>
              </a:spcAft>
            </a:pPr>
            <a:r>
              <a:rPr lang="en-US" altLang="zh-CN" sz="2000" dirty="0">
                <a:solidFill>
                  <a:srgbClr val="000000"/>
                </a:solidFill>
                <a:latin typeface="Times New Roman" panose="02020603050405020304" pitchFamily="18" charset="0"/>
                <a:cs typeface="Times New Roman" panose="02020603050405020304" pitchFamily="18" charset="0"/>
              </a:rPr>
              <a:t>2</a:t>
            </a:r>
            <a:r>
              <a:rPr lang="zh-CN" altLang="en-US" sz="2000" dirty="0">
                <a:solidFill>
                  <a:srgbClr val="000000"/>
                </a:solidFill>
                <a:latin typeface="MingLiU_HKSCS" pitchFamily="18" charset="-120"/>
                <a:ea typeface="MingLiU_HKSCS" pitchFamily="18" charset="-120"/>
              </a:rPr>
              <a:t>．</a:t>
            </a:r>
            <a:r>
              <a:rPr lang="zh-CN" altLang="en-US" sz="2000" dirty="0">
                <a:solidFill>
                  <a:srgbClr val="000000"/>
                </a:solidFill>
                <a:latin typeface="Times New Roman" panose="02020603050405020304" pitchFamily="18" charset="0"/>
              </a:rPr>
              <a:t>使用相应的方位介词。</a:t>
            </a:r>
          </a:p>
          <a:p>
            <a:pPr indent="268605" algn="just" fontAlgn="base">
              <a:lnSpc>
                <a:spcPct val="150000"/>
              </a:lnSpc>
              <a:spcBef>
                <a:spcPct val="0"/>
              </a:spcBef>
              <a:spcAft>
                <a:spcPct val="0"/>
              </a:spcAft>
            </a:pPr>
            <a:r>
              <a:rPr lang="en-US" altLang="zh-CN" sz="2000" dirty="0">
                <a:solidFill>
                  <a:srgbClr val="000000"/>
                </a:solidFill>
                <a:latin typeface="Times New Roman" panose="02020603050405020304" pitchFamily="18" charset="0"/>
              </a:rPr>
              <a:t>3</a:t>
            </a:r>
            <a:r>
              <a:rPr lang="zh-CN" altLang="en-US" sz="2000" dirty="0">
                <a:solidFill>
                  <a:srgbClr val="000000"/>
                </a:solidFill>
                <a:latin typeface="MingLiU_HKSCS" pitchFamily="18" charset="-120"/>
                <a:ea typeface="MingLiU_HKSCS" pitchFamily="18" charset="-120"/>
              </a:rPr>
              <a:t>．</a:t>
            </a:r>
            <a:r>
              <a:rPr lang="zh-CN" altLang="en-US" sz="2000" dirty="0">
                <a:solidFill>
                  <a:srgbClr val="000000"/>
                </a:solidFill>
                <a:latin typeface="Times New Roman" panose="02020603050405020304" pitchFamily="18" charset="0"/>
              </a:rPr>
              <a:t>书写规范。</a:t>
            </a:r>
          </a:p>
          <a:p>
            <a:pPr indent="268605" algn="just" fontAlgn="base">
              <a:lnSpc>
                <a:spcPct val="150000"/>
              </a:lnSpc>
              <a:spcBef>
                <a:spcPct val="0"/>
              </a:spcBef>
              <a:spcAft>
                <a:spcPct val="0"/>
              </a:spcAft>
            </a:pPr>
            <a:endParaRPr lang="zh-CN" altLang="en-US" sz="2000" dirty="0">
              <a:solidFill>
                <a:srgbClr val="000000"/>
              </a:solidFill>
              <a:latin typeface="Times New Roman" panose="02020603050405020304" pitchFamily="18" charset="0"/>
            </a:endParaRPr>
          </a:p>
          <a:p>
            <a:pPr indent="268605" algn="just" fontAlgn="base">
              <a:lnSpc>
                <a:spcPct val="150000"/>
              </a:lnSpc>
              <a:spcBef>
                <a:spcPct val="0"/>
              </a:spcBef>
              <a:spcAft>
                <a:spcPct val="0"/>
              </a:spcAft>
            </a:pPr>
            <a:r>
              <a:rPr lang="zh-CN" altLang="en-US" sz="2000" dirty="0">
                <a:solidFill>
                  <a:srgbClr val="000000"/>
                </a:solidFill>
                <a:latin typeface="Times New Roman" panose="02020603050405020304" pitchFamily="18" charset="0"/>
              </a:rPr>
              <a:t>参考词汇：</a:t>
            </a:r>
            <a:r>
              <a:rPr lang="en-US" altLang="zh-CN" sz="2000" dirty="0">
                <a:solidFill>
                  <a:srgbClr val="000000"/>
                </a:solidFill>
                <a:latin typeface="Times New Roman" panose="02020603050405020304" pitchFamily="18" charset="0"/>
              </a:rPr>
              <a:t>wall</a:t>
            </a:r>
            <a:r>
              <a:rPr lang="zh-CN" altLang="en-US" sz="2000" dirty="0">
                <a:solidFill>
                  <a:srgbClr val="000000"/>
                </a:solidFill>
                <a:latin typeface="Times New Roman" panose="02020603050405020304" pitchFamily="18" charset="0"/>
              </a:rPr>
              <a:t>墙</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rPr>
              <a:t>near</a:t>
            </a:r>
            <a:r>
              <a:rPr lang="zh-CN" altLang="en-US" sz="2000" dirty="0">
                <a:solidFill>
                  <a:srgbClr val="000000"/>
                </a:solidFill>
                <a:latin typeface="Times New Roman" panose="02020603050405020304" pitchFamily="18" charset="0"/>
              </a:rPr>
              <a:t>在</a:t>
            </a:r>
            <a:r>
              <a:rPr lang="en-US" altLang="zh-CN" sz="2000" dirty="0">
                <a:solidFill>
                  <a:srgbClr val="000000"/>
                </a:solidFill>
                <a:latin typeface="宋体" panose="02010600030101010101" pitchFamily="2" charset="-122"/>
              </a:rPr>
              <a:t>……</a:t>
            </a:r>
            <a:r>
              <a:rPr lang="zh-CN" altLang="en-US" sz="2000" dirty="0">
                <a:solidFill>
                  <a:srgbClr val="000000"/>
                </a:solidFill>
                <a:latin typeface="Times New Roman" panose="02020603050405020304" pitchFamily="18" charset="0"/>
              </a:rPr>
              <a:t>附近</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rPr>
              <a:t>floor</a:t>
            </a:r>
            <a:r>
              <a:rPr lang="zh-CN" altLang="en-US" sz="2000" dirty="0">
                <a:solidFill>
                  <a:srgbClr val="000000"/>
                </a:solidFill>
                <a:latin typeface="Times New Roman" panose="02020603050405020304" pitchFamily="18" charset="0"/>
              </a:rPr>
              <a:t>地板</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rPr>
              <a:t>kite</a:t>
            </a:r>
            <a:r>
              <a:rPr lang="zh-CN" altLang="en-US" sz="2000" dirty="0">
                <a:solidFill>
                  <a:srgbClr val="000000"/>
                </a:solidFill>
                <a:latin typeface="Times New Roman" panose="02020603050405020304" pitchFamily="18" charset="0"/>
              </a:rPr>
              <a:t>风筝</a:t>
            </a:r>
          </a:p>
          <a:p>
            <a:pPr indent="268605" algn="just" fontAlgn="base">
              <a:lnSpc>
                <a:spcPct val="150000"/>
              </a:lnSpc>
              <a:spcBef>
                <a:spcPct val="0"/>
              </a:spcBef>
              <a:spcAft>
                <a:spcPct val="0"/>
              </a:spcAft>
            </a:pPr>
            <a:r>
              <a:rPr lang="en-US" altLang="zh-CN" sz="2000" dirty="0">
                <a:solidFill>
                  <a:srgbClr val="000000"/>
                </a:solidFill>
                <a:latin typeface="Times New Roman" panose="02020603050405020304" pitchFamily="18" charset="0"/>
              </a:rPr>
              <a:t>__________________________________________</a:t>
            </a:r>
            <a:r>
              <a:rPr lang="en-US" altLang="zh-CN" sz="2000" dirty="0">
                <a:solidFill>
                  <a:srgbClr val="000000"/>
                </a:solidFill>
                <a:latin typeface="黑体" panose="02010609060101010101" pitchFamily="49" charset="-122"/>
                <a:ea typeface="黑体" panose="02010609060101010101" pitchFamily="49" charset="-122"/>
              </a:rPr>
              <a:t> </a:t>
            </a:r>
          </a:p>
        </p:txBody>
      </p:sp>
      <p:graphicFrame>
        <p:nvGraphicFramePr>
          <p:cNvPr id="223235" name="Object 3"/>
          <p:cNvGraphicFramePr>
            <a:graphicFrameLocks noChangeAspect="1"/>
          </p:cNvGraphicFramePr>
          <p:nvPr/>
        </p:nvGraphicFramePr>
        <p:xfrm>
          <a:off x="762000" y="457200"/>
          <a:ext cx="2058988" cy="777875"/>
        </p:xfrm>
        <a:graphic>
          <a:graphicData uri="http://schemas.openxmlformats.org/presentationml/2006/ole">
            <mc:AlternateContent xmlns:mc="http://schemas.openxmlformats.org/markup-compatibility/2006">
              <mc:Choice xmlns:v="urn:schemas-microsoft-com:vml" Requires="v">
                <p:oleObj spid="_x0000_s2057" name="文档" r:id="rId3" imgW="2093595" imgH="788670" progId="Word.Document.8">
                  <p:embed/>
                </p:oleObj>
              </mc:Choice>
              <mc:Fallback>
                <p:oleObj name="文档" r:id="rId3" imgW="2093595" imgH="788670" progId="Word.Document.8">
                  <p:embed/>
                  <p:pic>
                    <p:nvPicPr>
                      <p:cNvPr id="0" name="图片 20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57200"/>
                        <a:ext cx="2058988"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3236" name="Picture 4" descr="C:\Users\Administrator\Desktop\七上英语（人教）练闯考教师用书２０１５（武汉）\A50.TIF"/>
          <p:cNvPicPr>
            <a:picLocks noChangeAspect="1" noChangeArrowheads="1"/>
          </p:cNvPicPr>
          <p:nvPr/>
        </p:nvPicPr>
        <p:blipFill>
          <a:blip r:embed="rId5" r:link="rId6" cstate="email">
            <a:clrChange>
              <a:clrFrom>
                <a:srgbClr val="FFFFFF"/>
              </a:clrFrom>
              <a:clrTo>
                <a:srgbClr val="FFFFFF">
                  <a:alpha val="0"/>
                </a:srgbClr>
              </a:clrTo>
            </a:clrChange>
          </a:blip>
          <a:srcRect/>
          <a:stretch>
            <a:fillRect/>
          </a:stretch>
        </p:blipFill>
        <p:spPr bwMode="auto">
          <a:xfrm>
            <a:off x="5715000" y="1981200"/>
            <a:ext cx="2400300"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p:cNvSpPr>
          <p:nvPr/>
        </p:nvSpPr>
        <p:spPr bwMode="auto">
          <a:xfrm>
            <a:off x="685800" y="1447800"/>
            <a:ext cx="8229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8605" algn="just" fontAlgn="base">
              <a:lnSpc>
                <a:spcPct val="150000"/>
              </a:lnSpc>
              <a:spcBef>
                <a:spcPct val="0"/>
              </a:spcBef>
              <a:spcAft>
                <a:spcPct val="0"/>
              </a:spcAft>
            </a:pPr>
            <a:r>
              <a:rPr lang="zh-CN" altLang="en-US" sz="2000">
                <a:solidFill>
                  <a:srgbClr val="000000"/>
                </a:solidFill>
                <a:latin typeface="Times New Roman" panose="02020603050405020304" pitchFamily="18" charset="0"/>
                <a:ea typeface="楷体_GB2312" pitchFamily="49" charset="-122"/>
                <a:cs typeface="Times New Roman" panose="02020603050405020304" pitchFamily="18" charset="0"/>
              </a:rPr>
              <a:t>这是一篇看图作文</a:t>
            </a:r>
            <a:r>
              <a:rPr lang="zh-CN" altLang="en-US" sz="2000">
                <a:solidFill>
                  <a:srgbClr val="000000"/>
                </a:solidFill>
                <a:latin typeface="Times New Roman" panose="02020603050405020304" pitchFamily="18" charset="0"/>
                <a:ea typeface="MingLiU_HKSCS" pitchFamily="18" charset="-120"/>
                <a:cs typeface="Times New Roman" panose="02020603050405020304" pitchFamily="18" charset="0"/>
              </a:rPr>
              <a:t>，</a:t>
            </a:r>
            <a:r>
              <a:rPr lang="zh-CN" altLang="en-US" sz="2000">
                <a:solidFill>
                  <a:srgbClr val="000000"/>
                </a:solidFill>
                <a:latin typeface="Times New Roman" panose="02020603050405020304" pitchFamily="18" charset="0"/>
                <a:ea typeface="楷体_GB2312" pitchFamily="49" charset="-122"/>
                <a:cs typeface="Times New Roman" panose="02020603050405020304" pitchFamily="18" charset="0"/>
              </a:rPr>
              <a:t>时态为一般现在时</a:t>
            </a:r>
            <a:r>
              <a:rPr lang="zh-CN" altLang="en-US" sz="2000">
                <a:solidFill>
                  <a:srgbClr val="000000"/>
                </a:solidFill>
                <a:latin typeface="Times New Roman" panose="02020603050405020304" pitchFamily="18" charset="0"/>
                <a:ea typeface="MingLiU_HKSCS" pitchFamily="18" charset="-120"/>
              </a:rPr>
              <a:t>，</a:t>
            </a:r>
            <a:r>
              <a:rPr lang="zh-CN" altLang="en-US" sz="2000">
                <a:solidFill>
                  <a:srgbClr val="000000"/>
                </a:solidFill>
                <a:latin typeface="Times New Roman" panose="02020603050405020304" pitchFamily="18" charset="0"/>
                <a:ea typeface="楷体_GB2312" pitchFamily="49" charset="-122"/>
              </a:rPr>
              <a:t>根据题目要求及图片提示可考虑采用下面的模板。</a:t>
            </a:r>
          </a:p>
        </p:txBody>
      </p:sp>
      <p:graphicFrame>
        <p:nvGraphicFramePr>
          <p:cNvPr id="224259" name="Object 3"/>
          <p:cNvGraphicFramePr>
            <a:graphicFrameLocks noChangeAspect="1"/>
          </p:cNvGraphicFramePr>
          <p:nvPr/>
        </p:nvGraphicFramePr>
        <p:xfrm>
          <a:off x="838200" y="457200"/>
          <a:ext cx="1365250" cy="777875"/>
        </p:xfrm>
        <a:graphic>
          <a:graphicData uri="http://schemas.openxmlformats.org/presentationml/2006/ole">
            <mc:AlternateContent xmlns:mc="http://schemas.openxmlformats.org/markup-compatibility/2006">
              <mc:Choice xmlns:v="urn:schemas-microsoft-com:vml" Requires="v">
                <p:oleObj spid="_x0000_s3081" name="文档" r:id="rId3" imgW="1391285" imgH="788670" progId="Word.Document.8">
                  <p:embed/>
                </p:oleObj>
              </mc:Choice>
              <mc:Fallback>
                <p:oleObj name="文档" r:id="rId3" imgW="1391285" imgH="788670" progId="Word.Document.8">
                  <p:embed/>
                  <p:pic>
                    <p:nvPicPr>
                      <p:cNvPr id="0" name="图片 30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57200"/>
                        <a:ext cx="136525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4260" name="Picture 4" descr="C:\Users\Administrator\Desktop\七上英语（人教）练闯考教师用书２０１５（武汉）\A51.TIF"/>
          <p:cNvPicPr>
            <a:picLocks noChangeAspect="1" noChangeArrowheads="1"/>
          </p:cNvPicPr>
          <p:nvPr/>
        </p:nvPicPr>
        <p:blipFill>
          <a:blip r:embed="rId5" r:link="rId6" cstate="email">
            <a:clrChange>
              <a:clrFrom>
                <a:srgbClr val="FFFFFF"/>
              </a:clrFrom>
              <a:clrTo>
                <a:srgbClr val="FFFFFF">
                  <a:alpha val="0"/>
                </a:srgbClr>
              </a:clrTo>
            </a:clrChange>
          </a:blip>
          <a:srcRect/>
          <a:stretch>
            <a:fillRect/>
          </a:stretch>
        </p:blipFill>
        <p:spPr bwMode="auto">
          <a:xfrm>
            <a:off x="1828800" y="2895600"/>
            <a:ext cx="5762625"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282" name="Object 2"/>
          <p:cNvGraphicFramePr>
            <a:graphicFrameLocks noChangeAspect="1"/>
          </p:cNvGraphicFramePr>
          <p:nvPr/>
        </p:nvGraphicFramePr>
        <p:xfrm>
          <a:off x="762000" y="457200"/>
          <a:ext cx="1965325" cy="777875"/>
        </p:xfrm>
        <a:graphic>
          <a:graphicData uri="http://schemas.openxmlformats.org/presentationml/2006/ole">
            <mc:AlternateContent xmlns:mc="http://schemas.openxmlformats.org/markup-compatibility/2006">
              <mc:Choice xmlns:v="urn:schemas-microsoft-com:vml" Requires="v">
                <p:oleObj spid="_x0000_s4105" name="文档" r:id="rId3" imgW="1997075" imgH="788670" progId="Word.Document.8">
                  <p:embed/>
                </p:oleObj>
              </mc:Choice>
              <mc:Fallback>
                <p:oleObj name="文档" r:id="rId3" imgW="1997075" imgH="788670" progId="Word.Document.8">
                  <p:embed/>
                  <p:pic>
                    <p:nvPicPr>
                      <p:cNvPr id="0" name="图片 40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57200"/>
                        <a:ext cx="196532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283" name="Group 3"/>
          <p:cNvGraphicFramePr>
            <a:graphicFrameLocks noGrp="1"/>
          </p:cNvGraphicFramePr>
          <p:nvPr/>
        </p:nvGraphicFramePr>
        <p:xfrm>
          <a:off x="838200" y="2057400"/>
          <a:ext cx="7916863" cy="3672840"/>
        </p:xfrm>
        <a:graphic>
          <a:graphicData uri="http://schemas.openxmlformats.org/drawingml/2006/table">
            <a:tbl>
              <a:tblPr/>
              <a:tblGrid>
                <a:gridCol w="3959225">
                  <a:extLst>
                    <a:ext uri="{9D8B030D-6E8A-4147-A177-3AD203B41FA5}">
                      <a16:colId xmlns:a16="http://schemas.microsoft.com/office/drawing/2014/main" val="20000"/>
                    </a:ext>
                  </a:extLst>
                </a:gridCol>
                <a:gridCol w="3957638">
                  <a:extLst>
                    <a:ext uri="{9D8B030D-6E8A-4147-A177-3AD203B41FA5}">
                      <a16:colId xmlns:a16="http://schemas.microsoft.com/office/drawing/2014/main" val="20001"/>
                    </a:ext>
                  </a:extLst>
                </a:gridCol>
              </a:tblGrid>
              <a:tr h="8382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范文</a:t>
                      </a:r>
                      <a:endParaRPr kumimoji="0" lang="zh-CN" altLang="en-US" sz="2000" b="0" i="0" u="none" strike="noStrike" cap="none" normalizeH="0" baseline="0" dirty="0" smtClean="0">
                        <a:ln>
                          <a:noFill/>
                        </a:ln>
                        <a:solidFill>
                          <a:schemeClr val="tx1"/>
                        </a:solidFill>
                        <a:effectLst/>
                        <a:latin typeface="Calibri" panose="020F0502020204030204" pitchFamily="34" charset="0"/>
                        <a:ea typeface="黑体" panose="0201060906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点评</a:t>
                      </a:r>
                      <a:endParaRPr kumimoji="0" lang="zh-CN" altLang="en-US" sz="2000" b="0" i="0" u="none" strike="noStrike" cap="none" normalizeH="0" baseline="0" dirty="0" smtClean="0">
                        <a:ln>
                          <a:noFill/>
                        </a:ln>
                        <a:solidFill>
                          <a:schemeClr val="tx1"/>
                        </a:solidFill>
                        <a:effectLst/>
                        <a:latin typeface="Calibri" panose="020F0502020204030204" pitchFamily="34" charset="0"/>
                        <a:ea typeface="黑体" panose="0201060906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This</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is</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Tom</a:t>
                      </a:r>
                      <a:r>
                        <a:rPr kumimoji="0" lang="en-US" altLang="zh-CN" sz="2000" b="0" i="0"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s</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room</a:t>
                      </a:r>
                      <a:r>
                        <a:rPr kumimoji="0" lang="en-US" altLang="zh-CN" sz="2000" b="0" i="0"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en-US" altLang="zh-CN" sz="2000" b="0" i="0" u="none" strike="noStrike" cap="none" normalizeH="0" baseline="30000" dirty="0" err="1"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①</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kite</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is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on</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the</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err="1" smtClean="0">
                          <a:ln>
                            <a:noFill/>
                          </a:ln>
                          <a:solidFill>
                            <a:schemeClr val="tx1"/>
                          </a:solidFill>
                          <a:effectLst/>
                          <a:latin typeface="Book Antiqua" panose="02040602050305030304" pitchFamily="18" charset="0"/>
                          <a:ea typeface="楷体_GB2312" pitchFamily="49" charset="-122"/>
                          <a:cs typeface="Times New Roman" panose="02020603050405020304" pitchFamily="18" charset="0"/>
                        </a:rPr>
                        <a:t>w</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all</a:t>
                      </a:r>
                      <a:r>
                        <a:rPr kumimoji="0" lang="en-US" altLang="zh-CN" sz="2000" b="0" i="0" u="none" strike="noStrike" cap="none" normalizeH="0" baseline="30000" dirty="0" err="1"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②</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Oh</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cs typeface="Times New Roman" panose="02020603050405020304" pitchFamily="18" charset="0"/>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t</a:t>
                      </a:r>
                      <a:r>
                        <a:rPr kumimoji="0" lang="en-US" altLang="zh-CN" sz="2000" b="0" i="1" u="none" strike="noStrike" cap="none" normalizeH="0" baseline="0" dirty="0" smtClean="0">
                          <a:ln>
                            <a:noFill/>
                          </a:ln>
                          <a:solidFill>
                            <a:schemeClr val="tx1"/>
                          </a:solidFill>
                          <a:effectLst/>
                          <a:latin typeface="Book Antiqua" panose="02040602050305030304" pitchFamily="18" charset="0"/>
                          <a:ea typeface="楷体_GB2312" pitchFamily="49" charset="-122"/>
                          <a:cs typeface="Times New Roman" panose="02020603050405020304" pitchFamily="18" charset="0"/>
                        </a:rPr>
                        <a:t>w</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o</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pictures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are</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on</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the</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 </a:t>
                      </a:r>
                      <a:r>
                        <a:rPr kumimoji="0" lang="en-US" altLang="zh-CN" sz="2000" b="0" i="1" u="sng" strike="noStrike" cap="none" normalizeH="0" baseline="0" dirty="0" smtClean="0">
                          <a:ln>
                            <a:noFill/>
                          </a:ln>
                          <a:solidFill>
                            <a:schemeClr val="tx1"/>
                          </a:solidFill>
                          <a:effectLst/>
                          <a:latin typeface="Book Antiqua" panose="02040602050305030304" pitchFamily="18" charset="0"/>
                          <a:ea typeface="楷体_GB2312" pitchFamily="49" charset="-122"/>
                          <a:cs typeface="Times New Roman" panose="02020603050405020304" pitchFamily="18" charset="0"/>
                        </a:rPr>
                        <a:t>w</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all</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too</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His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computer</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is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on</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the</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desk</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The</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chair</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is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near</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the</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bed</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and</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the</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_</a:t>
                      </a:r>
                      <a:r>
                        <a:rPr kumimoji="0" lang="en-US" altLang="zh-CN" sz="2000" b="0" i="1" u="sng" strike="noStrike" cap="none" normalizeH="0" baseline="0" dirty="0" err="1" smtClean="0">
                          <a:ln>
                            <a:noFill/>
                          </a:ln>
                          <a:solidFill>
                            <a:schemeClr val="tx1"/>
                          </a:solidFill>
                          <a:effectLst/>
                          <a:latin typeface="Times New Roman" panose="02020603050405020304" pitchFamily="18" charset="0"/>
                          <a:ea typeface="楷体_GB2312" pitchFamily="49" charset="-122"/>
                        </a:rPr>
                        <a:t>desk</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Where</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his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ball</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It</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under</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the</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bed</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Oh</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en-US" altLang="zh-CN" sz="2000" b="0" i="1" u="sng" strike="noStrike" cap="none" normalizeH="0" baseline="0" dirty="0" smtClean="0">
                          <a:ln>
                            <a:noFill/>
                          </a:ln>
                          <a:solidFill>
                            <a:schemeClr val="tx1"/>
                          </a:solidFill>
                          <a:effectLst/>
                          <a:latin typeface="Book Antiqua" panose="02040602050305030304" pitchFamily="18" charset="0"/>
                          <a:ea typeface="楷体_GB2312" pitchFamily="49" charset="-122"/>
                        </a:rPr>
                        <a:t>w</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hat</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about</a:t>
                      </a:r>
                      <a:r>
                        <a:rPr kumimoji="0" lang="en-US" altLang="zh-CN" sz="2000" b="0" i="0" u="none" strike="noStrike" cap="none" normalizeH="0" baseline="30000" dirty="0" smtClean="0">
                          <a:ln>
                            <a:noFill/>
                          </a:ln>
                          <a:solidFill>
                            <a:schemeClr val="tx1"/>
                          </a:solidFill>
                          <a:effectLst/>
                          <a:latin typeface="宋体" panose="02010600030101010101" pitchFamily="2" charset="-122"/>
                          <a:ea typeface="楷体_GB2312" pitchFamily="49" charset="-122"/>
                        </a:rPr>
                        <a:t>③</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his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schoolbag</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楷体_GB2312" pitchFamily="49" charset="-122"/>
                        </a:rPr>
                        <a:t>Haha</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it</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on</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the</a:t>
                      </a:r>
                      <a:r>
                        <a:rPr kumimoji="0" lang="en-US" altLang="zh-CN" sz="2000" b="0" i="0" u="sng"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sng" strike="noStrike" cap="none" normalizeH="0" baseline="0" dirty="0" smtClean="0">
                          <a:ln>
                            <a:noFill/>
                          </a:ln>
                          <a:solidFill>
                            <a:schemeClr val="tx1"/>
                          </a:solidFill>
                          <a:effectLst/>
                          <a:latin typeface="Times New Roman" panose="02020603050405020304" pitchFamily="18" charset="0"/>
                          <a:ea typeface="楷体_GB2312" pitchFamily="49" charset="-122"/>
                        </a:rPr>
                        <a:t>floor</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He</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has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a</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nice</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楷体_GB2312" pitchFamily="49" charset="-122"/>
                        </a:rPr>
                        <a:t>room</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a:t>
                      </a:r>
                      <a:endPar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①</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首先说明房间的归属</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为下文用第三人称写作埋下伏笔。</a:t>
                      </a:r>
                    </a:p>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楷体_GB2312" pitchFamily="49" charset="-122"/>
                        </a:rPr>
                        <a:t>②</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on</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near</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under</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等介词短语的恰当运用</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符合要求。</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楷体_GB2312" pitchFamily="49" charset="-122"/>
                        </a:rPr>
                        <a:t>③</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what about</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句型的灵活运用</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使行文更流畅</a:t>
                      </a:r>
                      <a:r>
                        <a:rPr kumimoji="0" lang="zh-CN" altLang="en-US" sz="2000" b="0" i="0" u="none" strike="noStrike" cap="none" normalizeH="0" baseline="0" dirty="0" smtClean="0">
                          <a:ln>
                            <a:noFill/>
                          </a:ln>
                          <a:solidFill>
                            <a:schemeClr val="tx1"/>
                          </a:solidFill>
                          <a:effectLst/>
                          <a:latin typeface="宋体" panose="02010600030101010101" pitchFamily="2" charset="-122"/>
                          <a:ea typeface="MingLiU_HKSCS" pitchFamily="18" charset="-120"/>
                        </a:rPr>
                        <a:t>，</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楷体_GB2312" pitchFamily="49" charset="-122"/>
                        </a:rPr>
                        <a:t>内容更丰富。</a:t>
                      </a:r>
                      <a:endPar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p:cNvSpPr>
          <p:nvPr/>
        </p:nvSpPr>
        <p:spPr bwMode="auto">
          <a:xfrm>
            <a:off x="762000" y="1295400"/>
            <a:ext cx="8077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lnSpc>
                <a:spcPct val="150000"/>
              </a:lnSpc>
              <a:spcBef>
                <a:spcPct val="0"/>
              </a:spcBef>
              <a:spcAft>
                <a:spcPct val="0"/>
              </a:spcAft>
            </a:pPr>
            <a:r>
              <a:rPr lang="zh-CN" altLang="en-US" sz="2000">
                <a:solidFill>
                  <a:srgbClr val="000000"/>
                </a:solidFill>
                <a:latin typeface="Times New Roman" panose="02020603050405020304" pitchFamily="18" charset="0"/>
                <a:cs typeface="Times New Roman" panose="02020603050405020304" pitchFamily="18" charset="0"/>
              </a:rPr>
              <a:t>根据下面表格提示写一篇</a:t>
            </a:r>
            <a:r>
              <a:rPr lang="en-US" altLang="zh-CN" sz="2000">
                <a:solidFill>
                  <a:srgbClr val="000000"/>
                </a:solidFill>
                <a:latin typeface="Times New Roman" panose="02020603050405020304" pitchFamily="18" charset="0"/>
                <a:cs typeface="Times New Roman" panose="02020603050405020304" pitchFamily="18" charset="0"/>
              </a:rPr>
              <a:t>40</a:t>
            </a:r>
            <a:r>
              <a:rPr lang="zh-CN" altLang="en-US" sz="2000">
                <a:solidFill>
                  <a:srgbClr val="000000"/>
                </a:solidFill>
                <a:latin typeface="Times New Roman" panose="02020603050405020304" pitchFamily="18" charset="0"/>
                <a:cs typeface="Times New Roman" panose="02020603050405020304" pitchFamily="18" charset="0"/>
              </a:rPr>
              <a:t>词左右的短文</a:t>
            </a:r>
            <a:r>
              <a:rPr lang="zh-CN" altLang="en-US" sz="2000">
                <a:solidFill>
                  <a:srgbClr val="000000"/>
                </a:solidFill>
                <a:latin typeface="MingLiU_HKSCS" pitchFamily="18" charset="-120"/>
                <a:ea typeface="MingLiU_HKSCS" pitchFamily="18" charset="-120"/>
                <a:cs typeface="Times New Roman" panose="02020603050405020304" pitchFamily="18" charset="0"/>
              </a:rPr>
              <a:t>，</a:t>
            </a:r>
            <a:r>
              <a:rPr lang="zh-CN" altLang="en-US" sz="2000">
                <a:solidFill>
                  <a:srgbClr val="000000"/>
                </a:solidFill>
                <a:latin typeface="Times New Roman" panose="02020603050405020304" pitchFamily="18" charset="0"/>
                <a:cs typeface="Times New Roman" panose="02020603050405020304" pitchFamily="18" charset="0"/>
              </a:rPr>
              <a:t>可适当发挥。文章开头已给出</a:t>
            </a:r>
            <a:r>
              <a:rPr lang="zh-CN" altLang="en-US" sz="2000">
                <a:solidFill>
                  <a:srgbClr val="000000"/>
                </a:solidFill>
                <a:latin typeface="MingLiU_HKSCS" pitchFamily="18" charset="-120"/>
                <a:ea typeface="MingLiU_HKSCS" pitchFamily="18" charset="-120"/>
              </a:rPr>
              <a:t>，</a:t>
            </a:r>
            <a:r>
              <a:rPr lang="zh-CN" altLang="en-US" sz="2000">
                <a:solidFill>
                  <a:srgbClr val="000000"/>
                </a:solidFill>
                <a:latin typeface="Times New Roman" panose="02020603050405020304" pitchFamily="18" charset="0"/>
              </a:rPr>
              <a:t>不计入总词数。</a:t>
            </a:r>
          </a:p>
        </p:txBody>
      </p:sp>
      <p:graphicFrame>
        <p:nvGraphicFramePr>
          <p:cNvPr id="226307" name="Object 3"/>
          <p:cNvGraphicFramePr>
            <a:graphicFrameLocks noChangeAspect="1"/>
          </p:cNvGraphicFramePr>
          <p:nvPr/>
        </p:nvGraphicFramePr>
        <p:xfrm>
          <a:off x="762000" y="457200"/>
          <a:ext cx="1912938" cy="777875"/>
        </p:xfrm>
        <a:graphic>
          <a:graphicData uri="http://schemas.openxmlformats.org/presentationml/2006/ole">
            <mc:AlternateContent xmlns:mc="http://schemas.openxmlformats.org/markup-compatibility/2006">
              <mc:Choice xmlns:v="urn:schemas-microsoft-com:vml" Requires="v">
                <p:oleObj spid="_x0000_s5129" name="文档" r:id="rId3" imgW="1943735" imgH="788670" progId="Word.Document.8">
                  <p:embed/>
                </p:oleObj>
              </mc:Choice>
              <mc:Fallback>
                <p:oleObj name="文档" r:id="rId3" imgW="1943735" imgH="788670" progId="Word.Document.8">
                  <p:embed/>
                  <p:pic>
                    <p:nvPicPr>
                      <p:cNvPr id="0" name="图片 51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57200"/>
                        <a:ext cx="1912938"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308" name="Group 4"/>
          <p:cNvGraphicFramePr>
            <a:graphicFrameLocks noGrp="1"/>
          </p:cNvGraphicFramePr>
          <p:nvPr/>
        </p:nvGraphicFramePr>
        <p:xfrm>
          <a:off x="1143000" y="2667000"/>
          <a:ext cx="7086600" cy="3200400"/>
        </p:xfrm>
        <a:graphic>
          <a:graphicData uri="http://schemas.openxmlformats.org/drawingml/2006/table">
            <a:tbl>
              <a:tblPr/>
              <a:tblGrid>
                <a:gridCol w="2205038">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2049462">
                  <a:extLst>
                    <a:ext uri="{9D8B030D-6E8A-4147-A177-3AD203B41FA5}">
                      <a16:colId xmlns:a16="http://schemas.microsoft.com/office/drawing/2014/main" val="20002"/>
                    </a:ext>
                  </a:extLst>
                </a:gridCol>
              </a:tblGrid>
              <a:tr h="533400">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Things</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Where</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color TV</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on the table</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Mr.Smith</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baseballs</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under the table</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Mrs.Smith</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jacket</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on the bed</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rowSpan="2">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Jack</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bag</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on the chair</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3400">
                <a:tc vMerge="1">
                  <a:txBody>
                    <a:bodyPr/>
                    <a:lstStyle/>
                    <a:p>
                      <a:endParaRPr lang="zh-CN"/>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pens and erasers</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 his pencil box</a:t>
                      </a:r>
                      <a:endParaRPr kumimoji="0" lang="en-US" alt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C:\Users\Administrator\Desktop\七上英语（人教）练闯考教师用书２０１５（武汉）\能力提升1.TIF"/>
          <p:cNvPicPr>
            <a:picLocks noChangeAspect="1" noChangeArrowheads="1"/>
          </p:cNvPicPr>
          <p:nvPr/>
        </p:nvPicPr>
        <p:blipFill>
          <a:blip r:embed="rId2" r:link="rId3" cstate="email">
            <a:clrChange>
              <a:clrFrom>
                <a:srgbClr val="FFFFFF"/>
              </a:clrFrom>
              <a:clrTo>
                <a:srgbClr val="FFFFFF">
                  <a:alpha val="0"/>
                </a:srgbClr>
              </a:clrTo>
            </a:clrChange>
          </a:blip>
          <a:srcRect/>
          <a:stretch>
            <a:fillRect/>
          </a:stretch>
        </p:blipFill>
        <p:spPr bwMode="auto">
          <a:xfrm>
            <a:off x="609600" y="381000"/>
            <a:ext cx="69342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7331" name="Rectangle 3"/>
          <p:cNvSpPr>
            <a:spLocks noChangeArrowheads="1"/>
          </p:cNvSpPr>
          <p:nvPr/>
        </p:nvSpPr>
        <p:spPr bwMode="auto">
          <a:xfrm>
            <a:off x="685800" y="1916832"/>
            <a:ext cx="80772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lnSpc>
                <a:spcPct val="150000"/>
              </a:lnSpc>
              <a:spcBef>
                <a:spcPct val="0"/>
              </a:spcBef>
              <a:spcAft>
                <a:spcPct val="0"/>
              </a:spcAft>
            </a:pPr>
            <a:r>
              <a:rPr lang="en-US" altLang="zh-CN" sz="2000" i="1" dirty="0">
                <a:solidFill>
                  <a:srgbClr val="FF0000"/>
                </a:solidFill>
                <a:latin typeface="Times New Roman" panose="02020603050405020304" pitchFamily="18" charset="0"/>
                <a:cs typeface="Times New Roman" panose="02020603050405020304" pitchFamily="18" charset="0"/>
              </a:rPr>
              <a:t>This is a picture of Jack's </a:t>
            </a:r>
            <a:r>
              <a:rPr lang="en-US" altLang="zh-CN" sz="2000" i="1" dirty="0" err="1">
                <a:solidFill>
                  <a:srgbClr val="FF0000"/>
                </a:solidFill>
                <a:latin typeface="Times New Roman" panose="02020603050405020304" pitchFamily="18" charset="0"/>
                <a:cs typeface="Times New Roman" panose="02020603050405020304" pitchFamily="18" charset="0"/>
              </a:rPr>
              <a:t>family.They</a:t>
            </a:r>
            <a:r>
              <a:rPr lang="en-US" altLang="zh-CN" sz="2000" i="1" dirty="0">
                <a:solidFill>
                  <a:srgbClr val="FF0000"/>
                </a:solidFill>
                <a:latin typeface="Times New Roman" panose="02020603050405020304" pitchFamily="18" charset="0"/>
                <a:cs typeface="Times New Roman" panose="02020603050405020304" pitchFamily="18" charset="0"/>
              </a:rPr>
              <a:t> ha</a:t>
            </a:r>
            <a:r>
              <a:rPr lang="en-US" altLang="zh-CN" sz="2000" i="1" dirty="0">
                <a:solidFill>
                  <a:srgbClr val="FF0000"/>
                </a:solidFill>
                <a:latin typeface="Book Antiqua" panose="02040602050305030304" pitchFamily="18" charset="0"/>
                <a:cs typeface="Times New Roman" panose="02020603050405020304" pitchFamily="18" charset="0"/>
              </a:rPr>
              <a:t>v</a:t>
            </a:r>
            <a:r>
              <a:rPr lang="en-US" altLang="zh-CN" sz="2000" i="1" dirty="0">
                <a:solidFill>
                  <a:srgbClr val="FF0000"/>
                </a:solidFill>
                <a:latin typeface="Times New Roman" panose="02020603050405020304" pitchFamily="18" charset="0"/>
                <a:cs typeface="Times New Roman" panose="02020603050405020304" pitchFamily="18" charset="0"/>
              </a:rPr>
              <a:t>e a color </a:t>
            </a:r>
            <a:r>
              <a:rPr lang="en-US" altLang="zh-CN" sz="2000" i="1" dirty="0" err="1">
                <a:solidFill>
                  <a:srgbClr val="FF0000"/>
                </a:solidFill>
                <a:latin typeface="Times New Roman" panose="02020603050405020304" pitchFamily="18" charset="0"/>
                <a:cs typeface="Times New Roman" panose="02020603050405020304" pitchFamily="18" charset="0"/>
              </a:rPr>
              <a:t>TV.It</a:t>
            </a:r>
            <a:r>
              <a:rPr lang="en-US" altLang="zh-CN" sz="2000" i="1" dirty="0">
                <a:solidFill>
                  <a:srgbClr val="FF0000"/>
                </a:solidFill>
                <a:latin typeface="Times New Roman" panose="02020603050405020304" pitchFamily="18" charset="0"/>
                <a:cs typeface="Times New Roman" panose="02020603050405020304" pitchFamily="18" charset="0"/>
              </a:rPr>
              <a:t> is on the </a:t>
            </a:r>
            <a:r>
              <a:rPr lang="en-US" altLang="zh-CN" sz="2000" i="1" dirty="0" err="1">
                <a:solidFill>
                  <a:srgbClr val="FF0000"/>
                </a:solidFill>
                <a:latin typeface="Times New Roman" panose="02020603050405020304" pitchFamily="18" charset="0"/>
                <a:cs typeface="Times New Roman" panose="02020603050405020304" pitchFamily="18" charset="0"/>
              </a:rPr>
              <a:t>table.Mr.Smith's</a:t>
            </a:r>
            <a:r>
              <a:rPr lang="en-US" altLang="zh-CN" sz="2000" i="1" dirty="0">
                <a:solidFill>
                  <a:srgbClr val="FF0000"/>
                </a:solidFill>
                <a:latin typeface="Times New Roman" panose="02020603050405020304" pitchFamily="18" charset="0"/>
                <a:cs typeface="Times New Roman" panose="02020603050405020304" pitchFamily="18" charset="0"/>
              </a:rPr>
              <a:t> baseballs are under the </a:t>
            </a:r>
            <a:r>
              <a:rPr lang="en-US" altLang="zh-CN" sz="2000" i="1" dirty="0" err="1">
                <a:solidFill>
                  <a:srgbClr val="FF0000"/>
                </a:solidFill>
                <a:latin typeface="Times New Roman" panose="02020603050405020304" pitchFamily="18" charset="0"/>
                <a:cs typeface="Times New Roman" panose="02020603050405020304" pitchFamily="18" charset="0"/>
              </a:rPr>
              <a:t>table.Mrs.Smith's</a:t>
            </a:r>
            <a:r>
              <a:rPr lang="en-US" altLang="zh-CN" sz="2000" i="1" dirty="0">
                <a:solidFill>
                  <a:srgbClr val="FF0000"/>
                </a:solidFill>
                <a:latin typeface="Times New Roman" panose="02020603050405020304" pitchFamily="18" charset="0"/>
                <a:cs typeface="Times New Roman" panose="02020603050405020304" pitchFamily="18" charset="0"/>
              </a:rPr>
              <a:t> jacket is on the </a:t>
            </a:r>
            <a:r>
              <a:rPr lang="en-US" altLang="zh-CN" sz="2000" i="1" dirty="0" err="1">
                <a:solidFill>
                  <a:srgbClr val="FF0000"/>
                </a:solidFill>
                <a:latin typeface="Times New Roman" panose="02020603050405020304" pitchFamily="18" charset="0"/>
                <a:cs typeface="Times New Roman" panose="02020603050405020304" pitchFamily="18" charset="0"/>
              </a:rPr>
              <a:t>bed.Jack's</a:t>
            </a:r>
            <a:r>
              <a:rPr lang="en-US" altLang="zh-CN" sz="2000" i="1" dirty="0">
                <a:solidFill>
                  <a:srgbClr val="FF0000"/>
                </a:solidFill>
                <a:latin typeface="Times New Roman" panose="02020603050405020304" pitchFamily="18" charset="0"/>
                <a:cs typeface="Times New Roman" panose="02020603050405020304" pitchFamily="18" charset="0"/>
              </a:rPr>
              <a:t> bag is on the </a:t>
            </a:r>
            <a:r>
              <a:rPr lang="en-US" altLang="zh-CN" sz="2000" i="1" dirty="0" err="1">
                <a:solidFill>
                  <a:srgbClr val="FF0000"/>
                </a:solidFill>
                <a:latin typeface="Times New Roman" panose="02020603050405020304" pitchFamily="18" charset="0"/>
                <a:cs typeface="Times New Roman" panose="02020603050405020304" pitchFamily="18" charset="0"/>
              </a:rPr>
              <a:t>chair.Where</a:t>
            </a:r>
            <a:r>
              <a:rPr lang="en-US" altLang="zh-CN" sz="2000" i="1" dirty="0">
                <a:solidFill>
                  <a:srgbClr val="FF0000"/>
                </a:solidFill>
                <a:latin typeface="Times New Roman" panose="02020603050405020304" pitchFamily="18" charset="0"/>
                <a:cs typeface="Times New Roman" panose="02020603050405020304" pitchFamily="18" charset="0"/>
              </a:rPr>
              <a:t> are his pens and erasers</a:t>
            </a:r>
            <a:r>
              <a:rPr lang="zh-CN" altLang="en-US" sz="2000" dirty="0">
                <a:solidFill>
                  <a:srgbClr val="FF0000"/>
                </a:solidFill>
                <a:latin typeface="Times New Roman" panose="02020603050405020304" pitchFamily="18" charset="0"/>
                <a:cs typeface="Times New Roman" panose="02020603050405020304" pitchFamily="18" charset="0"/>
              </a:rPr>
              <a:t>？</a:t>
            </a:r>
            <a:r>
              <a:rPr lang="en-US" altLang="zh-CN" sz="2000" i="1" dirty="0">
                <a:solidFill>
                  <a:srgbClr val="FF0000"/>
                </a:solidFill>
                <a:latin typeface="Times New Roman" panose="02020603050405020304" pitchFamily="18" charset="0"/>
                <a:cs typeface="Times New Roman" panose="02020603050405020304" pitchFamily="18" charset="0"/>
              </a:rPr>
              <a:t>They are in his pencil box. </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WWW.2PPT.COM&#10;">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全屏显示(4:3)</PresentationFormat>
  <Paragraphs>50</Paragraphs>
  <Slides>9</Slides>
  <Notes>1</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24" baseType="lpstr">
      <vt:lpstr>Arno Pro Smbd Caption</vt:lpstr>
      <vt:lpstr>MingLiU_HKSCS</vt:lpstr>
      <vt:lpstr>方正行楷_GBK</vt:lpstr>
      <vt:lpstr>方正美黑简体</vt:lpstr>
      <vt:lpstr>仿宋_GB2312</vt:lpstr>
      <vt:lpstr>黑体</vt:lpstr>
      <vt:lpstr>楷体_GB2312</vt:lpstr>
      <vt:lpstr>宋体</vt:lpstr>
      <vt:lpstr>微软雅黑</vt:lpstr>
      <vt:lpstr>Arial</vt:lpstr>
      <vt:lpstr>Book Antiqua</vt:lpstr>
      <vt:lpstr>Calibri</vt:lpstr>
      <vt:lpstr>Times New Roman</vt:lpstr>
      <vt:lpstr>WWW.2PPT.COM
</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2017-10-11T01:58:00Z</dcterms:created>
  <dcterms:modified xsi:type="dcterms:W3CDTF">2023-01-16T23:30:53Z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5BFFCEB9E9454592A0362D8511CA2EC4</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