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A21A07FC-EFF9-4422-BF9A-AE666BD318F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1A07FC-EFF9-4422-BF9A-AE666BD318F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57FD5D8-86DD-4DBC-86B7-BF1EAD34289E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11DD3C-B9BA-4B9F-AC74-10ADAAEBB6AE}" type="slidenum">
              <a:rPr lang="en-US" altLang="zh-CN"/>
              <a:t>41</a:t>
            </a:fld>
            <a:endParaRPr lang="en-US" altLang="zh-CN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9608E47-8F64-483D-AB44-4BE96AD4DBDB}" type="slidenum">
              <a:rPr lang="en-US" altLang="zh-CN"/>
              <a:t>53</a:t>
            </a:fld>
            <a:endParaRPr lang="en-US" altLang="zh-CN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DC3476C-B385-44CA-B440-E651A840BBCB}" type="slidenum">
              <a:rPr lang="en-US" altLang="zh-CN"/>
              <a:t>54</a:t>
            </a:fld>
            <a:endParaRPr lang="en-US" altLang="zh-CN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9D458-932A-44F4-83F7-2BB0EB33F4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B57E-6AD1-44EA-BA97-1D55FC4F41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C972-0952-4A3D-99D1-76169D4798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91013-9428-4EAF-BAE6-3E06A62549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8A44-A066-4698-A3BF-80FAA3AAED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BF92-C1B9-46CB-8E6D-AF09D3BC7B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EBA0-A7E3-40A5-9725-7F8CA09B20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D965-776A-4F3E-AA29-2F55C6ECF3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4392-3522-4FC0-AAC1-292ADCF2CD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4892-55BE-4DEA-9CCD-345D75819D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872A-12F7-469A-9962-B8B6EF3D1A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F9EED988-111C-4116-86CD-F56E3632B2C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.baidu.com/i?ct=503316480&amp;z=88975901&amp;tn=baiduimagedetail&amp;word=&#39135;&#29289;&amp;in=42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.baidu.com/i?ct=503316480&amp;z=1023126601&amp;tn=baiduimagedetail&amp;word=&#23398;&#20064;&amp;in=2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352800" y="3276600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Grammar </a:t>
            </a:r>
          </a:p>
        </p:txBody>
      </p:sp>
      <p:sp>
        <p:nvSpPr>
          <p:cNvPr id="2" name="矩形 1"/>
          <p:cNvSpPr/>
          <p:nvPr/>
        </p:nvSpPr>
        <p:spPr>
          <a:xfrm>
            <a:off x="9525" y="1600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200" b="1" dirty="0"/>
              <a:t>Online tours</a:t>
            </a:r>
          </a:p>
        </p:txBody>
      </p:sp>
      <p:sp>
        <p:nvSpPr>
          <p:cNvPr id="4" name="矩形 3"/>
          <p:cNvSpPr/>
          <p:nvPr/>
        </p:nvSpPr>
        <p:spPr>
          <a:xfrm>
            <a:off x="2934279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11188" y="836613"/>
            <a:ext cx="8532812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当主语是动作的执行者时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随后的动词用主动态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;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当主语是动作的承受者时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随后的动词用被动态。英语动词的主动态是没有标记的，而被动态则是有标记的，通常由</a:t>
            </a:r>
            <a:r>
              <a:rPr kumimoji="1" lang="zh-CN" altLang="en-US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助动词</a:t>
            </a:r>
            <a:r>
              <a:rPr kumimoji="1" lang="en-US" altLang="zh-CN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be + </a:t>
            </a:r>
            <a:r>
              <a:rPr kumimoji="1"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及物动词</a:t>
            </a:r>
            <a:r>
              <a:rPr kumimoji="1" lang="zh-CN" altLang="en-US"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的过去分词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构成。</a:t>
            </a:r>
            <a:endParaRPr kumimoji="1" lang="zh-CN" altLang="en-US" dirty="0">
              <a:solidFill>
                <a:srgbClr val="333399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l">
              <a:lnSpc>
                <a:spcPct val="130000"/>
              </a:lnSpc>
              <a:defRPr/>
            </a:pP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Many people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speak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English. (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主动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</a:p>
          <a:p>
            <a:pPr algn="l">
              <a:lnSpc>
                <a:spcPct val="130000"/>
              </a:lnSpc>
              <a:defRPr/>
            </a:pP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English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is spoken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by many people. (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被动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endParaRPr kumimoji="1" lang="en-US" altLang="zh-CN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411163" y="768350"/>
            <a:ext cx="8108950" cy="51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can use the passive voice when</a:t>
            </a:r>
          </a:p>
          <a:p>
            <a:pPr algn="l" eaLnBrk="1" hangingPunct="1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it is obvious who performs the action.</a:t>
            </a:r>
          </a:p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e.g.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Word processing skills </a:t>
            </a:r>
            <a:r>
              <a:rPr kumimoji="1"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taught</a:t>
            </a:r>
          </a:p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in our computer lessons.</a:t>
            </a:r>
          </a:p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(It is obvious that the person who </a:t>
            </a:r>
          </a:p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 teaches word processing skills is </a:t>
            </a:r>
          </a:p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 the Computer Studies teacher.)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47700" y="1219200"/>
            <a:ext cx="817245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kumimoji="1" lang="en-US" altLang="zh-CN" sz="360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we do not know or do not want to  </a:t>
            </a:r>
          </a:p>
          <a:p>
            <a:pPr algn="l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know who performs the action.</a:t>
            </a:r>
          </a:p>
          <a:p>
            <a:pPr algn="l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e.g.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The printer </a:t>
            </a:r>
            <a:r>
              <a:rPr kumimoji="1"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was sold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already.</a:t>
            </a:r>
            <a:r>
              <a:rPr kumimoji="1" lang="en-US" altLang="zh-CN" sz="360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kumimoji="1" lang="en-US" altLang="zh-CN" sz="3600">
                <a:solidFill>
                  <a:srgbClr val="333399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(We do not want to know who sold</a:t>
            </a:r>
          </a:p>
          <a:p>
            <a:pPr algn="l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 the printer.)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981075"/>
            <a:ext cx="8964613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Wingdings" panose="05000000000000000000" pitchFamily="2" charset="2"/>
              <a:buChar char="u"/>
              <a:tabLst>
                <a:tab pos="448945" algn="l"/>
              </a:tabLst>
            </a:pP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we think the action is more important </a:t>
            </a:r>
          </a:p>
          <a:p>
            <a:pPr algn="l">
              <a:lnSpc>
                <a:spcPct val="130000"/>
              </a:lnSpc>
              <a:buFont typeface="Wingdings" panose="05000000000000000000" pitchFamily="2" charset="2"/>
              <a:buNone/>
              <a:tabLst>
                <a:tab pos="448945" algn="l"/>
              </a:tabLst>
            </a:pP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than the person who performs the action.</a:t>
            </a:r>
          </a:p>
          <a:p>
            <a:pPr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e.g.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Educational CD-ROMs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are sold</a:t>
            </a:r>
            <a:r>
              <a:rPr lang="en-US" altLang="zh-CN" sz="3600" b="1">
                <a:latin typeface="Times New Roman" panose="02020603050405020304" pitchFamily="18" charset="0"/>
              </a:rPr>
              <a:t> in </a:t>
            </a:r>
          </a:p>
          <a:p>
            <a:pPr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            many countries.</a:t>
            </a:r>
          </a:p>
          <a:p>
            <a:pPr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(The fact that educational CD-ROMs</a:t>
            </a:r>
          </a:p>
          <a:p>
            <a:pPr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 are sold in many countries is more</a:t>
            </a:r>
          </a:p>
          <a:p>
            <a:pPr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 important than knowing who is </a:t>
            </a:r>
          </a:p>
          <a:p>
            <a:pPr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      responsible for selling the CD-ROMs)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47650" y="1371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结构</a:t>
            </a:r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auto">
          <a:xfrm>
            <a:off x="1371600" y="1676400"/>
            <a:ext cx="457200" cy="228600"/>
          </a:xfrm>
          <a:prstGeom prst="notchedRight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20" name="AutoShape 4"/>
          <p:cNvSpPr/>
          <p:nvPr/>
        </p:nvSpPr>
        <p:spPr bwMode="auto">
          <a:xfrm>
            <a:off x="1966913" y="981075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68538" y="838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一般现在时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629150" y="620713"/>
            <a:ext cx="41910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am/is/are+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209800" y="1981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一般过去时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643438" y="1916113"/>
            <a:ext cx="42672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was/were+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主动语态和被动语态的对比和转换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700088" y="4011613"/>
            <a:ext cx="703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主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:                             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611188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被</a:t>
            </a:r>
            <a:r>
              <a:rPr kumimoji="1" lang="en-US" altLang="zh-CN" sz="36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1633538" y="4076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 dirty="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3635375" y="40767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latin typeface="Times New Roman" panose="02020603050405020304" pitchFamily="18" charset="0"/>
              </a:rPr>
              <a:t>learn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5656263" y="4076700"/>
            <a:ext cx="150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latin typeface="Times New Roman" panose="02020603050405020304" pitchFamily="18" charset="0"/>
              </a:rPr>
              <a:t>English</a:t>
            </a: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1436688" y="5589588"/>
            <a:ext cx="15509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English</a:t>
            </a:r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3563938" y="5589588"/>
            <a:ext cx="19732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is learned</a:t>
            </a: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7164388" y="566102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2843213" y="3933825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4932363" y="3933825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2987675" y="5516563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2195513" y="4652963"/>
            <a:ext cx="47244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H="1">
            <a:off x="2268538" y="4581525"/>
            <a:ext cx="3733800" cy="9144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4284663" y="4508500"/>
            <a:ext cx="0" cy="936625"/>
          </a:xfrm>
          <a:prstGeom prst="line">
            <a:avLst/>
          </a:prstGeom>
          <a:noFill/>
          <a:ln w="57150">
            <a:solidFill>
              <a:srgbClr val="CCCC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6229350" y="5516563"/>
            <a:ext cx="8636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250825" y="188913"/>
            <a:ext cx="2233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4000" b="1" dirty="0">
                <a:solidFill>
                  <a:srgbClr val="FF0000"/>
                </a:solidFill>
              </a:rPr>
              <a:t>被动语态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animBg="1"/>
      <p:bldP spid="86020" grpId="0" animBg="1"/>
      <p:bldP spid="86021" grpId="0"/>
      <p:bldP spid="86022" grpId="0"/>
      <p:bldP spid="86023" grpId="0"/>
      <p:bldP spid="86024" grpId="0"/>
      <p:bldP spid="86025" grpId="0"/>
      <p:bldP spid="86026" grpId="0"/>
      <p:bldP spid="86027" grpId="0"/>
      <p:bldP spid="86028" grpId="0"/>
      <p:bldP spid="86029" grpId="0"/>
      <p:bldP spid="86030" grpId="0"/>
      <p:bldP spid="86031" grpId="0"/>
      <p:bldP spid="86032" grpId="0"/>
      <p:bldP spid="86033" grpId="0"/>
      <p:bldP spid="86034" grpId="0"/>
      <p:bldP spid="86035" grpId="0"/>
      <p:bldP spid="86036" grpId="0"/>
      <p:bldP spid="86037" grpId="0" animBg="1"/>
      <p:bldP spid="86038" grpId="0" animBg="1"/>
      <p:bldP spid="86039" grpId="0" animBg="1"/>
      <p:bldP spid="86040" grpId="0"/>
      <p:bldP spid="860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被动语态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主动语态和被动语态的转换</a:t>
            </a:r>
            <a:r>
              <a:rPr kumimoji="1" lang="en-US" altLang="zh-CN" sz="4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52400" y="3733800"/>
            <a:ext cx="624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4000" b="1" dirty="0">
                <a:latin typeface="Times New Roman" panose="02020603050405020304" pitchFamily="18" charset="0"/>
              </a:rPr>
              <a:t>主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: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            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0" y="5410200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4000" b="1">
                <a:latin typeface="Times New Roman" panose="02020603050405020304" pitchFamily="18" charset="0"/>
              </a:rPr>
              <a:t>被</a:t>
            </a:r>
            <a:r>
              <a:rPr kumimoji="1" lang="en-US" altLang="zh-CN" sz="4000" b="1">
                <a:latin typeface="Times New Roman" panose="02020603050405020304" pitchFamily="18" charset="0"/>
              </a:rPr>
              <a:t>:</a:t>
            </a:r>
            <a:endParaRPr kumimoji="1" lang="en-US" altLang="zh-CN" sz="4400" b="1">
              <a:latin typeface="Times New Roman" panose="02020603050405020304" pitchFamily="18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9906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3600" dirty="0">
                <a:latin typeface="Times New Roman" panose="02020603050405020304" pitchFamily="18" charset="0"/>
              </a:rPr>
              <a:t>主语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819400" y="3810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3600">
                <a:latin typeface="Times New Roman" panose="02020603050405020304" pitchFamily="18" charset="0"/>
              </a:rPr>
              <a:t>谓语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4800600" y="3810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3600">
                <a:latin typeface="Times New Roman" panose="02020603050405020304" pitchFamily="18" charset="0"/>
              </a:rPr>
              <a:t>宾语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838200" y="5486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3600">
                <a:latin typeface="Times New Roman" panose="02020603050405020304" pitchFamily="18" charset="0"/>
              </a:rPr>
              <a:t>宾语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2743200" y="5486400"/>
            <a:ext cx="175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3600">
                <a:latin typeface="Times New Roman" panose="02020603050405020304" pitchFamily="18" charset="0"/>
              </a:rPr>
              <a:t>谓语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6248400" y="5486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3600">
                <a:latin typeface="Times New Roman" panose="02020603050405020304" pitchFamily="18" charset="0"/>
              </a:rPr>
              <a:t>主语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209800" y="3657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 b="1">
                <a:solidFill>
                  <a:srgbClr val="0066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4267200" y="3657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 b="1">
                <a:solidFill>
                  <a:srgbClr val="0066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2209800" y="52578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 b="1">
                <a:solidFill>
                  <a:srgbClr val="0066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724400" y="5334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 b="1">
                <a:solidFill>
                  <a:srgbClr val="0066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219200" y="4495800"/>
            <a:ext cx="47244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1524000" y="4419600"/>
            <a:ext cx="3733800" cy="9144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505200" y="4419600"/>
            <a:ext cx="152400" cy="914400"/>
          </a:xfrm>
          <a:prstGeom prst="line">
            <a:avLst/>
          </a:prstGeom>
          <a:noFill/>
          <a:ln w="57150">
            <a:solidFill>
              <a:srgbClr val="CCCC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5257800" y="53340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 b="1">
                <a:solidFill>
                  <a:srgbClr val="0066FF"/>
                </a:solidFill>
                <a:latin typeface="Times New Roman" panose="02020603050405020304" pitchFamily="18" charset="0"/>
              </a:rPr>
              <a:t>by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Nancy Jackson designed this CD-ROM .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457200" y="2819400"/>
            <a:ext cx="83820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This CD-ROM was designed </a:t>
            </a:r>
            <a:r>
              <a:rPr kumimoji="1"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by</a:t>
            </a:r>
            <a:r>
              <a:rPr kumimoji="1"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Nancy Jackson.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1905000" y="2362200"/>
            <a:ext cx="51816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2362200" y="2362200"/>
            <a:ext cx="3886200" cy="5334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810000" y="2362200"/>
            <a:ext cx="152400" cy="533400"/>
          </a:xfrm>
          <a:prstGeom prst="line">
            <a:avLst/>
          </a:prstGeom>
          <a:noFill/>
          <a:ln w="57150">
            <a:solidFill>
              <a:srgbClr val="CCCC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  <p:bldP spid="89092" grpId="0"/>
      <p:bldP spid="89093" grpId="0"/>
      <p:bldP spid="89094" grpId="0"/>
      <p:bldP spid="89095" grpId="0"/>
      <p:bldP spid="89096" grpId="0"/>
      <p:bldP spid="89097" grpId="0"/>
      <p:bldP spid="89098" grpId="0"/>
      <p:bldP spid="89099" grpId="0"/>
      <p:bldP spid="89100" grpId="0"/>
      <p:bldP spid="89101" grpId="0"/>
      <p:bldP spid="89102" grpId="0"/>
      <p:bldP spid="89103" grpId="0"/>
      <p:bldP spid="21520" grpId="0" animBg="1"/>
      <p:bldP spid="21521" grpId="0" animBg="1"/>
      <p:bldP spid="21522" grpId="0" animBg="1"/>
      <p:bldP spid="89107" grpId="0"/>
      <p:bldP spid="89108" grpId="0"/>
      <p:bldP spid="89109" grpId="0"/>
      <p:bldP spid="21526" grpId="0" animBg="1"/>
      <p:bldP spid="21527" grpId="0" animBg="1"/>
      <p:bldP spid="215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39838" y="2138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zh-CN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0" y="2259013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move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19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3600" b="1" dirty="0"/>
              <a:t>写出下列动词的过去式和过去分词</a:t>
            </a:r>
            <a:r>
              <a:rPr lang="en-US" altLang="zh-CN" sz="3600" b="1" dirty="0"/>
              <a:t>: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268413"/>
            <a:ext cx="17287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 dirty="0"/>
              <a:t>visit</a:t>
            </a:r>
          </a:p>
          <a:p>
            <a:pPr algn="l" eaLnBrk="1" hangingPunct="1"/>
            <a:endParaRPr lang="en-US" altLang="zh-CN" sz="3600" b="1" dirty="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403350" y="1274763"/>
            <a:ext cx="439261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visited      visited</a:t>
            </a:r>
            <a:r>
              <a:rPr lang="en-US" altLang="zh-CN" sz="3600"/>
              <a:t> </a:t>
            </a:r>
          </a:p>
          <a:p>
            <a:pPr algn="l" eaLnBrk="1" hangingPunct="1"/>
            <a:endParaRPr lang="en-US" altLang="zh-CN" sz="3600" b="1"/>
          </a:p>
          <a:p>
            <a:pPr algn="l" eaLnBrk="1" hangingPunct="1"/>
            <a:endParaRPr lang="en-US" altLang="zh-CN" sz="3600" b="1"/>
          </a:p>
          <a:p>
            <a:pPr algn="l" eaLnBrk="1" hangingPunct="1"/>
            <a:endParaRPr lang="en-US" altLang="zh-CN" sz="3600" b="1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403350" y="2238375"/>
            <a:ext cx="4019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moved      moved </a:t>
            </a:r>
          </a:p>
          <a:p>
            <a:pPr algn="l" eaLnBrk="1" hangingPunct="1"/>
            <a:endParaRPr lang="en-US" altLang="zh-CN" sz="3600" b="1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659563" y="1314450"/>
            <a:ext cx="2195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verb</a:t>
            </a:r>
            <a:r>
              <a:rPr lang="zh-CN" altLang="en-US" sz="3600" b="1"/>
              <a:t>＋</a:t>
            </a:r>
            <a:r>
              <a:rPr lang="en-US" altLang="zh-CN" sz="3600" b="1"/>
              <a:t>ed</a:t>
            </a: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5580063" y="14033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5486400" y="23495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6327775" y="2303463"/>
            <a:ext cx="2816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/>
              <a:t>以</a:t>
            </a:r>
            <a:r>
              <a:rPr lang="en-US" altLang="zh-CN" sz="3600" b="1"/>
              <a:t>e</a:t>
            </a:r>
            <a:r>
              <a:rPr lang="zh-CN" altLang="en-US" sz="3600" b="1"/>
              <a:t>结尾＋</a:t>
            </a:r>
            <a:r>
              <a:rPr lang="en-US" altLang="zh-CN" sz="3600" b="1"/>
              <a:t>d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6988" y="3338513"/>
            <a:ext cx="14843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study </a:t>
            </a:r>
          </a:p>
          <a:p>
            <a:pPr algn="l" eaLnBrk="1" hangingPunct="1"/>
            <a:endParaRPr lang="en-US" altLang="zh-CN" sz="3600" b="1"/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1466850" y="3338513"/>
            <a:ext cx="19796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studied </a:t>
            </a:r>
          </a:p>
          <a:p>
            <a:pPr algn="l" eaLnBrk="1" hangingPunct="1"/>
            <a:endParaRPr lang="en-US" altLang="zh-CN" sz="3600" b="1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3446463" y="3338513"/>
            <a:ext cx="2070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studied </a:t>
            </a:r>
          </a:p>
          <a:p>
            <a:pPr algn="l" eaLnBrk="1" hangingPunct="1"/>
            <a:endParaRPr lang="en-US" altLang="zh-CN" sz="3600" b="1"/>
          </a:p>
        </p:txBody>
      </p:sp>
      <p:sp>
        <p:nvSpPr>
          <p:cNvPr id="90127" name="AutoShape 15"/>
          <p:cNvSpPr>
            <a:spLocks noChangeArrowheads="1"/>
          </p:cNvSpPr>
          <p:nvPr/>
        </p:nvSpPr>
        <p:spPr bwMode="auto">
          <a:xfrm>
            <a:off x="5472113" y="339248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143000" y="4103688"/>
            <a:ext cx="7839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3600" b="1"/>
              <a:t>以辅音字母加</a:t>
            </a:r>
            <a:r>
              <a:rPr lang="en-US" altLang="zh-CN" sz="3600" b="1"/>
              <a:t>y</a:t>
            </a:r>
            <a:r>
              <a:rPr lang="zh-CN" altLang="en-US" sz="3600" b="1"/>
              <a:t>结尾的词</a:t>
            </a:r>
            <a:r>
              <a:rPr lang="en-US" altLang="zh-CN" sz="3600" b="1"/>
              <a:t>,</a:t>
            </a:r>
            <a:r>
              <a:rPr lang="zh-CN" altLang="en-US" sz="3600" b="1"/>
              <a:t>去</a:t>
            </a:r>
            <a:r>
              <a:rPr lang="en-US" altLang="zh-CN" sz="3600" b="1"/>
              <a:t>y</a:t>
            </a:r>
            <a:r>
              <a:rPr lang="zh-CN" altLang="en-US" sz="3600" b="1"/>
              <a:t>＋</a:t>
            </a:r>
            <a:r>
              <a:rPr lang="en-US" altLang="zh-CN" sz="3600" b="1"/>
              <a:t>ied.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161925" y="50038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clap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1538288" y="5003800"/>
            <a:ext cx="191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clapped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536950" y="5003800"/>
            <a:ext cx="191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clapped</a:t>
            </a:r>
          </a:p>
        </p:txBody>
      </p:sp>
      <p:sp>
        <p:nvSpPr>
          <p:cNvPr id="90132" name="AutoShape 20"/>
          <p:cNvSpPr>
            <a:spLocks noChangeArrowheads="1"/>
          </p:cNvSpPr>
          <p:nvPr/>
        </p:nvSpPr>
        <p:spPr bwMode="auto">
          <a:xfrm>
            <a:off x="5651500" y="513873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23850" y="5724525"/>
            <a:ext cx="8353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3600" b="1"/>
              <a:t>以一个辅音字母结尾的重读闭音节词</a:t>
            </a:r>
            <a:r>
              <a:rPr lang="en-US" altLang="zh-CN" sz="3600" b="1"/>
              <a:t>,</a:t>
            </a:r>
            <a:r>
              <a:rPr lang="zh-CN" altLang="en-US" sz="3600" b="1"/>
              <a:t>双写最后一个辅音字母＋</a:t>
            </a:r>
            <a:r>
              <a:rPr lang="en-US" altLang="zh-CN" sz="3600" b="1"/>
              <a:t>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7" grpId="0"/>
      <p:bldP spid="90118" grpId="0"/>
      <p:bldP spid="90119" grpId="0"/>
      <p:bldP spid="90120" grpId="0"/>
      <p:bldP spid="90121" grpId="0" animBg="1"/>
      <p:bldP spid="90122" grpId="0" animBg="1"/>
      <p:bldP spid="90123" grpId="0"/>
      <p:bldP spid="90124" grpId="0"/>
      <p:bldP spid="90125" grpId="0"/>
      <p:bldP spid="90126" grpId="0"/>
      <p:bldP spid="90127" grpId="0" animBg="1"/>
      <p:bldP spid="90128" grpId="0"/>
      <p:bldP spid="90129" grpId="0"/>
      <p:bldP spid="90130" grpId="0"/>
      <p:bldP spid="90131" grpId="0"/>
      <p:bldP spid="90132" grpId="0" animBg="1"/>
      <p:bldP spid="901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  <a:noFill/>
        </p:spPr>
        <p:txBody>
          <a:bodyPr/>
          <a:lstStyle/>
          <a:p>
            <a:pPr eaLnBrk="1" hangingPunct="1"/>
            <a:r>
              <a:rPr lang="zh-CN" altLang="en-US" sz="3800" b="1" dirty="0" smtClean="0">
                <a:solidFill>
                  <a:schemeClr val="tx1"/>
                </a:solidFill>
              </a:rPr>
              <a:t>写出下列动词的过去式和过去分词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116013" y="1341438"/>
            <a:ext cx="14795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be</a:t>
            </a:r>
          </a:p>
          <a:p>
            <a:pPr algn="l" eaLnBrk="1" hangingPunct="1"/>
            <a:r>
              <a:rPr lang="en-US" altLang="zh-CN" sz="3600" b="1"/>
              <a:t>give </a:t>
            </a:r>
          </a:p>
          <a:p>
            <a:pPr algn="l" eaLnBrk="1" hangingPunct="1"/>
            <a:r>
              <a:rPr lang="en-US" altLang="zh-CN" sz="3600" b="1"/>
              <a:t>see</a:t>
            </a:r>
          </a:p>
          <a:p>
            <a:pPr algn="l" eaLnBrk="1" hangingPunct="1"/>
            <a:r>
              <a:rPr lang="en-US" altLang="zh-CN" sz="3600" b="1"/>
              <a:t>make </a:t>
            </a:r>
          </a:p>
          <a:p>
            <a:pPr algn="l" eaLnBrk="1" hangingPunct="1"/>
            <a:r>
              <a:rPr lang="en-US" altLang="zh-CN" sz="3600" b="1"/>
              <a:t>put </a:t>
            </a:r>
          </a:p>
          <a:p>
            <a:pPr algn="l" eaLnBrk="1" hangingPunct="1"/>
            <a:r>
              <a:rPr lang="en-US" altLang="zh-CN" sz="3600" b="1"/>
              <a:t>come</a:t>
            </a:r>
          </a:p>
          <a:p>
            <a:pPr algn="l" eaLnBrk="1" hangingPunct="1"/>
            <a:r>
              <a:rPr lang="en-US" altLang="zh-CN" sz="3600" b="1"/>
              <a:t>write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276600" y="1341438"/>
            <a:ext cx="39179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/>
              <a:t>was/were   been</a:t>
            </a:r>
          </a:p>
          <a:p>
            <a:pPr algn="l" eaLnBrk="1" hangingPunct="1"/>
            <a:r>
              <a:rPr lang="en-US" altLang="zh-CN" sz="3600" b="1"/>
              <a:t>gave          given</a:t>
            </a:r>
          </a:p>
          <a:p>
            <a:pPr algn="l" eaLnBrk="1" hangingPunct="1"/>
            <a:r>
              <a:rPr lang="en-US" altLang="zh-CN" sz="3600" b="1"/>
              <a:t>saw            seen</a:t>
            </a:r>
          </a:p>
          <a:p>
            <a:pPr algn="l" eaLnBrk="1" hangingPunct="1"/>
            <a:r>
              <a:rPr lang="en-US" altLang="zh-CN" sz="3600" b="1"/>
              <a:t>made         made</a:t>
            </a:r>
          </a:p>
          <a:p>
            <a:pPr algn="l" eaLnBrk="1" hangingPunct="1"/>
            <a:r>
              <a:rPr lang="en-US" altLang="zh-CN" sz="3600" b="1"/>
              <a:t>put             put</a:t>
            </a:r>
          </a:p>
          <a:p>
            <a:pPr algn="l" eaLnBrk="1" hangingPunct="1"/>
            <a:r>
              <a:rPr lang="en-US" altLang="zh-CN" sz="3600" b="1"/>
              <a:t>came         come</a:t>
            </a:r>
          </a:p>
          <a:p>
            <a:pPr algn="l" eaLnBrk="1" hangingPunct="1"/>
            <a:r>
              <a:rPr lang="en-US" altLang="zh-CN" sz="3600" b="1"/>
              <a:t>wrote        written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95288" y="5516563"/>
            <a:ext cx="854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3600" b="1"/>
              <a:t>注</a:t>
            </a:r>
            <a:r>
              <a:rPr lang="en-US" altLang="zh-CN" sz="3600" b="1"/>
              <a:t>:</a:t>
            </a:r>
            <a:r>
              <a:rPr lang="zh-CN" altLang="en-US" sz="3600" b="1"/>
              <a:t>不规则动词见书上</a:t>
            </a:r>
            <a:r>
              <a:rPr lang="en-US" altLang="zh-CN" sz="3600" b="1"/>
              <a:t>121</a:t>
            </a:r>
            <a:r>
              <a:rPr lang="zh-CN" altLang="en-US" sz="3600" b="1"/>
              <a:t>页不规则动词表</a:t>
            </a:r>
            <a:r>
              <a:rPr lang="en-US" altLang="zh-CN" sz="3600" b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 eaLnBrk="0" hangingPunct="0">
              <a:buFontTx/>
              <a:buAutoNum type="arabicPeriod"/>
            </a:pP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The cake was eaten by Daniel.</a:t>
            </a:r>
          </a:p>
          <a:p>
            <a:pPr marL="457200" indent="-457200" algn="just" eaLnBrk="0" hangingPunct="0">
              <a:buFontTx/>
              <a:buAutoNum type="arabicPeriod"/>
            </a:pPr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2. The book was taken by Nancy.</a:t>
            </a:r>
          </a:p>
          <a:p>
            <a:pPr marL="457200" indent="-457200" algn="just" eaLnBrk="0" hangingPunct="0"/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3. The little dog is looked after very well by Simon.</a:t>
            </a:r>
          </a:p>
          <a:p>
            <a:pPr marL="457200" indent="-457200" algn="just" eaLnBrk="0" hangingPunct="0"/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4. His house was sold by his son.</a:t>
            </a:r>
          </a:p>
          <a:p>
            <a:pPr marL="457200" indent="-457200" algn="just" eaLnBrk="0" hangingPunct="0"/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5. The computer is bought by my uncle .</a:t>
            </a:r>
          </a:p>
          <a:p>
            <a:pPr marL="457200" indent="-457200" algn="just" eaLnBrk="0" hangingPunct="0"/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6. I am woken up by my father every morning.</a:t>
            </a:r>
          </a:p>
          <a:p>
            <a:pPr marL="457200" indent="-457200" algn="l" eaLnBrk="0" hangingPunct="0"/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52400" y="0"/>
            <a:ext cx="79248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3200" dirty="0">
                <a:latin typeface="Times New Roman" panose="02020603050405020304" pitchFamily="18" charset="0"/>
              </a:rPr>
              <a:t>Underline the passive voice in the following</a:t>
            </a:r>
          </a:p>
          <a:p>
            <a:pPr algn="just" eaLnBrk="1" hangingPunct="1"/>
            <a:r>
              <a:rPr lang="en-US" altLang="zh-CN" sz="3200" dirty="0">
                <a:latin typeface="Times New Roman" panose="02020603050405020304" pitchFamily="18" charset="0"/>
              </a:rPr>
              <a:t> sentences:</a:t>
            </a:r>
          </a:p>
          <a:p>
            <a:pPr algn="l" eaLnBrk="1" hangingPunct="1">
              <a:spcBef>
                <a:spcPct val="50000"/>
              </a:spcBef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2362200" y="16764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2438400" y="25908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3048000" y="3657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3124200" y="55626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2438400" y="45720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1066800" y="65532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/>
      <p:bldP spid="92164" grpId="0" animBg="1"/>
      <p:bldP spid="92165" grpId="0" animBg="1"/>
      <p:bldP spid="92166" grpId="0" animBg="1"/>
      <p:bldP spid="92167" grpId="0" animBg="1"/>
      <p:bldP spid="92168" grpId="0" animBg="1"/>
      <p:bldP spid="921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06375" y="188913"/>
            <a:ext cx="8640763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1.</a:t>
            </a:r>
            <a:r>
              <a:rPr 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用动词的被动语态填空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English ____________(speak) by many people.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The trees _______________(plant) by them last year.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That building _________(build) two years ago.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This kind of computer ________(make) in China.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_________ flowers _______ (sell) in this shop?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268538" y="908050"/>
            <a:ext cx="306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spoken</a:t>
            </a: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19363" y="1563688"/>
            <a:ext cx="306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planted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879725" y="2781300"/>
            <a:ext cx="306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built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70425" y="3573463"/>
            <a:ext cx="220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made</a:t>
            </a: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547813" y="4797425"/>
            <a:ext cx="378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               sold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8280400" cy="5256212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1.Who designed ‘Around the world in eight hours’?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  It </a:t>
            </a:r>
            <a:r>
              <a:rPr lang="en-US" altLang="zh-CN" b="1" dirty="0" smtClean="0">
                <a:solidFill>
                  <a:srgbClr val="FF0000"/>
                </a:solidFill>
              </a:rPr>
              <a:t>is designed</a:t>
            </a:r>
            <a:r>
              <a:rPr lang="en-US" altLang="zh-CN" b="1" dirty="0" smtClean="0"/>
              <a:t> by Nancy Jackson.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2.What is the main character called?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  He </a:t>
            </a:r>
            <a:r>
              <a:rPr lang="en-US" altLang="zh-CN" b="1" dirty="0" smtClean="0">
                <a:solidFill>
                  <a:srgbClr val="FF0000"/>
                </a:solidFill>
              </a:rPr>
              <a:t>is called</a:t>
            </a:r>
            <a:r>
              <a:rPr lang="en-US" altLang="zh-CN" b="1" dirty="0" smtClean="0"/>
              <a:t> Itchy Feet.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3.In what color are the places you have visited marked?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  They </a:t>
            </a:r>
            <a:r>
              <a:rPr lang="en-US" altLang="zh-CN" b="1" dirty="0" smtClean="0">
                <a:solidFill>
                  <a:srgbClr val="FF0000"/>
                </a:solidFill>
              </a:rPr>
              <a:t>are marked</a:t>
            </a:r>
            <a:r>
              <a:rPr lang="en-US" altLang="zh-CN" b="1" dirty="0" smtClean="0"/>
              <a:t> in bright purple.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zh-CN" b="1" dirty="0" smtClean="0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611188" y="404813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Revision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87350"/>
            <a:ext cx="9144000" cy="6858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zh-CN" altLang="zh-CN" sz="2800" smtClean="0"/>
          </a:p>
          <a:p>
            <a:pPr eaLnBrk="1" hangingPunct="1">
              <a:buFontTx/>
              <a:buNone/>
            </a:pPr>
            <a:r>
              <a:rPr lang="en-US" altLang="zh-CN" sz="3600" b="1" smtClean="0">
                <a:solidFill>
                  <a:srgbClr val="333399"/>
                </a:solidFill>
              </a:rPr>
              <a:t>6.That picture ___________ (draw) by a little girl.</a:t>
            </a:r>
          </a:p>
          <a:p>
            <a:pPr eaLnBrk="1" hangingPunct="1">
              <a:buFontTx/>
              <a:buNone/>
            </a:pPr>
            <a:r>
              <a:rPr lang="en-US" altLang="zh-CN" sz="3600" b="1" smtClean="0">
                <a:solidFill>
                  <a:srgbClr val="333399"/>
                </a:solidFill>
              </a:rPr>
              <a:t>7.Lei Feng _________________ (remember) by us.</a:t>
            </a:r>
          </a:p>
          <a:p>
            <a:pPr eaLnBrk="1" hangingPunct="1">
              <a:buFontTx/>
              <a:buNone/>
            </a:pPr>
            <a:r>
              <a:rPr lang="en-US" altLang="zh-CN" sz="3600" b="1" smtClean="0">
                <a:solidFill>
                  <a:srgbClr val="333399"/>
                </a:solidFill>
              </a:rPr>
              <a:t>8.Japanese ______________ ( not teach) in our school.</a:t>
            </a:r>
          </a:p>
          <a:p>
            <a:pPr eaLnBrk="1" hangingPunct="1">
              <a:buFontTx/>
              <a:buNone/>
            </a:pPr>
            <a:r>
              <a:rPr lang="en-US" altLang="zh-CN" sz="3600" b="1" smtClean="0">
                <a:solidFill>
                  <a:srgbClr val="333399"/>
                </a:solidFill>
              </a:rPr>
              <a:t>9.---When _______ this hotel ________ (build) ?</a:t>
            </a:r>
          </a:p>
          <a:p>
            <a:pPr eaLnBrk="1" hangingPunct="1">
              <a:buFontTx/>
              <a:buNone/>
            </a:pPr>
            <a:r>
              <a:rPr lang="en-US" altLang="zh-CN" sz="3600" b="1" smtClean="0">
                <a:solidFill>
                  <a:srgbClr val="333399"/>
                </a:solidFill>
              </a:rPr>
              <a:t>   ---Three years ago.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518525" y="-279400"/>
            <a:ext cx="1841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endParaRPr lang="zh-CN" altLang="zh-CN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346450" y="885825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is drawn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674938" y="3333750"/>
            <a:ext cx="347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isn’t taught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714625" y="4527550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was                    built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2697163" y="2182813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is remembered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  <p:bldP spid="942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11188" y="1049338"/>
            <a:ext cx="5400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Millie’s new computer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11188" y="1770063"/>
            <a:ext cx="7993062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A1 </a:t>
            </a:r>
            <a:r>
              <a:rPr lang="en-US" altLang="zh-CN" sz="2400" b="1" i="1" dirty="0">
                <a:solidFill>
                  <a:srgbClr val="9900CC"/>
                </a:solidFill>
                <a:latin typeface="Times New Roman" panose="02020603050405020304" pitchFamily="18" charset="0"/>
              </a:rPr>
              <a:t>Millie wants to buy a new computer. Now she is at Sunnyside Shopping Mall. Complete the conversation using the passive voice in the simple present tense.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11188" y="3716338"/>
            <a:ext cx="78486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468755" indent="-1468755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Shopkeeper:</a:t>
            </a:r>
            <a:r>
              <a:rPr lang="en-US" altLang="zh-CN" sz="3600" b="1" dirty="0">
                <a:latin typeface="Times New Roman" panose="02020603050405020304" pitchFamily="18" charset="0"/>
              </a:rPr>
              <a:t> Good morning. What can 	 I do for you?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Millie:</a:t>
            </a:r>
            <a:r>
              <a:rPr lang="en-US" altLang="zh-CN" sz="3600" b="1" dirty="0">
                <a:latin typeface="Times New Roman" panose="02020603050405020304" pitchFamily="18" charset="0"/>
              </a:rPr>
              <a:t> Good morning. I’d like to buy a computer.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065463" y="192088"/>
            <a:ext cx="28384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Exercise 1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36" grpId="0"/>
      <p:bldP spid="952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576263" y="765175"/>
            <a:ext cx="8135937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578100" indent="-2578100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Shopkeeper: </a:t>
            </a:r>
            <a:r>
              <a:rPr lang="en-US" altLang="zh-CN" sz="3600" b="1" dirty="0">
                <a:latin typeface="Times New Roman" panose="02020603050405020304" pitchFamily="18" charset="0"/>
              </a:rPr>
              <a:t>We’ve got many kinds of personal computers. This green one (1) ________ (call) Kiwi, and it (2)____ ________(design) especially for students.</a:t>
            </a:r>
          </a:p>
          <a:p>
            <a:pPr marL="2578100" indent="-2578100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 dirty="0">
                <a:latin typeface="Times New Roman" panose="02020603050405020304" pitchFamily="18" charset="0"/>
              </a:rPr>
              <a:t>Where(3) ___ it ______(make)?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5976938" y="2319338"/>
            <a:ext cx="174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called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32700" y="31765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zh-CN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209925" y="2940050"/>
            <a:ext cx="6294438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is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designed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140200" y="5200650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       made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/>
      <p:bldP spid="96261" grpId="0"/>
      <p:bldP spid="962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790575" y="873125"/>
            <a:ext cx="7813675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578100" indent="-2578100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Shopkeeper: </a:t>
            </a:r>
            <a:r>
              <a:rPr lang="en-US" altLang="zh-CN" sz="3600" b="1" dirty="0">
                <a:latin typeface="Times New Roman" panose="02020603050405020304" pitchFamily="18" charset="0"/>
              </a:rPr>
              <a:t>It (4)________ (make) in Shenzhen.</a:t>
            </a:r>
          </a:p>
          <a:p>
            <a:pPr marL="2578100" indent="-2578100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 dirty="0">
                <a:latin typeface="Times New Roman" panose="02020603050405020304" pitchFamily="18" charset="0"/>
              </a:rPr>
              <a:t>(5) ___ it _____ (use) widely?</a:t>
            </a:r>
          </a:p>
          <a:p>
            <a:pPr marL="2578100" indent="-2578100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Shopkeeper: </a:t>
            </a:r>
            <a:r>
              <a:rPr lang="en-US" altLang="zh-CN" sz="3600" b="1" dirty="0">
                <a:latin typeface="Times New Roman" panose="02020603050405020304" pitchFamily="18" charset="0"/>
              </a:rPr>
              <a:t>Of course, very widely in Beijing.</a:t>
            </a:r>
          </a:p>
          <a:p>
            <a:pPr marL="2578100" indent="-2578100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 dirty="0">
                <a:latin typeface="Times New Roman" panose="02020603050405020304" pitchFamily="18" charset="0"/>
              </a:rPr>
              <a:t>OK. I’ll think about it.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522788" y="987425"/>
            <a:ext cx="167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made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003550" y="2427288"/>
            <a:ext cx="222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      used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/>
      <p:bldP spid="972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719138" y="728663"/>
            <a:ext cx="7993062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A2 </a:t>
            </a:r>
            <a:r>
              <a:rPr lang="en-US" altLang="zh-CN" sz="2800" b="1" i="1">
                <a:solidFill>
                  <a:srgbClr val="9900CC"/>
                </a:solidFill>
                <a:latin typeface="Times New Roman" panose="02020603050405020304" pitchFamily="18" charset="0"/>
              </a:rPr>
              <a:t>Millie has just bought a computer like Simon’s. However, she does not know how to open her e-dictionary on the computer. She calls Simon and asks for help. Complete their conversation. Fill in the blanks using the passive voice in the simple past tense.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23850" y="479425"/>
            <a:ext cx="8424863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468755" indent="-1468755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Hi, Simon. I can’t open my new e-dictionary on my computer. Can you help me?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 </a:t>
            </a:r>
            <a:r>
              <a:rPr lang="en-US" altLang="zh-CN" sz="3600" b="1">
                <a:latin typeface="Times New Roman" panose="02020603050405020304" pitchFamily="18" charset="0"/>
              </a:rPr>
              <a:t>Yes, of course. Did you close all the windows?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Yes, all the windows(1)__________.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 </a:t>
            </a:r>
            <a:r>
              <a:rPr lang="en-US" altLang="zh-CN" sz="3600" b="1">
                <a:latin typeface="Times New Roman" panose="02020603050405020304" pitchFamily="18" charset="0"/>
              </a:rPr>
              <a:t>Then restart the computer.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It (2)_____________.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6264275" y="3870325"/>
            <a:ext cx="243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closed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838450" y="5195888"/>
            <a:ext cx="281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restarted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/>
      <p:bldP spid="993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31800" y="296863"/>
            <a:ext cx="8207375" cy="602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484630" indent="-1484630"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 </a:t>
            </a:r>
            <a:r>
              <a:rPr lang="en-US" altLang="zh-CN" sz="3600" b="1">
                <a:latin typeface="Times New Roman" panose="02020603050405020304" pitchFamily="18" charset="0"/>
              </a:rPr>
              <a:t>Did you check the settings?</a:t>
            </a:r>
          </a:p>
          <a:p>
            <a:pPr marL="1484630" indent="-1484630"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Yes, the settings (3) ___________.</a:t>
            </a:r>
          </a:p>
          <a:p>
            <a:pPr marL="1484630" indent="-1484630"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 </a:t>
            </a:r>
            <a:r>
              <a:rPr lang="en-US" altLang="zh-CN" sz="3600" b="1">
                <a:latin typeface="Times New Roman" panose="02020603050405020304" pitchFamily="18" charset="0"/>
              </a:rPr>
              <a:t>Did you connect the keyboard to the computer properly?</a:t>
            </a:r>
          </a:p>
          <a:p>
            <a:pPr marL="1484630" indent="-1484630"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Yes, the keyboard (4)_______</a:t>
            </a:r>
          </a:p>
          <a:p>
            <a:pPr marL="1484630" indent="-1484630"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_________________.</a:t>
            </a:r>
          </a:p>
          <a:p>
            <a:pPr marL="1484630" indent="-1484630"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 </a:t>
            </a:r>
            <a:r>
              <a:rPr lang="en-US" altLang="zh-CN" sz="3600" b="1">
                <a:latin typeface="Times New Roman" panose="02020603050405020304" pitchFamily="18" charset="0"/>
              </a:rPr>
              <a:t>Did you double- click on the ‘auto-run’ icon after you put in the CD-ROM?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724525" y="1016000"/>
            <a:ext cx="281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checked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065338" y="2919413"/>
            <a:ext cx="7691437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was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connect properly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/>
      <p:bldP spid="1003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611188" y="527050"/>
            <a:ext cx="8208962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424305" indent="-142430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Yes. The icon (5)___________ _______,but it still isn’t working.</a:t>
            </a:r>
          </a:p>
          <a:p>
            <a:pPr marL="1424305" indent="-1424305"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 </a:t>
            </a:r>
            <a:r>
              <a:rPr lang="en-US" altLang="zh-CN" sz="3600" b="1">
                <a:latin typeface="Times New Roman" panose="02020603050405020304" pitchFamily="18" charset="0"/>
              </a:rPr>
              <a:t>That’s really strange. Let me come and have a look later today.</a:t>
            </a:r>
          </a:p>
          <a:p>
            <a:pPr marL="1424305" indent="-142430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Millie: </a:t>
            </a:r>
            <a:r>
              <a:rPr lang="en-US" altLang="zh-CN" sz="3600" b="1">
                <a:latin typeface="Times New Roman" panose="02020603050405020304" pitchFamily="18" charset="0"/>
              </a:rPr>
              <a:t>Thanks a lot, Simon.</a:t>
            </a:r>
          </a:p>
          <a:p>
            <a:pPr marL="1424305" indent="-1424305"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Simon:</a:t>
            </a:r>
            <a:r>
              <a:rPr lang="en-US" altLang="zh-CN" sz="3600" b="1">
                <a:latin typeface="Times New Roman" panose="02020603050405020304" pitchFamily="18" charset="0"/>
              </a:rPr>
              <a:t> You’re welcome.</a:t>
            </a:r>
          </a:p>
        </p:txBody>
      </p:sp>
      <p:pic>
        <p:nvPicPr>
          <p:cNvPr id="101379" name="Picture 3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3450" y="4113213"/>
            <a:ext cx="2627313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087563" y="549275"/>
            <a:ext cx="61214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was doulbe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-clicked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900113" y="1649413"/>
            <a:ext cx="8135937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We can introduce the person who </a:t>
            </a:r>
          </a:p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performs an action with the passive </a:t>
            </a:r>
          </a:p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voice using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“by”</a:t>
            </a:r>
            <a:r>
              <a:rPr lang="en-US" altLang="zh-CN" sz="3600" b="1">
                <a:latin typeface="Times New Roman" panose="02020603050405020304" pitchFamily="18" charset="0"/>
              </a:rPr>
              <a:t> and the name(s) of the</a:t>
            </a:r>
          </a:p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person (s) at the end of  a passive</a:t>
            </a:r>
          </a:p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sentence.</a:t>
            </a:r>
          </a:p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e.g.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That CD-ROM was designed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 b="1">
                <a:latin typeface="Times New Roman" panose="02020603050405020304" pitchFamily="18" charset="0"/>
              </a:rPr>
              <a:t>   </a:t>
            </a:r>
          </a:p>
          <a:p>
            <a:pPr marL="523875" indent="-523875" algn="l">
              <a:lnSpc>
                <a:spcPct val="130000"/>
              </a:lnSpc>
              <a:tabLst>
                <a:tab pos="448945" algn="l"/>
              </a:tabLst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Nancy Jackson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908175" y="981075"/>
            <a:ext cx="5756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Passive voice with “</a:t>
            </a:r>
            <a:r>
              <a:rPr lang="en-US" altLang="zh-CN" sz="4400" b="1">
                <a:solidFill>
                  <a:srgbClr val="CC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647700" y="1125538"/>
            <a:ext cx="561657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Saving Princess Laura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47700" y="1881188"/>
            <a:ext cx="828040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B1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</a:rPr>
              <a:t>Simon has bought a new educational CD-ROM called ‘Saving Princess Laura’. Before he can play the game, he must pass a test. Help Simon pass the test by rearranging the words to form correct sentences.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059113" y="444500"/>
            <a:ext cx="28384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Exercise 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/>
      <p:bldP spid="1034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611188" y="476250"/>
          <a:ext cx="3744912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Photo Editor 照片" r:id="rId3" imgW="1200150" imgH="933450" progId="MSPhotoEd.3">
                  <p:embed/>
                </p:oleObj>
              </mc:Choice>
              <mc:Fallback>
                <p:oleObj name="Photo Editor 照片" r:id="rId3" imgW="1200150" imgH="93345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6250"/>
                        <a:ext cx="3744912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4643438" y="476250"/>
            <a:ext cx="3889375" cy="1944688"/>
          </a:xfrm>
          <a:prstGeom prst="wedgeRoundRectCallout">
            <a:avLst>
              <a:gd name="adj1" fmla="val -82694"/>
              <a:gd name="adj2" fmla="val 29102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 bookshelf, </a:t>
            </a:r>
          </a:p>
          <a:p>
            <a:pPr algn="l"/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 wood bookshelf, </a:t>
            </a:r>
          </a:p>
          <a:p>
            <a:pPr algn="l"/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store books</a:t>
            </a:r>
            <a:endParaRPr lang="en-US" altLang="zh-CN" sz="3600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11188" y="2420938"/>
            <a:ext cx="78486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kumimoji="1" lang="en-US" altLang="zh-CN" sz="36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What’s this called in English?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6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It _______ a bookshelf in English.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6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What’s it made of ?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It is made</a:t>
            </a:r>
            <a:r>
              <a:rPr kumimoji="1" lang="en-US" altLang="zh-CN" sz="36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 of _____.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6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What’s it used for?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It is used</a:t>
            </a:r>
            <a:r>
              <a:rPr kumimoji="1" lang="en-US" altLang="zh-CN" sz="36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 for _______books.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042988" y="3213100"/>
            <a:ext cx="174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called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01988" y="4587875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wood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232150" y="595630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storing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  <p:bldP spid="747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76238"/>
            <a:ext cx="4860925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116013" y="2832100"/>
            <a:ext cx="723582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____________________________________________________________ (was born/Princess Laura/18 years/ago/ Magic Land/in)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150938" y="2844800"/>
            <a:ext cx="69913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Princess Laura was born in Magic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Land 18 years ago.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3463" y="441325"/>
            <a:ext cx="39243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008063" y="2528888"/>
            <a:ext cx="76676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__________________________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_____________________________ when her hair grows to six feet long. (a magic wand/was given/ Princess Laura/but/it only works)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095375" y="2686050"/>
            <a:ext cx="657225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magic wand was given to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Princess Laura but it only works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477838"/>
            <a:ext cx="5111750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58888" y="2963863"/>
            <a:ext cx="7021512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__________________________________________________________    (was caught/an/witch/evil/ Princess Laura/by)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347788" y="3117850"/>
            <a:ext cx="673735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Princess Laura was caught by an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evil witch.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  <p:bldP spid="10650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2525" y="512763"/>
            <a:ext cx="467042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403350" y="3000375"/>
            <a:ext cx="67310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________________________________________________________ (witch/by/The princess’s hair/ the/evil/was cut short)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403350" y="2986088"/>
            <a:ext cx="67373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princess’s hair was cut short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by the evil witch.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  <p:bldP spid="1075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441325"/>
            <a:ext cx="5040313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368425" y="3067050"/>
            <a:ext cx="72009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___________________________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 princess’s hair will grow an inch. (a question/When/is answered/correctly)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368425" y="3022600"/>
            <a:ext cx="59626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 a question is answered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correctly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0854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409575"/>
            <a:ext cx="3852863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042988" y="2816225"/>
            <a:ext cx="7381875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___________________________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___________________________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the witch will cut an inch of  the princess’s hair. (a question/ When/ incorrectly/is answered)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166813" y="2770188"/>
            <a:ext cx="59626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 a question is answered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incorrectly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0" y="441325"/>
            <a:ext cx="42497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935038" y="2349500"/>
            <a:ext cx="7705725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__________________________________________________, the game is over, and ____________________________.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(a total of/the princess/When/are answered/bald/ten questions/will/ become/incorrectly)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266950"/>
            <a:ext cx="73660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 a total of ten questions are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answered incorrectly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49450" y="3732213"/>
            <a:ext cx="589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princess will become bald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596" grpId="0"/>
      <p:bldP spid="11059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6488" y="836613"/>
            <a:ext cx="39243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042988" y="2781300"/>
            <a:ext cx="7272337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_______________________, the princess is free, and ____________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________.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(the witch/When/you/is caught/win the game)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258888" y="2852738"/>
            <a:ext cx="488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 you win the game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271588" y="3465513"/>
            <a:ext cx="686435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the witch is </a:t>
            </a:r>
          </a:p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caught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20" grpId="0"/>
      <p:bldP spid="1116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2" name="Group 2"/>
          <p:cNvGraphicFramePr>
            <a:graphicFrameLocks noGrp="1"/>
          </p:cNvGraphicFramePr>
          <p:nvPr/>
        </p:nvGraphicFramePr>
        <p:xfrm>
          <a:off x="762000" y="2590800"/>
          <a:ext cx="7696200" cy="4054477"/>
        </p:xfrm>
        <a:graphic>
          <a:graphicData uri="http://schemas.openxmlformats.org/drawingml/2006/table">
            <a:tbl>
              <a:tblPr/>
              <a:tblGrid>
                <a:gridCol w="413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3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 of the game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Travel in space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No. of levels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Main character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Neil Johnson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Setting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Mars,year2733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Area of study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science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designer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Harry Jones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6629400" y="609600"/>
            <a:ext cx="2895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Neil Johnson</a:t>
            </a:r>
          </a:p>
          <a:p>
            <a:pPr algn="l" eaLnBrk="1" hangingPunct="1">
              <a:spcBef>
                <a:spcPct val="50000"/>
              </a:spcBef>
            </a:pPr>
            <a:endParaRPr lang="en-US" altLang="zh-CN" sz="2400">
              <a:latin typeface="Times New Roman" panose="02020603050405020304" pitchFamily="18" charset="0"/>
            </a:endParaRPr>
          </a:p>
        </p:txBody>
      </p:sp>
      <p:pic>
        <p:nvPicPr>
          <p:cNvPr id="112670" name="Picture 30" descr="CIMG01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0"/>
            <a:ext cx="31242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365125" y="260350"/>
            <a:ext cx="1706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Verdana" panose="020B0604030504040204" pitchFamily="34" charset="0"/>
              </a:rPr>
              <a:t>Do B2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9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7088" y="0"/>
            <a:ext cx="8037512" cy="642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Millie: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 have a new computer game. Would you like to play it?</a:t>
            </a:r>
          </a:p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Daniel: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Oh, yes. What's the game called?</a:t>
            </a:r>
          </a:p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 Millie: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It ______________ 'Travel in Space'.</a:t>
            </a:r>
          </a:p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Daniel: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It sounds interesting. Who's the main character?</a:t>
            </a:r>
          </a:p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Millie: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He _________________(call) Neil Johnson.</a:t>
            </a:r>
          </a:p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Daniel: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Who designed the game?</a:t>
            </a:r>
          </a:p>
          <a:p>
            <a:pPr algn="l" eaLnBrk="1" hangingPunct="1"/>
            <a:r>
              <a:rPr lang="en-US" altLang="zh-CN" sz="3200">
                <a:latin typeface="Times New Roman" panose="02020603050405020304" pitchFamily="18" charset="0"/>
              </a:rPr>
              <a:t>Millie: 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 think it _________________</a:t>
            </a:r>
          </a:p>
          <a:p>
            <a:pPr algn="l" eaLnBrk="1" hangingPunct="1"/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(design) Harry Jones.</a:t>
            </a:r>
          </a:p>
          <a:p>
            <a:pPr algn="l" eaLnBrk="1" hangingPunct="1"/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316288" y="1484313"/>
            <a:ext cx="183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called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597275" y="2849563"/>
            <a:ext cx="2127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called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4197350" y="4437063"/>
            <a:ext cx="3975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designed by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372225" y="3284538"/>
            <a:ext cx="167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key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620713"/>
            <a:ext cx="3240087" cy="1905000"/>
          </a:xfrm>
        </p:spPr>
      </p:pic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4427538" y="693738"/>
            <a:ext cx="3455987" cy="1871662"/>
          </a:xfrm>
          <a:prstGeom prst="wedgeRoundRectCallout">
            <a:avLst>
              <a:gd name="adj1" fmla="val -97176"/>
              <a:gd name="adj2" fmla="val 6574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643438" y="496888"/>
            <a:ext cx="3600450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a key, a metal key, open and lock a door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95288" y="2420938"/>
            <a:ext cx="82804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What’s this called in English?</a:t>
            </a:r>
          </a:p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It _______ a key in English.</a:t>
            </a:r>
          </a:p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What is it made of ?</a:t>
            </a:r>
          </a:p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It is made of ______.</a:t>
            </a:r>
            <a:endParaRPr lang="en-US" altLang="zh-CN" sz="3600" b="1" u="sng">
              <a:solidFill>
                <a:srgbClr val="020202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What is it used for?</a:t>
            </a:r>
          </a:p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It is used for _________________ a door.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900113" y="3219450"/>
            <a:ext cx="174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called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059113" y="4587875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metal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987675" y="5956300"/>
            <a:ext cx="412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opening and locking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  <p:bldP spid="75783" grpId="0"/>
      <p:bldP spid="7578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0825" y="1089025"/>
            <a:ext cx="8613775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latin typeface="Times New Roman" panose="02020603050405020304" pitchFamily="18" charset="0"/>
              </a:rPr>
              <a:t>Daniel: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Where ______ the game ________ (set)?                         ________it _______(set) on Earth.</a:t>
            </a:r>
          </a:p>
          <a:p>
            <a:pPr algn="l" eaLnBrk="1" hangingPunct="1"/>
            <a:r>
              <a:rPr lang="en-US" altLang="zh-CN" sz="3200" b="1">
                <a:latin typeface="Times New Roman" panose="02020603050405020304" pitchFamily="18" charset="0"/>
              </a:rPr>
              <a:t>Millie: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No. I think it ______________(set) on Mars. We have to answer questions pass to level.</a:t>
            </a:r>
          </a:p>
          <a:p>
            <a:pPr algn="l" eaLnBrk="1" hangingPunct="1"/>
            <a:r>
              <a:rPr lang="en-US" altLang="zh-CN" sz="3200" b="1">
                <a:latin typeface="Times New Roman" panose="02020603050405020304" pitchFamily="18" charset="0"/>
              </a:rPr>
              <a:t> Daniel: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Oh, I see. What questions___________   (ask)?</a:t>
            </a:r>
          </a:p>
          <a:p>
            <a:pPr algn="l" eaLnBrk="1" hangingPunct="1"/>
            <a:r>
              <a:rPr lang="en-US" altLang="zh-CN" sz="3200" b="1">
                <a:latin typeface="Times New Roman" panose="02020603050405020304" pitchFamily="18" charset="0"/>
              </a:rPr>
              <a:t>Millie: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Questions about science _____________ (ask). The questions get  more difficult as you go to higher levels</a:t>
            </a:r>
          </a:p>
          <a:p>
            <a:pPr algn="l" eaLnBrk="1" hangingPunct="1"/>
            <a:r>
              <a:rPr lang="en-US" altLang="zh-CN" sz="3200" b="1">
                <a:latin typeface="Times New Roman" panose="02020603050405020304" pitchFamily="18" charset="0"/>
              </a:rPr>
              <a:t>Daniel:  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That sounds exciting. Let‘s start.</a:t>
            </a:r>
          </a:p>
          <a:p>
            <a:pPr algn="l" eaLnBrk="1" hangingPunct="1"/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276600" y="1049338"/>
            <a:ext cx="1935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443663" y="981075"/>
            <a:ext cx="1182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set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755650" y="1603375"/>
            <a:ext cx="160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372225" y="3284538"/>
            <a:ext cx="167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700338" y="1628775"/>
            <a:ext cx="1462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set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588125" y="3068638"/>
            <a:ext cx="2555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asked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6300788" y="4005263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asked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425950" y="2060575"/>
            <a:ext cx="2233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247650" y="1371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结构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371600" y="1676400"/>
            <a:ext cx="457200" cy="228600"/>
          </a:xfrm>
          <a:prstGeom prst="notchedRight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16" name="AutoShape 4"/>
          <p:cNvSpPr/>
          <p:nvPr/>
        </p:nvSpPr>
        <p:spPr bwMode="auto">
          <a:xfrm>
            <a:off x="1966913" y="981075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268538" y="838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一般现在时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629150" y="620713"/>
            <a:ext cx="41910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am/is/are+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 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209800" y="1981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一般过去时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4643438" y="1916113"/>
            <a:ext cx="42672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was/were+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主动语态和被动语态的转换</a:t>
            </a:r>
            <a:r>
              <a:rPr kumimoji="1" lang="en-US" altLang="zh-CN" sz="36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700088" y="4011613"/>
            <a:ext cx="703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主</a:t>
            </a:r>
            <a:r>
              <a:rPr kumimoji="1" lang="en-US" altLang="zh-CN" sz="3600" b="1">
                <a:latin typeface="Times New Roman" panose="02020603050405020304" pitchFamily="18" charset="0"/>
              </a:rPr>
              <a:t>:                             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611188" y="5516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被</a:t>
            </a:r>
            <a:r>
              <a:rPr kumimoji="1" lang="en-US" altLang="zh-CN" sz="36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1633538" y="4076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3635375" y="40767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latin typeface="Times New Roman" panose="02020603050405020304" pitchFamily="18" charset="0"/>
              </a:rPr>
              <a:t>learn</a:t>
            </a:r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5656263" y="4076700"/>
            <a:ext cx="150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latin typeface="Times New Roman" panose="02020603050405020304" pitchFamily="18" charset="0"/>
              </a:rPr>
              <a:t>English</a:t>
            </a:r>
          </a:p>
        </p:txBody>
      </p:sp>
      <p:sp>
        <p:nvSpPr>
          <p:cNvPr id="115727" name="Rectangle 15"/>
          <p:cNvSpPr>
            <a:spLocks noChangeArrowheads="1"/>
          </p:cNvSpPr>
          <p:nvPr/>
        </p:nvSpPr>
        <p:spPr bwMode="auto">
          <a:xfrm>
            <a:off x="1436688" y="5589588"/>
            <a:ext cx="15509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English</a:t>
            </a:r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3563938" y="5589588"/>
            <a:ext cx="19732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is learned</a:t>
            </a:r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7164388" y="566102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2843213" y="3933825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4932363" y="3933825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2987675" y="5516563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2195513" y="4652963"/>
            <a:ext cx="47244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 flipH="1">
            <a:off x="2268538" y="4581525"/>
            <a:ext cx="3733800" cy="9144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4284663" y="4508500"/>
            <a:ext cx="0" cy="936625"/>
          </a:xfrm>
          <a:prstGeom prst="line">
            <a:avLst/>
          </a:prstGeom>
          <a:noFill/>
          <a:ln w="57150">
            <a:solidFill>
              <a:srgbClr val="CCCC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6229350" y="5516563"/>
            <a:ext cx="8636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40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250825" y="188913"/>
            <a:ext cx="2233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4000" b="1" dirty="0">
                <a:solidFill>
                  <a:srgbClr val="FF0000"/>
                </a:solidFill>
              </a:rPr>
              <a:t>被动语态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animBg="1"/>
      <p:bldP spid="115716" grpId="0" animBg="1"/>
      <p:bldP spid="115717" grpId="0"/>
      <p:bldP spid="115718" grpId="0"/>
      <p:bldP spid="115719" grpId="0"/>
      <p:bldP spid="115720" grpId="0"/>
      <p:bldP spid="115721" grpId="0"/>
      <p:bldP spid="115722" grpId="0"/>
      <p:bldP spid="115723" grpId="0"/>
      <p:bldP spid="115724" grpId="0"/>
      <p:bldP spid="115725" grpId="0"/>
      <p:bldP spid="115726" grpId="0"/>
      <p:bldP spid="115727" grpId="0"/>
      <p:bldP spid="115728" grpId="0"/>
      <p:bldP spid="115729" grpId="0"/>
      <p:bldP spid="115730" grpId="0"/>
      <p:bldP spid="115731" grpId="0"/>
      <p:bldP spid="115732" grpId="0"/>
      <p:bldP spid="115733" grpId="0" animBg="1"/>
      <p:bldP spid="115734" grpId="0" animBg="1"/>
      <p:bldP spid="115735" grpId="0" animBg="1"/>
      <p:bldP spid="115736" grpId="0"/>
      <p:bldP spid="1157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57200" y="1066800"/>
            <a:ext cx="75438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altLang="zh-CN" sz="4000" u="sng">
                <a:latin typeface="Times New Roman" panose="02020603050405020304" pitchFamily="18" charset="0"/>
              </a:rPr>
              <a:t>He</a:t>
            </a:r>
            <a:r>
              <a:rPr lang="en-US" altLang="zh-CN" sz="4000">
                <a:latin typeface="Times New Roman" panose="02020603050405020304" pitchFamily="18" charset="0"/>
              </a:rPr>
              <a:t> cleaned </a:t>
            </a:r>
            <a:r>
              <a:rPr lang="en-US" altLang="zh-CN" sz="4000" u="sng">
                <a:latin typeface="Times New Roman" panose="02020603050405020304" pitchFamily="18" charset="0"/>
              </a:rPr>
              <a:t>the blackboard. </a:t>
            </a:r>
          </a:p>
          <a:p>
            <a:pPr marL="457200" indent="-457200" algn="just">
              <a:buFontTx/>
              <a:buAutoNum type="arabicPeriod"/>
            </a:pPr>
            <a:endParaRPr lang="en-US" altLang="zh-CN" sz="4000" u="sng">
              <a:latin typeface="Times New Roman" panose="02020603050405020304" pitchFamily="18" charset="0"/>
            </a:endParaRPr>
          </a:p>
          <a:p>
            <a:pPr marL="457200" indent="-457200" algn="just"/>
            <a:endParaRPr lang="en-US" altLang="zh-CN" sz="4000" u="sng">
              <a:latin typeface="Times New Roman" panose="02020603050405020304" pitchFamily="18" charset="0"/>
            </a:endParaRPr>
          </a:p>
          <a:p>
            <a:pPr marL="457200" indent="-457200" algn="just"/>
            <a:r>
              <a:rPr lang="en-US" altLang="zh-CN" sz="4000">
                <a:latin typeface="Times New Roman" panose="02020603050405020304" pitchFamily="18" charset="0"/>
              </a:rPr>
              <a:t>2. </a:t>
            </a:r>
            <a:r>
              <a:rPr lang="en-US" altLang="zh-CN" sz="4000" u="sng">
                <a:latin typeface="Times New Roman" panose="02020603050405020304" pitchFamily="18" charset="0"/>
              </a:rPr>
              <a:t>I</a:t>
            </a:r>
            <a:r>
              <a:rPr lang="en-US" altLang="zh-CN" sz="4000">
                <a:latin typeface="Times New Roman" panose="02020603050405020304" pitchFamily="18" charset="0"/>
              </a:rPr>
              <a:t> often help</a:t>
            </a:r>
            <a:r>
              <a:rPr lang="en-US" altLang="zh-CN" sz="4000" u="sng">
                <a:latin typeface="Times New Roman" panose="02020603050405020304" pitchFamily="18" charset="0"/>
              </a:rPr>
              <a:t> Jim.</a:t>
            </a:r>
            <a:r>
              <a:rPr lang="en-US" altLang="zh-CN" sz="4000">
                <a:latin typeface="Times New Roman" panose="02020603050405020304" pitchFamily="18" charset="0"/>
              </a:rPr>
              <a:t> </a:t>
            </a:r>
          </a:p>
          <a:p>
            <a:pPr marL="457200" indent="-457200" algn="just"/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/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/>
            <a:r>
              <a:rPr lang="en-US" altLang="zh-CN" sz="4000">
                <a:latin typeface="Times New Roman" panose="02020603050405020304" pitchFamily="18" charset="0"/>
              </a:rPr>
              <a:t>3.</a:t>
            </a:r>
            <a:r>
              <a:rPr lang="en-US" altLang="zh-CN" sz="4000" u="sng">
                <a:latin typeface="Times New Roman" panose="02020603050405020304" pitchFamily="18" charset="0"/>
              </a:rPr>
              <a:t>He</a:t>
            </a:r>
            <a:r>
              <a:rPr lang="en-US" altLang="zh-CN" sz="4000">
                <a:latin typeface="Times New Roman" panose="02020603050405020304" pitchFamily="18" charset="0"/>
              </a:rPr>
              <a:t> planted </a:t>
            </a:r>
            <a:r>
              <a:rPr lang="en-US" altLang="zh-CN" sz="4000" u="sng">
                <a:latin typeface="Times New Roman" panose="02020603050405020304" pitchFamily="18" charset="0"/>
              </a:rPr>
              <a:t>many trees</a:t>
            </a:r>
            <a:r>
              <a:rPr lang="en-US" altLang="zh-CN" sz="4000">
                <a:latin typeface="Times New Roman" panose="02020603050405020304" pitchFamily="18" charset="0"/>
              </a:rPr>
              <a:t> last year. </a:t>
            </a:r>
          </a:p>
          <a:p>
            <a:pPr marL="457200" indent="-457200" algn="just"/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/>
            <a:r>
              <a:rPr lang="en-US" altLang="zh-CN" sz="4000"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8305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4000" u="sng">
                <a:latin typeface="Times New Roman" panose="02020603050405020304" pitchFamily="18" charset="0"/>
              </a:rPr>
              <a:t>The blackboard</a:t>
            </a:r>
            <a:r>
              <a:rPr lang="en-US" altLang="zh-CN" sz="4000"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was cleaned </a:t>
            </a:r>
            <a:r>
              <a:rPr lang="en-US" altLang="zh-CN" sz="4000" u="sng">
                <a:solidFill>
                  <a:srgbClr val="FF33CC"/>
                </a:solidFill>
                <a:latin typeface="Times New Roman" panose="02020603050405020304" pitchFamily="18" charset="0"/>
              </a:rPr>
              <a:t>by </a:t>
            </a:r>
            <a:r>
              <a:rPr lang="en-US" altLang="zh-CN" sz="4000" u="sng">
                <a:solidFill>
                  <a:srgbClr val="000099"/>
                </a:solidFill>
                <a:latin typeface="Times New Roman" panose="02020603050405020304" pitchFamily="18" charset="0"/>
              </a:rPr>
              <a:t>him</a:t>
            </a:r>
            <a:r>
              <a:rPr lang="en-US" altLang="zh-CN" sz="40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914400" y="3733800"/>
            <a:ext cx="4495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4000" u="sng">
                <a:latin typeface="Times New Roman" panose="02020603050405020304" pitchFamily="18" charset="0"/>
              </a:rPr>
              <a:t>Jim</a:t>
            </a:r>
            <a:r>
              <a:rPr lang="en-US" altLang="zh-CN" sz="4000"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is helped </a:t>
            </a:r>
            <a:r>
              <a:rPr lang="en-US" altLang="zh-CN" sz="4000">
                <a:solidFill>
                  <a:srgbClr val="FF33CC"/>
                </a:solidFill>
                <a:latin typeface="Times New Roman" panose="02020603050405020304" pitchFamily="18" charset="0"/>
              </a:rPr>
              <a:t>by </a:t>
            </a:r>
            <a:r>
              <a:rPr lang="en-US" altLang="zh-CN" sz="4000">
                <a:solidFill>
                  <a:srgbClr val="000099"/>
                </a:solidFill>
                <a:latin typeface="Times New Roman" panose="02020603050405020304" pitchFamily="18" charset="0"/>
              </a:rPr>
              <a:t>me</a:t>
            </a:r>
            <a:r>
              <a:rPr lang="en-US" altLang="zh-CN" sz="40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Exercises: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685800" y="5638800"/>
            <a:ext cx="7620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4000" u="sng">
                <a:latin typeface="Times New Roman" panose="02020603050405020304" pitchFamily="18" charset="0"/>
              </a:rPr>
              <a:t>Many trees</a:t>
            </a:r>
            <a:r>
              <a:rPr lang="en-US" altLang="zh-CN" sz="4000"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were planted</a:t>
            </a:r>
            <a:r>
              <a:rPr lang="en-US" altLang="zh-CN" sz="4000"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FF33CC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4000">
                <a:solidFill>
                  <a:srgbClr val="000099"/>
                </a:solidFill>
                <a:latin typeface="Times New Roman" panose="02020603050405020304" pitchFamily="18" charset="0"/>
              </a:rPr>
              <a:t> him</a:t>
            </a:r>
          </a:p>
          <a:p>
            <a:pPr algn="just" eaLnBrk="1" hangingPunct="1"/>
            <a:r>
              <a:rPr lang="en-US" altLang="zh-CN" sz="4000">
                <a:latin typeface="Times New Roman" panose="02020603050405020304" pitchFamily="18" charset="0"/>
              </a:rPr>
              <a:t>last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/>
      <p:bldP spid="117764" grpId="0"/>
      <p:bldP spid="117765" grpId="0"/>
      <p:bldP spid="11776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u=2696598857,231782539&amp;gp=1">
            <a:hlinkClick r:id="rId2"/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143000" y="4114800"/>
            <a:ext cx="6967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400" b="1">
                <a:latin typeface="Times New Roman" panose="02020603050405020304" pitchFamily="18" charset="0"/>
              </a:rPr>
              <a:t>The orange is very delicious.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4648200"/>
            <a:ext cx="670242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400" b="1">
                <a:latin typeface="Times New Roman" panose="02020603050405020304" pitchFamily="18" charset="0"/>
              </a:rPr>
              <a:t>____ it _______(eat) </a:t>
            </a:r>
            <a:r>
              <a: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4400" b="1">
                <a:latin typeface="Times New Roman" panose="02020603050405020304" pitchFamily="18" charset="0"/>
              </a:rPr>
              <a:t> you</a:t>
            </a:r>
          </a:p>
          <a:p>
            <a:pPr algn="l" eaLnBrk="1" hangingPunct="1"/>
            <a:r>
              <a:rPr lang="en-US" altLang="zh-CN" sz="4400" b="1">
                <a:latin typeface="Times New Roman" panose="02020603050405020304" pitchFamily="18" charset="0"/>
              </a:rPr>
              <a:t>yesterday?</a:t>
            </a:r>
          </a:p>
          <a:p>
            <a:pPr algn="l" eaLnBrk="1" hangingPunct="1"/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219200" y="4727575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124200" y="4727575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8788" grpId="0"/>
      <p:bldP spid="118789" grpId="0"/>
      <p:bldP spid="11879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u=4231347297,3587483897&amp;gp=1">
            <a:hlinkClick r:id="rId2"/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The computer is very popular now.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85750" y="1143000"/>
            <a:ext cx="885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_____ it ______(use) all over the world now?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517525" y="1143000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2193925" y="114300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19813" grpId="0"/>
      <p:bldP spid="11981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11037635905612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0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23850" y="4437063"/>
            <a:ext cx="807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Vegetables are very important for our health.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12725" y="5013325"/>
            <a:ext cx="791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______they ________(eat) by you every day?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441325" y="4941888"/>
            <a:ext cx="839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2498725" y="486886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eaten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2051050" y="5661025"/>
            <a:ext cx="253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aren’t eaten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539750" y="5675313"/>
            <a:ext cx="7847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No, they ____________(not eat) by me every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36" grpId="0"/>
      <p:bldP spid="120837" grpId="0"/>
      <p:bldP spid="120838" grpId="0"/>
      <p:bldP spid="120839" grpId="0"/>
      <p:bldP spid="12084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150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124200"/>
            <a:ext cx="7924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684213" y="1125538"/>
            <a:ext cx="579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latin typeface="Times New Roman" panose="02020603050405020304" pitchFamily="18" charset="0"/>
              </a:rPr>
              <a:t>Most of us like watching TV.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93725" y="3221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82600" y="1143000"/>
            <a:ext cx="28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755650" y="1989138"/>
            <a:ext cx="7561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latin typeface="Times New Roman" panose="02020603050405020304" pitchFamily="18" charset="0"/>
              </a:rPr>
              <a:t> _____ it  ________ by you last night?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900113" y="2060575"/>
            <a:ext cx="116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2627313" y="2060575"/>
            <a:ext cx="214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watched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  <p:bldP spid="121862" grpId="0"/>
      <p:bldP spid="121863" grpId="0"/>
      <p:bldP spid="12186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16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38" y="3644900"/>
            <a:ext cx="64801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827088" y="677863"/>
            <a:ext cx="68262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It’s good for us to play basketball.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884238" y="1412875"/>
            <a:ext cx="69532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Do you play it as often as possible?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57250" y="2195513"/>
            <a:ext cx="794702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____ it_______( play) by you as often as possible? 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150938" y="2284413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2300288" y="2276475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played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  <p:bldP spid="122884" grpId="0"/>
      <p:bldP spid="122885" grpId="0"/>
      <p:bldP spid="122886" grpId="0"/>
      <p:bldP spid="12288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被动语态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0" y="1773238"/>
            <a:ext cx="13716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>
                <a:solidFill>
                  <a:srgbClr val="3333FF"/>
                </a:solidFill>
                <a:latin typeface="Times New Roman" panose="02020603050405020304" pitchFamily="18" charset="0"/>
              </a:rPr>
              <a:t>否定句结构</a:t>
            </a:r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>
            <a:off x="1371600" y="2565400"/>
            <a:ext cx="457200" cy="228600"/>
          </a:xfrm>
          <a:prstGeom prst="notchedRight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909" name="AutoShape 5"/>
          <p:cNvSpPr/>
          <p:nvPr/>
        </p:nvSpPr>
        <p:spPr bwMode="auto">
          <a:xfrm>
            <a:off x="1981200" y="1757363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2286000" y="1203325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3333FF"/>
                </a:solidFill>
                <a:latin typeface="Times New Roman" panose="02020603050405020304" pitchFamily="18" charset="0"/>
              </a:rPr>
              <a:t>一般现在时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4953000" y="990600"/>
            <a:ext cx="4191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am/is/are +not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2209800" y="3148013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3333FF"/>
                </a:solidFill>
                <a:latin typeface="Times New Roman" panose="02020603050405020304" pitchFamily="18" charset="0"/>
              </a:rPr>
              <a:t>一般过去时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4876800" y="3059113"/>
            <a:ext cx="42672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was/were+ not 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动词的过去分词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539750" y="4875213"/>
            <a:ext cx="7704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3333FF"/>
                </a:solidFill>
                <a:latin typeface="Times New Roman" panose="02020603050405020304" pitchFamily="18" charset="0"/>
              </a:rPr>
              <a:t>一般疑问句将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>
                <a:solidFill>
                  <a:srgbClr val="3333FF"/>
                </a:solidFill>
                <a:latin typeface="Times New Roman" panose="02020603050405020304" pitchFamily="18" charset="0"/>
              </a:rPr>
              <a:t>动词提到句首</a:t>
            </a:r>
            <a:r>
              <a:rPr lang="en-US" altLang="zh-CN" sz="360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/>
      <p:bldP spid="123908" grpId="0" animBg="1"/>
      <p:bldP spid="123909" grpId="0" animBg="1"/>
      <p:bldP spid="123910" grpId="0"/>
      <p:bldP spid="123911" grpId="0"/>
      <p:bldP spid="123912" grpId="0"/>
      <p:bldP spid="123913" grpId="0"/>
      <p:bldP spid="1239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33375" y="152400"/>
            <a:ext cx="8775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Change the active voice into the passive voice.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0" y="228600"/>
            <a:ext cx="96774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/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 eaLnBrk="0" hangingPunct="0">
              <a:buFontTx/>
              <a:buAutoNum type="arabicPeriod"/>
            </a:pPr>
            <a:r>
              <a:rPr lang="en-US" altLang="zh-CN" sz="4000">
                <a:latin typeface="Times New Roman" panose="02020603050405020304" pitchFamily="18" charset="0"/>
              </a:rPr>
              <a:t>Millie didn’t paint this picture.</a:t>
            </a:r>
          </a:p>
          <a:p>
            <a:pPr marL="457200" indent="-457200" algn="just" eaLnBrk="0" hangingPunct="0">
              <a:buFontTx/>
              <a:buAutoNum type="arabicPeriod"/>
            </a:pPr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4000">
                <a:latin typeface="Times New Roman" panose="02020603050405020304" pitchFamily="18" charset="0"/>
              </a:rPr>
              <a:t>2. Do people grow rice in China?</a:t>
            </a:r>
          </a:p>
          <a:p>
            <a:pPr marL="457200" indent="-457200" algn="just" eaLnBrk="0" hangingPunct="0"/>
            <a:endParaRPr lang="en-US" altLang="zh-CN" sz="4000">
              <a:latin typeface="Times New Roman" panose="02020603050405020304" pitchFamily="18" charset="0"/>
            </a:endParaRPr>
          </a:p>
          <a:p>
            <a:pPr marL="457200" indent="-457200" algn="just" eaLnBrk="0" hangingPunct="0"/>
            <a:r>
              <a:rPr lang="en-US" altLang="zh-CN" sz="40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5800" y="1862138"/>
            <a:ext cx="749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This picture wasn’t printed by Millie.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611188" y="3662363"/>
            <a:ext cx="676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Is rice grown in China by people?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/>
      <p:bldP spid="124932" grpId="0"/>
      <p:bldP spid="1249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187450" y="3573463"/>
            <a:ext cx="7345363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It’s called a ______ in English. </a:t>
            </a:r>
          </a:p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It’s ________ paper.</a:t>
            </a:r>
          </a:p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020202"/>
                </a:solidFill>
                <a:latin typeface="Times New Roman" panose="02020603050405020304" pitchFamily="18" charset="0"/>
              </a:rPr>
              <a:t>It’s _______ sending a letter.</a:t>
            </a: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4859338" y="620713"/>
            <a:ext cx="3384550" cy="2305050"/>
          </a:xfrm>
          <a:prstGeom prst="wedgeRoundRectCallout">
            <a:avLst>
              <a:gd name="adj1" fmla="val -85412"/>
              <a:gd name="adj2" fmla="val -22384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a stamp, </a:t>
            </a:r>
          </a:p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a paper stamp, </a:t>
            </a:r>
          </a:p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send a letter</a:t>
            </a:r>
            <a:endParaRPr lang="en-US" altLang="zh-CN" sz="36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293813" y="563563"/>
          <a:ext cx="2414587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Photo Editor 照片" r:id="rId3" imgW="933450" imgH="1095375" progId="MSPhotoEd.3">
                  <p:embed/>
                </p:oleObj>
              </mc:Choice>
              <mc:Fallback>
                <p:oleObj name="Photo Editor 照片" r:id="rId3" imgW="933450" imgH="1095375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563563"/>
                        <a:ext cx="2414587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625850" y="3575050"/>
            <a:ext cx="1377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stamp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033588" y="4292600"/>
            <a:ext cx="17462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made of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936750" y="5013325"/>
            <a:ext cx="17716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used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5" grpId="0"/>
      <p:bldP spid="76806" grpId="0"/>
      <p:bldP spid="7680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763" y="2143125"/>
            <a:ext cx="7653337" cy="3743325"/>
          </a:xfrm>
          <a:noFill/>
        </p:spPr>
        <p:txBody>
          <a:bodyPr/>
          <a:lstStyle/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020202"/>
                </a:solidFill>
              </a:rPr>
              <a:t>把主动语态的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宾语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变为被动语态的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主语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,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用主格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把谓语变为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被动结构</a:t>
            </a:r>
            <a:r>
              <a:rPr lang="en-US" altLang="zh-CN" sz="3600" b="1" dirty="0" smtClean="0">
                <a:solidFill>
                  <a:srgbClr val="020202"/>
                </a:solidFill>
              </a:rPr>
              <a:t>,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注意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be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的时态和原句要保持一致。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把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主动语态的主语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放在介词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by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后作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宾语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，将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主格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变为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宾格</a:t>
            </a:r>
            <a:r>
              <a:rPr lang="zh-CN" altLang="en-US" sz="3600" b="1" dirty="0" smtClean="0">
                <a:solidFill>
                  <a:srgbClr val="020202"/>
                </a:solidFill>
              </a:rPr>
              <a:t>。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95288" y="1249363"/>
            <a:ext cx="62992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一、主动语态变为被动语态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539750" y="579438"/>
            <a:ext cx="3181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Conclusion :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allAtOnce"/>
      <p:bldP spid="12595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5883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kumimoji="1" lang="en-US" altLang="zh-CN" sz="360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kumimoji="1" lang="en-US" altLang="zh-CN" sz="3200" b="1" i="1">
              <a:latin typeface="Times New Roman" panose="02020603050405020304" pitchFamily="18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539750" y="711200"/>
            <a:ext cx="7272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二、被动句变为主动句的步骤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39750" y="1484313"/>
            <a:ext cx="80645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24205" indent="-624205" algn="l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1)</a:t>
            </a:r>
            <a:r>
              <a:rPr kumimoji="1"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找到动作的执行者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常为被动句的宾语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作主动句的主语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  <a:p>
            <a:pPr marL="624205" indent="-624205" algn="l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2) 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找到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be+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过去分词结构还原为及物动词原形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  <a:p>
            <a:pPr marL="624205" indent="-624205" algn="l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3) 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找到动作的承受者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常为被动句的主语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作主动句的宾语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5883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kumimoji="1" lang="en-US" altLang="zh-CN" sz="360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kumimoji="1" lang="en-US" altLang="zh-CN" sz="3200" b="1" i="1">
              <a:latin typeface="Times New Roman" panose="02020603050405020304" pitchFamily="18" charset="0"/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611188" y="908050"/>
            <a:ext cx="78486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24205" indent="-624205" algn="l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4)  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确定及物动词的时态。数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注意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在以上转换中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代词作主语用主格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, 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代</a:t>
            </a:r>
          </a:p>
          <a:p>
            <a:pPr marL="624205" indent="-624205" algn="l">
              <a:lnSpc>
                <a:spcPct val="130000"/>
              </a:lnSpc>
            </a:pP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词作宾语用宾格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28004" name="Picture 4" descr="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286125"/>
            <a:ext cx="2663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611188" y="404813"/>
            <a:ext cx="81375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Change the active voice into the passive voice.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468313" y="1974850"/>
            <a:ext cx="58324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1. Millie painted this picture.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971550" y="2695575"/>
            <a:ext cx="6985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This picture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painted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by Millie.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971550" y="3990975"/>
            <a:ext cx="583406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Coke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sold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in a small shop.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1044575" y="5430838"/>
            <a:ext cx="51831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Rice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grown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in China.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504825" y="3343275"/>
            <a:ext cx="65881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2. He sells coke in a small shop.</a:t>
            </a: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539750" y="4697413"/>
            <a:ext cx="597693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3. People grow rice in China.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/>
      <p:bldP spid="129028" grpId="0"/>
      <p:bldP spid="129029" grpId="0"/>
      <p:bldP spid="129030" grpId="0"/>
      <p:bldP spid="129031" grpId="0"/>
      <p:bldP spid="12903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219200" y="2492375"/>
            <a:ext cx="66960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The letter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written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last night.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219200" y="3995738"/>
            <a:ext cx="69850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Many beautiful photos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taken</a:t>
            </a:r>
            <a:r>
              <a:rPr kumimoji="1" lang="en-US" altLang="zh-CN" sz="3600" b="1">
                <a:solidFill>
                  <a:srgbClr val="3333CC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by Tom.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787400" y="1628775"/>
            <a:ext cx="648176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4. He wrote the letter last night.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755650" y="3213100"/>
            <a:ext cx="71310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5. Tom took many beautiful photos.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/>
      <p:bldP spid="131076" grpId="0"/>
      <p:bldP spid="13107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395288" y="1466850"/>
            <a:ext cx="799306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将下面的被动语态句子变为主动语态句子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468313" y="3270250"/>
            <a:ext cx="7848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3230" indent="-443230"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The blackboard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cleaned by him.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042988" y="4221163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 cleaned the blackboard.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/>
      <p:bldP spid="13312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11188" y="1484313"/>
            <a:ext cx="6192837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</a:t>
            </a:r>
            <a:r>
              <a:rPr lang="en-US" altLang="zh-CN" sz="36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Jim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helped by me.</a:t>
            </a:r>
          </a:p>
          <a:p>
            <a:pPr algn="l">
              <a:lnSpc>
                <a:spcPct val="130000"/>
              </a:lnSpc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Many trees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planted by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him last year.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16013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zh-CN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187450" y="2349500"/>
            <a:ext cx="227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I help Jim.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095375" y="4379913"/>
            <a:ext cx="648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He planted many trees last year.</a:t>
            </a:r>
          </a:p>
        </p:txBody>
      </p:sp>
      <p:pic>
        <p:nvPicPr>
          <p:cNvPr id="58374" name="Picture 6" descr="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76250"/>
            <a:ext cx="266382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8" grpId="0"/>
      <p:bldP spid="13414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684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/>
              <a:t>把下列句子变成被动语态</a:t>
            </a:r>
            <a:r>
              <a:rPr lang="en-US" altLang="zh-CN" sz="2400" b="1" dirty="0"/>
              <a:t>: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78486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1 Millie printed </a:t>
            </a:r>
            <a:r>
              <a:rPr lang="en-US" altLang="zh-CN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picture</a:t>
            </a:r>
            <a:r>
              <a:rPr lang="en-US" altLang="zh-CN" sz="3200" b="1" dirty="0"/>
              <a:t> last week. 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2 He sells </a:t>
            </a:r>
            <a:r>
              <a:rPr lang="en-US" altLang="zh-CN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coke</a:t>
            </a:r>
            <a:r>
              <a:rPr lang="en-US" altLang="zh-CN" sz="3200" b="1" dirty="0"/>
              <a:t> in a small shop.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3 People grow </a:t>
            </a:r>
            <a:r>
              <a:rPr lang="en-US" altLang="zh-CN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rice</a:t>
            </a:r>
            <a:r>
              <a:rPr lang="en-US" altLang="zh-CN" sz="3200" b="1" dirty="0"/>
              <a:t> in China.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4 He wrote </a:t>
            </a:r>
            <a:r>
              <a:rPr lang="en-US" altLang="zh-CN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letter</a:t>
            </a:r>
            <a:r>
              <a:rPr lang="en-US" altLang="zh-CN" sz="3200" b="1" dirty="0"/>
              <a:t> last night.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23850" y="1700213"/>
            <a:ext cx="431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50825" y="2997200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250825" y="3213100"/>
            <a:ext cx="433388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79388" y="4652963"/>
            <a:ext cx="431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0" y="6092825"/>
            <a:ext cx="5397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900113" y="1484313"/>
            <a:ext cx="7775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This picture was printed by Millie last week.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900113" y="3068638"/>
            <a:ext cx="6551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Coke is sold in a small shop.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827088" y="4437063"/>
            <a:ext cx="6624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Rice is grown in China.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827088" y="5876925"/>
            <a:ext cx="7058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The letter was written by him last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7" grpId="0"/>
      <p:bldP spid="13517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424863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5 Tom took </a:t>
            </a:r>
            <a:r>
              <a:rPr lang="en-US" altLang="zh-CN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beautiful photos</a:t>
            </a:r>
            <a:r>
              <a:rPr lang="en-US" altLang="zh-CN" sz="3200" b="1" dirty="0"/>
              <a:t> in the Summer Palace.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6 My brother didn’t turn on </a:t>
            </a:r>
            <a:r>
              <a:rPr lang="en-US" altLang="zh-CN" sz="3200" b="1" dirty="0">
                <a:solidFill>
                  <a:srgbClr val="3333FF"/>
                </a:solidFill>
              </a:rPr>
              <a:t>the TV</a:t>
            </a:r>
            <a:r>
              <a:rPr lang="en-US" altLang="zh-CN" sz="3200" b="1" dirty="0"/>
              <a:t> last night.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  <a:p>
            <a:pPr algn="l">
              <a:spcBef>
                <a:spcPct val="50000"/>
              </a:spcBef>
              <a:defRPr/>
            </a:pPr>
            <a:r>
              <a:rPr lang="en-US" altLang="zh-CN" sz="3200" b="1" dirty="0"/>
              <a:t>7 Do they sell </a:t>
            </a:r>
            <a:r>
              <a:rPr lang="en-US" altLang="zh-CN" sz="3200" b="1" dirty="0">
                <a:solidFill>
                  <a:srgbClr val="3333FF"/>
                </a:solidFill>
              </a:rPr>
              <a:t>the computers</a:t>
            </a:r>
            <a:r>
              <a:rPr lang="en-US" altLang="zh-CN" sz="3200" b="1" dirty="0"/>
              <a:t> in this shop?</a:t>
            </a:r>
          </a:p>
          <a:p>
            <a:pPr algn="l">
              <a:spcBef>
                <a:spcPct val="50000"/>
              </a:spcBef>
              <a:defRPr/>
            </a:pPr>
            <a:endParaRPr lang="en-US" altLang="zh-CN" sz="3200" b="1" dirty="0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0" y="2060575"/>
            <a:ext cx="5397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4005263"/>
            <a:ext cx="468313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0" y="5589588"/>
            <a:ext cx="53975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827088" y="1844675"/>
            <a:ext cx="756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Many beautiful photos were taken by Tom in the Summer Palace.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84213" y="3716338"/>
            <a:ext cx="74882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The TV wasn’t turned on by my brother last night.</a:t>
            </a: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755650" y="5300663"/>
            <a:ext cx="7632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Are the computer sold in this shop?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/>
      <p:bldP spid="13620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7777162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/>
              <a:t>8 We connected </a:t>
            </a:r>
            <a:r>
              <a:rPr lang="en-US" altLang="zh-CN" sz="3200" b="1">
                <a:solidFill>
                  <a:srgbClr val="3333FF"/>
                </a:solidFill>
              </a:rPr>
              <a:t>the keyboard</a:t>
            </a:r>
            <a:r>
              <a:rPr lang="en-US" altLang="zh-CN" sz="3200" b="1"/>
              <a:t> to the computer.</a:t>
            </a:r>
          </a:p>
          <a:p>
            <a:pPr algn="l" eaLnBrk="1" hangingPunct="1"/>
            <a:endParaRPr lang="en-US" altLang="zh-CN" sz="3200" b="1"/>
          </a:p>
          <a:p>
            <a:pPr algn="l" eaLnBrk="1" hangingPunct="1"/>
            <a:r>
              <a:rPr lang="en-US" altLang="zh-CN" sz="3200" b="1"/>
              <a:t>9 Some of us don’t like </a:t>
            </a:r>
            <a:r>
              <a:rPr lang="en-US" altLang="zh-CN" sz="3200" b="1">
                <a:solidFill>
                  <a:srgbClr val="3333FF"/>
                </a:solidFill>
              </a:rPr>
              <a:t>English</a:t>
            </a:r>
            <a:r>
              <a:rPr lang="en-US" altLang="zh-CN" sz="3200" b="1"/>
              <a:t>.</a:t>
            </a:r>
          </a:p>
          <a:p>
            <a:pPr algn="l" eaLnBrk="1" hangingPunct="1"/>
            <a:endParaRPr lang="en-US" altLang="zh-CN" sz="3200" b="1"/>
          </a:p>
          <a:p>
            <a:pPr algn="l" eaLnBrk="1" hangingPunct="1"/>
            <a:r>
              <a:rPr lang="en-US" altLang="zh-CN" sz="3200" b="1"/>
              <a:t>10 Did your parent look after </a:t>
            </a:r>
            <a:r>
              <a:rPr lang="en-US" altLang="zh-CN" sz="3200" b="1">
                <a:solidFill>
                  <a:srgbClr val="3333FF"/>
                </a:solidFill>
              </a:rPr>
              <a:t>you</a:t>
            </a:r>
            <a:r>
              <a:rPr lang="en-US" altLang="zh-CN" sz="3200" b="1"/>
              <a:t> in the hospital?</a:t>
            </a:r>
          </a:p>
          <a:p>
            <a:pPr algn="l" eaLnBrk="1" hangingPunct="1"/>
            <a:endParaRPr lang="en-US" altLang="zh-CN" sz="3200" b="1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0" y="1916113"/>
            <a:ext cx="468313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2852738"/>
            <a:ext cx="468313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0" y="4508500"/>
            <a:ext cx="5397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11188" y="1700213"/>
            <a:ext cx="8281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The keyboard was connected to the computer.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684213" y="2708275"/>
            <a:ext cx="6480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English isn’t liked by some of us.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827088" y="4221163"/>
            <a:ext cx="741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Were you looked after by your parent in the hospital?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067175" y="981075"/>
            <a:ext cx="42100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What do we use this </a:t>
            </a:r>
          </a:p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CD-ROM for?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067175" y="2492375"/>
            <a:ext cx="45497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We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use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it  for playing.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995738" y="3284538"/>
            <a:ext cx="45370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=It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used for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playing.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55650" y="4221163"/>
            <a:ext cx="3816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Who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designed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it ?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41375" y="5084763"/>
            <a:ext cx="68262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It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designed</a:t>
            </a: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333399"/>
                </a:solidFill>
                <a:latin typeface="Times New Roman" panose="02020603050405020304" pitchFamily="18" charset="0"/>
              </a:rPr>
              <a:t>by</a:t>
            </a:r>
            <a:r>
              <a:rPr kumimoji="1" lang="en-US" altLang="zh-CN" sz="3600" b="1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Nancy Jackson</a:t>
            </a:r>
          </a:p>
        </p:txBody>
      </p:sp>
      <p:pic>
        <p:nvPicPr>
          <p:cNvPr id="77831" name="Picture 7" descr="20051071961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19175"/>
            <a:ext cx="3205163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/>
      <p:bldP spid="77829" grpId="0"/>
      <p:bldP spid="7783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895600" y="0"/>
            <a:ext cx="5118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build eat paint steal 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catch grow sell write 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0" y="914400"/>
            <a:ext cx="920115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1 This picture __________ by Millie.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2 Coke __________ all over the world.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3 Rice ___________ in China.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4 Some money __________from the 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bank yesterday.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5 The thieves _________ by the police.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6 This flat _________ in 1996.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7 This newsletter article __________ 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by Daniel.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8 All the snacks _________ before the </a:t>
            </a:r>
          </a:p>
          <a:p>
            <a:pPr algn="l" eaLnBrk="1" hangingPunct="1"/>
            <a:r>
              <a:rPr lang="en-US" altLang="zh-CN" sz="3200" b="1" dirty="0">
                <a:latin typeface="Verdana" panose="020B0604030504040204" pitchFamily="34" charset="0"/>
              </a:rPr>
              <a:t>party ended.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200400" y="914400"/>
            <a:ext cx="295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was painted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895600" y="1371600"/>
            <a:ext cx="1649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is sold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133600" y="1905000"/>
            <a:ext cx="2157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is grown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3505200" y="2438400"/>
            <a:ext cx="2640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was stolen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3048000" y="3352800"/>
            <a:ext cx="302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were caught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2667000" y="3810000"/>
            <a:ext cx="227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was built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5867400" y="4343400"/>
            <a:ext cx="290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was written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3733800" y="5181600"/>
            <a:ext cx="2749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were eaten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65125" y="68263"/>
            <a:ext cx="181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3200" b="1" dirty="0">
                <a:latin typeface="Verdana" panose="020B0604030504040204" pitchFamily="34" charset="0"/>
              </a:rPr>
              <a:t>选词填空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  <p:bldP spid="138245" grpId="0" autoUpdateAnimBg="0"/>
      <p:bldP spid="138246" grpId="0" autoUpdateAnimBg="0"/>
      <p:bldP spid="138247" grpId="0" autoUpdateAnimBg="0"/>
      <p:bldP spid="138248" grpId="0" autoUpdateAnimBg="0"/>
      <p:bldP spid="138249" grpId="0" autoUpdateAnimBg="0"/>
      <p:bldP spid="138250" grpId="0" autoUpdateAnimBg="0"/>
      <p:bldP spid="138251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323850" y="195263"/>
            <a:ext cx="849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800000"/>
                </a:solidFill>
                <a:latin typeface="Times New Roman" panose="02020603050405020304" pitchFamily="18" charset="0"/>
              </a:rPr>
              <a:t>改错</a:t>
            </a:r>
            <a:r>
              <a:rPr lang="en-US" altLang="zh-CN" sz="3600" b="1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4925" y="1125538"/>
            <a:ext cx="882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800" b="1">
                <a:solidFill>
                  <a:srgbClr val="FF3300"/>
                </a:solidFill>
                <a:latin typeface="Verdana" panose="020B0604030504040204" pitchFamily="34" charset="0"/>
              </a:rPr>
              <a:t> 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1.Cards were played by we yesterday.</a:t>
            </a:r>
          </a:p>
          <a:p>
            <a:pPr algn="l" eaLnBrk="1" hangingPunct="1"/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50825" y="2667000"/>
            <a:ext cx="8337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2. The food were eaten up in the morning.</a:t>
            </a:r>
          </a:p>
          <a:p>
            <a:pPr algn="l" eaLnBrk="1" hangingPunct="1"/>
            <a:endParaRPr lang="en-US" altLang="zh-CN">
              <a:latin typeface="Verdana" panose="020B0604030504040204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50825" y="3881438"/>
            <a:ext cx="8807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3. Computers are used for chat with friends.</a:t>
            </a:r>
          </a:p>
          <a:p>
            <a:pPr algn="l" eaLnBrk="1" hangingPunct="1"/>
            <a:endParaRPr lang="en-US" altLang="zh-CN">
              <a:latin typeface="Verdana" panose="020B0604030504040204" pitchFamily="34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23850" y="4960938"/>
            <a:ext cx="8718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4. The house was built by you and I in 1990.</a:t>
            </a:r>
          </a:p>
          <a:p>
            <a:pPr algn="l" eaLnBrk="1" hangingPunct="1"/>
            <a:endParaRPr lang="en-US" altLang="zh-CN">
              <a:latin typeface="Verdana" panose="020B0604030504040204" pitchFamily="34" charset="0"/>
            </a:endParaRP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5003800" y="11969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__                 us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2700338" y="2852738"/>
            <a:ext cx="3816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___                 </a:t>
            </a:r>
          </a:p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was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5581650" y="4073525"/>
            <a:ext cx="2735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__    </a:t>
            </a:r>
          </a:p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chatting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5435600" y="5154613"/>
            <a:ext cx="3384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______</a:t>
            </a:r>
          </a:p>
          <a:p>
            <a:pPr algn="l" eaLnBrk="1" hangingPunct="1"/>
            <a:r>
              <a:rPr lang="en-US" altLang="zh-CN" sz="3200" b="1">
                <a:latin typeface="Verdana" panose="020B0604030504040204" pitchFamily="34" charset="0"/>
              </a:rPr>
              <a:t>you and me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  <p:bldP spid="139271" grpId="0" autoUpdateAnimBg="0"/>
      <p:bldP spid="139272" grpId="0" autoUpdateAnimBg="0"/>
      <p:bldP spid="139273" grpId="0" autoUpdateAnimBg="0"/>
      <p:bldP spid="1392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900113" y="900113"/>
            <a:ext cx="80645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4000" b="1">
                <a:solidFill>
                  <a:srgbClr val="333399"/>
                </a:solidFill>
                <a:latin typeface="Times New Roman" panose="02020603050405020304" pitchFamily="18" charset="0"/>
              </a:rPr>
              <a:t>Students talk about the things around them.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971550" y="2286000"/>
            <a:ext cx="7632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such as: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books </a:t>
            </a:r>
            <a:r>
              <a:rPr lang="en-US" altLang="zh-CN" sz="3600" b="1">
                <a:latin typeface="Times New Roman" panose="02020603050405020304" pitchFamily="18" charset="0"/>
              </a:rPr>
              <a:t> (be made of paper/ written in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English )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knives</a:t>
            </a:r>
            <a:r>
              <a:rPr lang="en-US" altLang="zh-CN" sz="3600" b="1">
                <a:latin typeface="Times New Roman" panose="02020603050405020304" pitchFamily="18" charset="0"/>
              </a:rPr>
              <a:t> (be made of metal/in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China/used for/to)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187450" y="1565275"/>
            <a:ext cx="691356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desks  </a:t>
            </a:r>
            <a:r>
              <a:rPr lang="en-US" altLang="zh-CN" sz="3600" b="1">
                <a:latin typeface="Times New Roman" panose="02020603050405020304" pitchFamily="18" charset="0"/>
              </a:rPr>
              <a:t>( be made of wood/ painted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yellow)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windows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blackboards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pens…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275013" y="620713"/>
            <a:ext cx="31686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语 态 分 类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539750" y="1400175"/>
            <a:ext cx="8208963" cy="40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英语动词有两种语态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, </a:t>
            </a: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主动语态和被动语态。主动语态表示主语是动作的执行者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如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:</a:t>
            </a:r>
          </a:p>
          <a:p>
            <a:pPr algn="l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They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built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a new bridge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over the river.</a:t>
            </a:r>
          </a:p>
          <a:p>
            <a:pPr algn="l">
              <a:lnSpc>
                <a:spcPct val="130000"/>
              </a:lnSpc>
            </a:pP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被动语态表示主语是动作的承受者</a:t>
            </a:r>
            <a:r>
              <a:rPr kumimoji="1"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如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30000"/>
              </a:lnSpc>
            </a:pPr>
            <a:endParaRPr kumimoji="1" lang="en-US" altLang="zh-CN" dirty="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68338" y="4941888"/>
            <a:ext cx="75755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new bridge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was built over the river.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allAtOnce"/>
      <p:bldP spid="8090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2724</Words>
  <Application>Microsoft Office PowerPoint</Application>
  <PresentationFormat>全屏显示(4:3)</PresentationFormat>
  <Paragraphs>485</Paragraphs>
  <Slides>61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61</vt:i4>
      </vt:variant>
    </vt:vector>
  </HeadingPairs>
  <TitlesOfParts>
    <vt:vector size="70" baseType="lpstr">
      <vt:lpstr>楷体_GB2312</vt:lpstr>
      <vt:lpstr>宋体</vt:lpstr>
      <vt:lpstr>微软雅黑</vt:lpstr>
      <vt:lpstr>Arial</vt:lpstr>
      <vt:lpstr>Times New Roman</vt:lpstr>
      <vt:lpstr>Verdana</vt:lpstr>
      <vt:lpstr>Wingdings</vt:lpstr>
      <vt:lpstr>WWW.2PPT.COM
</vt:lpstr>
      <vt:lpstr>Photo Editor 照片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写出下列动词的过去式和过去分词: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36BB9E3002594032BFAD908954FA4BB0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