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9" r:id="rId3"/>
    <p:sldId id="307" r:id="rId4"/>
    <p:sldId id="265" r:id="rId5"/>
    <p:sldId id="302" r:id="rId6"/>
    <p:sldId id="360" r:id="rId7"/>
    <p:sldId id="359" r:id="rId8"/>
    <p:sldId id="352" r:id="rId9"/>
    <p:sldId id="361" r:id="rId10"/>
    <p:sldId id="342" r:id="rId11"/>
    <p:sldId id="362" r:id="rId12"/>
    <p:sldId id="345" r:id="rId13"/>
    <p:sldId id="285" r:id="rId14"/>
    <p:sldId id="334" r:id="rId15"/>
    <p:sldId id="358" r:id="rId16"/>
    <p:sldId id="363" r:id="rId17"/>
    <p:sldId id="271" r:id="rId18"/>
    <p:sldId id="292" r:id="rId19"/>
    <p:sldId id="272" r:id="rId20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CC4"/>
    <a:srgbClr val="EFF874"/>
    <a:srgbClr val="F3F6DA"/>
    <a:srgbClr val="D7D339"/>
    <a:srgbClr val="0000FF"/>
    <a:srgbClr val="FFCC99"/>
    <a:srgbClr val="0000CC"/>
    <a:srgbClr val="00CC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3" autoAdjust="0"/>
    <p:restoredTop sz="99852" autoAdjust="0"/>
  </p:normalViewPr>
  <p:slideViewPr>
    <p:cSldViewPr>
      <p:cViewPr varScale="1">
        <p:scale>
          <a:sx n="154" d="100"/>
          <a:sy n="154" d="100"/>
        </p:scale>
        <p:origin x="-54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 userDrawn="1"/>
        </p:nvPicPr>
        <p:blipFill>
          <a:blip r:embed="rId7" cstate="email"/>
          <a:stretch>
            <a:fillRect/>
          </a:stretch>
        </p:blipFill>
        <p:spPr>
          <a:xfrm>
            <a:off x="0" y="4731992"/>
            <a:ext cx="9144000" cy="411507"/>
          </a:xfrm>
          <a:prstGeom prst="rect">
            <a:avLst/>
          </a:prstGeom>
        </p:spPr>
      </p:pic>
      <p:sp>
        <p:nvSpPr>
          <p:cNvPr id="14" name="矩形 13"/>
          <p:cNvSpPr/>
          <p:nvPr userDrawn="1"/>
        </p:nvSpPr>
        <p:spPr>
          <a:xfrm flipH="1">
            <a:off x="0" y="123478"/>
            <a:ext cx="2411760" cy="216000"/>
          </a:xfrm>
          <a:prstGeom prst="rect">
            <a:avLst/>
          </a:prstGeom>
          <a:gradFill flip="none" rotWithShape="1">
            <a:gsLst>
              <a:gs pos="40000">
                <a:srgbClr val="63D6FF"/>
              </a:gs>
              <a:gs pos="97000">
                <a:schemeClr val="bg1">
                  <a:alpha val="0"/>
                </a:schemeClr>
              </a:gs>
              <a:gs pos="70000">
                <a:srgbClr val="96E4FF">
                  <a:alpha val="75686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9298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练习九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Relationship Id="rId6" Type="http://schemas.openxmlformats.org/officeDocument/2006/relationships/slide" Target="slide4.xml"/><Relationship Id="rId5" Type="http://schemas.openxmlformats.org/officeDocument/2006/relationships/slide" Target="slide19.xml"/><Relationship Id="rId4" Type="http://schemas.openxmlformats.org/officeDocument/2006/relationships/slide" Target="slide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349188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185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苏教</a:t>
                </a:r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版  数学  二</a:t>
                </a:r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年级  上册</a:t>
                </a:r>
                <a:endParaRPr kumimoji="1" lang="zh-CN" altLang="en-US" sz="1200" dirty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5004488" y="295283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单圆角矩形 11"/>
          <p:cNvSpPr/>
          <p:nvPr/>
        </p:nvSpPr>
        <p:spPr>
          <a:xfrm>
            <a:off x="2195736" y="295283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1491630"/>
            <a:ext cx="9144000" cy="900246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5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口诀求商</a:t>
            </a:r>
          </a:p>
        </p:txBody>
      </p:sp>
      <p:pic>
        <p:nvPicPr>
          <p:cNvPr id="15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 flipH="1">
            <a:off x="1613658" y="4457280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圆角矩形 16">
            <a:hlinkClick r:id="rId3" action="ppaction://hlinksldjump"/>
          </p:cNvPr>
          <p:cNvSpPr/>
          <p:nvPr/>
        </p:nvSpPr>
        <p:spPr>
          <a:xfrm>
            <a:off x="2256301" y="285978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复习旧知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圆角矩形 17">
            <a:hlinkClick r:id="rId4" action="ppaction://hlinksldjump"/>
          </p:cNvPr>
          <p:cNvSpPr/>
          <p:nvPr/>
        </p:nvSpPr>
        <p:spPr>
          <a:xfrm>
            <a:off x="2247861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9" name="圆角矩形 18">
            <a:hlinkClick r:id="rId5" action="ppaction://hlinksldjump"/>
          </p:cNvPr>
          <p:cNvSpPr/>
          <p:nvPr/>
        </p:nvSpPr>
        <p:spPr>
          <a:xfrm>
            <a:off x="5073757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1" name="圆角矩形 20">
            <a:hlinkClick r:id="rId6" action="ppaction://hlinksldjump"/>
          </p:cNvPr>
          <p:cNvSpPr/>
          <p:nvPr/>
        </p:nvSpPr>
        <p:spPr>
          <a:xfrm>
            <a:off x="5076056" y="285978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巩固练习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2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>
            <a:off x="6780551" y="4413689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矩形 23"/>
          <p:cNvSpPr/>
          <p:nvPr/>
        </p:nvSpPr>
        <p:spPr>
          <a:xfrm>
            <a:off x="1272122" y="599810"/>
            <a:ext cx="3011081" cy="56169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3200" dirty="0" smtClean="0">
                <a:solidFill>
                  <a:srgbClr val="0050AA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表内除法（</a:t>
            </a:r>
            <a:r>
              <a:rPr lang="zh-CN" altLang="en-US" sz="3200" dirty="0">
                <a:solidFill>
                  <a:srgbClr val="0050AA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</a:t>
            </a:r>
            <a:r>
              <a:rPr lang="zh-CN" altLang="en-US" sz="3200" dirty="0" smtClean="0">
                <a:solidFill>
                  <a:srgbClr val="0050AA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zh-CN" altLang="en-US" sz="3200" dirty="0">
              <a:solidFill>
                <a:srgbClr val="0050AA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 rotWithShape="1">
          <a:blip r:embed="rId7" cstate="email"/>
          <a:srcRect/>
          <a:stretch>
            <a:fillRect/>
          </a:stretch>
        </p:blipFill>
        <p:spPr bwMode="auto">
          <a:xfrm>
            <a:off x="0" y="556806"/>
            <a:ext cx="1187624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矩形 22"/>
          <p:cNvSpPr/>
          <p:nvPr/>
        </p:nvSpPr>
        <p:spPr>
          <a:xfrm>
            <a:off x="2961623" y="4353907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矩形 61"/>
          <p:cNvSpPr/>
          <p:nvPr/>
        </p:nvSpPr>
        <p:spPr>
          <a:xfrm>
            <a:off x="992581" y="783165"/>
            <a:ext cx="501958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latinLnBrk="1"/>
            <a:r>
              <a:rPr lang="en-US" altLang="zh-CN" sz="2600" b="1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en-US" altLang="zh-CN" sz="2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endParaRPr lang="en-US" altLang="zh-CN" sz="2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63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737633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4" y="627536"/>
            <a:ext cx="5800725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矩形 25"/>
          <p:cNvSpPr/>
          <p:nvPr/>
        </p:nvSpPr>
        <p:spPr>
          <a:xfrm>
            <a:off x="1187624" y="3435848"/>
            <a:ext cx="612068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latinLnBrk="1"/>
            <a:r>
              <a:rPr lang="zh-CN" altLang="en-US" sz="2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）每只兔分</a:t>
            </a:r>
            <a:r>
              <a:rPr lang="en-US" altLang="zh-CN" sz="2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2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根，可以分给多少只兔？</a:t>
            </a:r>
            <a:endParaRPr lang="en-US" altLang="zh-CN" sz="2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27784" y="3920738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20÷5=4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（只）</a:t>
            </a:r>
            <a:endParaRPr lang="zh-CN" altLang="en-US" sz="2800" dirty="0"/>
          </a:p>
        </p:txBody>
      </p:sp>
      <p:sp>
        <p:nvSpPr>
          <p:cNvPr id="28" name="矩形 27"/>
          <p:cNvSpPr/>
          <p:nvPr/>
        </p:nvSpPr>
        <p:spPr>
          <a:xfrm>
            <a:off x="1475656" y="4383565"/>
            <a:ext cx="612068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latinLnBrk="1"/>
            <a:r>
              <a:rPr lang="zh-CN" altLang="en-US" sz="2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答：可以分给</a:t>
            </a:r>
            <a:r>
              <a:rPr lang="en-US" altLang="zh-CN" sz="2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只兔。</a:t>
            </a:r>
            <a:endParaRPr lang="en-US" altLang="zh-CN" sz="2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矩形 61"/>
          <p:cNvSpPr/>
          <p:nvPr/>
        </p:nvSpPr>
        <p:spPr>
          <a:xfrm>
            <a:off x="992581" y="783165"/>
            <a:ext cx="501958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latinLnBrk="1"/>
            <a:r>
              <a:rPr lang="en-US" altLang="zh-CN" sz="2600" b="1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en-US" altLang="zh-CN" sz="2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endParaRPr lang="en-US" altLang="zh-CN" sz="2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63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737633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4" y="627536"/>
            <a:ext cx="5800725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矩形 25"/>
          <p:cNvSpPr/>
          <p:nvPr/>
        </p:nvSpPr>
        <p:spPr>
          <a:xfrm>
            <a:off x="1187624" y="3435848"/>
            <a:ext cx="73448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zh-CN" altLang="en-US" sz="2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6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）平均分给</a:t>
            </a:r>
            <a:r>
              <a:rPr lang="en-US" altLang="zh-CN" sz="2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只兔，每</a:t>
            </a:r>
            <a:r>
              <a:rPr lang="zh-CN" altLang="en-US" sz="2600" b="1" dirty="0">
                <a:latin typeface="楷体" panose="02010609060101010101" pitchFamily="49" charset="-122"/>
                <a:ea typeface="楷体" panose="02010609060101010101" pitchFamily="49" charset="-122"/>
              </a:rPr>
              <a:t>只兔</a:t>
            </a:r>
            <a:r>
              <a:rPr lang="zh-CN" altLang="en-US" sz="2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分得多少根？</a:t>
            </a:r>
            <a:endParaRPr lang="en-US" altLang="zh-CN" sz="2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27784" y="3920738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20÷4=5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根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zh-CN" altLang="en-US" sz="2800" dirty="0"/>
          </a:p>
        </p:txBody>
      </p:sp>
      <p:sp>
        <p:nvSpPr>
          <p:cNvPr id="28" name="矩形 27"/>
          <p:cNvSpPr/>
          <p:nvPr/>
        </p:nvSpPr>
        <p:spPr>
          <a:xfrm>
            <a:off x="1475656" y="4383565"/>
            <a:ext cx="612068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latinLnBrk="1"/>
            <a:r>
              <a:rPr lang="zh-CN" altLang="en-US" sz="2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答：每只兔分得</a:t>
            </a:r>
            <a:r>
              <a:rPr lang="en-US" altLang="zh-CN" sz="2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2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根。</a:t>
            </a:r>
            <a:endParaRPr lang="en-US" altLang="zh-CN" sz="2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1034548" y="927181"/>
            <a:ext cx="746785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latinLnBrk="1"/>
            <a:r>
              <a:rPr lang="en-US" altLang="zh-CN" sz="2600" b="1" dirty="0"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en-US" altLang="zh-CN" sz="2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endParaRPr lang="en-US" altLang="zh-CN" sz="2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737633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 cstate="email"/>
          <a:srcRect l="1619"/>
          <a:stretch>
            <a:fillRect/>
          </a:stretch>
        </p:blipFill>
        <p:spPr bwMode="auto">
          <a:xfrm>
            <a:off x="1573622" y="881380"/>
            <a:ext cx="5950709" cy="2998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AutoShape 12"/>
          <p:cNvSpPr>
            <a:spLocks noChangeArrowheads="1"/>
          </p:cNvSpPr>
          <p:nvPr/>
        </p:nvSpPr>
        <p:spPr bwMode="auto">
          <a:xfrm>
            <a:off x="6300192" y="1071664"/>
            <a:ext cx="1512168" cy="940014"/>
          </a:xfrm>
          <a:prstGeom prst="wedgeRoundRectCallout">
            <a:avLst>
              <a:gd name="adj1" fmla="val 41007"/>
              <a:gd name="adj2" fmla="val 70532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可以栽多少行？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9" name="图片 28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flipH="1">
            <a:off x="7417653" y="1995688"/>
            <a:ext cx="914336" cy="1265255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2627784" y="3795886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30÷5=6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（行）</a:t>
            </a:r>
            <a:endParaRPr lang="zh-CN" altLang="en-US" sz="2800" dirty="0"/>
          </a:p>
        </p:txBody>
      </p:sp>
      <p:sp>
        <p:nvSpPr>
          <p:cNvPr id="31" name="矩形 30"/>
          <p:cNvSpPr/>
          <p:nvPr/>
        </p:nvSpPr>
        <p:spPr>
          <a:xfrm>
            <a:off x="1475656" y="4258713"/>
            <a:ext cx="612068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latinLnBrk="1"/>
            <a:r>
              <a:rPr lang="zh-CN" altLang="en-US" sz="2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答：可以栽</a:t>
            </a:r>
            <a:r>
              <a:rPr lang="en-US" altLang="zh-CN" sz="2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2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行。</a:t>
            </a:r>
            <a:endParaRPr lang="en-US" altLang="zh-CN" sz="2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0" grpId="0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737633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矩形 20"/>
          <p:cNvSpPr/>
          <p:nvPr/>
        </p:nvSpPr>
        <p:spPr>
          <a:xfrm>
            <a:off x="827588" y="1245991"/>
            <a:ext cx="70358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 bwMode="auto">
          <a:xfrm>
            <a:off x="4116326" y="1042332"/>
            <a:ext cx="59969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矩形 19"/>
          <p:cNvSpPr/>
          <p:nvPr/>
        </p:nvSpPr>
        <p:spPr>
          <a:xfrm>
            <a:off x="1187624" y="1215211"/>
            <a:ext cx="734481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>
              <a:lnSpc>
                <a:spcPct val="150000"/>
              </a:lnSpc>
            </a:pPr>
            <a:r>
              <a:rPr lang="en-US" altLang="zh-CN" sz="2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2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个小朋友做了</a:t>
            </a:r>
            <a:r>
              <a:rPr lang="en-US" altLang="zh-CN" sz="2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24</a:t>
            </a:r>
            <a:r>
              <a:rPr lang="zh-CN" altLang="en-US" sz="2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个    ，平均每个小朋友做多少个？</a:t>
            </a:r>
            <a:endParaRPr lang="en-US" altLang="zh-CN" sz="2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83768" y="2264554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24÷6=4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（个）</a:t>
            </a:r>
            <a:endParaRPr lang="zh-CN" altLang="en-US" sz="2800" dirty="0"/>
          </a:p>
        </p:txBody>
      </p:sp>
      <p:sp>
        <p:nvSpPr>
          <p:cNvPr id="24" name="矩形 23"/>
          <p:cNvSpPr/>
          <p:nvPr/>
        </p:nvSpPr>
        <p:spPr>
          <a:xfrm>
            <a:off x="1835696" y="2943405"/>
            <a:ext cx="453650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zh-CN" altLang="en-US" sz="2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答：</a:t>
            </a:r>
            <a:r>
              <a:rPr lang="zh-CN" altLang="en-US" sz="2600" b="1" dirty="0">
                <a:latin typeface="楷体" panose="02010609060101010101" pitchFamily="49" charset="-122"/>
                <a:ea typeface="楷体" panose="02010609060101010101" pitchFamily="49" charset="-122"/>
              </a:rPr>
              <a:t>平均每个小朋友</a:t>
            </a:r>
            <a:r>
              <a:rPr lang="zh-CN" altLang="en-US" sz="2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做</a:t>
            </a:r>
            <a:r>
              <a:rPr lang="en-US" altLang="zh-CN" sz="2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个。</a:t>
            </a:r>
            <a:endParaRPr lang="en-US" altLang="zh-CN" sz="2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33910" y="3189626"/>
            <a:ext cx="1009150" cy="12652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3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699544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矩形 10"/>
          <p:cNvSpPr/>
          <p:nvPr/>
        </p:nvSpPr>
        <p:spPr>
          <a:xfrm>
            <a:off x="1176419" y="627536"/>
            <a:ext cx="605988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latinLnBrk="1"/>
            <a:r>
              <a:rPr lang="en-US" altLang="zh-CN" sz="2600" b="1" dirty="0"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lang="en-US" altLang="zh-CN" sz="2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endParaRPr lang="en-US" altLang="zh-CN" sz="2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3" name="图片 4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01977" y="3091252"/>
            <a:ext cx="1009150" cy="1265255"/>
          </a:xfrm>
          <a:prstGeom prst="rect">
            <a:avLst/>
          </a:prstGeom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520173" y="627536"/>
            <a:ext cx="6155116" cy="1760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矩形 16"/>
          <p:cNvSpPr/>
          <p:nvPr/>
        </p:nvSpPr>
        <p:spPr>
          <a:xfrm>
            <a:off x="1547664" y="2139702"/>
            <a:ext cx="16379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4÷4=1</a:t>
            </a: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8÷4=2</a:t>
            </a: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12÷4=3</a:t>
            </a:r>
          </a:p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16÷4=4</a:t>
            </a:r>
          </a:p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20÷4=5</a:t>
            </a:r>
          </a:p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24÷4=6 </a:t>
            </a:r>
            <a:endParaRPr lang="zh-CN" altLang="en-US" sz="2800" dirty="0"/>
          </a:p>
        </p:txBody>
      </p:sp>
      <p:sp>
        <p:nvSpPr>
          <p:cNvPr id="21" name="矩形 20"/>
          <p:cNvSpPr/>
          <p:nvPr/>
        </p:nvSpPr>
        <p:spPr>
          <a:xfrm>
            <a:off x="3851920" y="2198350"/>
            <a:ext cx="16379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5÷5=1</a:t>
            </a: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10÷5=2</a:t>
            </a: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15÷5=3</a:t>
            </a:r>
          </a:p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20÷5=4</a:t>
            </a:r>
          </a:p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25÷5=5</a:t>
            </a:r>
          </a:p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30÷5=6 </a:t>
            </a:r>
            <a:endParaRPr lang="zh-CN" altLang="en-US" sz="2800" dirty="0"/>
          </a:p>
        </p:txBody>
      </p:sp>
      <p:sp>
        <p:nvSpPr>
          <p:cNvPr id="22" name="矩形 21"/>
          <p:cNvSpPr/>
          <p:nvPr/>
        </p:nvSpPr>
        <p:spPr>
          <a:xfrm>
            <a:off x="6030416" y="2198350"/>
            <a:ext cx="16379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6÷6=1</a:t>
            </a: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12÷6=2</a:t>
            </a: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18÷6=3</a:t>
            </a:r>
          </a:p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24÷6=4</a:t>
            </a:r>
          </a:p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30÷6=5</a:t>
            </a:r>
          </a:p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36÷6=6 </a:t>
            </a:r>
            <a:endParaRPr lang="zh-CN" alt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971602" y="1520068"/>
          <a:ext cx="7632846" cy="2022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8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2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20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20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20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20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20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20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372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被除数</a:t>
                      </a:r>
                      <a:endParaRPr lang="zh-CN" altLang="en-US" sz="2800" dirty="0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18</a:t>
                      </a:r>
                      <a:endParaRPr lang="zh-CN" altLang="en-US" sz="2800" b="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</a:t>
                      </a:r>
                      <a:endParaRPr lang="zh-CN" altLang="en-US" sz="2800" b="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25</a:t>
                      </a:r>
                      <a:endParaRPr lang="zh-CN" altLang="en-US" sz="2800" b="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20</a:t>
                      </a:r>
                      <a:endParaRPr lang="zh-CN" altLang="en-US" sz="2800" b="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24</a:t>
                      </a:r>
                      <a:endParaRPr lang="zh-CN" altLang="en-US" sz="2800" b="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36</a:t>
                      </a:r>
                      <a:endParaRPr lang="zh-CN" altLang="en-US" sz="2800" b="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24</a:t>
                      </a:r>
                      <a:endParaRPr lang="zh-CN" altLang="en-US" sz="2800" b="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58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b="1" dirty="0" smtClean="0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除数</a:t>
                      </a:r>
                      <a:endParaRPr lang="zh-CN" altLang="en-US" sz="2800" b="1" dirty="0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lang="zh-CN" altLang="en-US" sz="2800" b="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zh-CN" altLang="en-US" sz="2800" b="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  <a:endParaRPr lang="zh-CN" altLang="en-US" sz="2800" b="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  <a:endParaRPr lang="zh-CN" altLang="en-US" sz="2800" b="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zh-CN" altLang="en-US" sz="2800" b="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zh-CN" altLang="en-US" sz="2800" b="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zh-CN" altLang="en-US" sz="2800" b="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58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b="1" dirty="0" smtClean="0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商</a:t>
                      </a:r>
                      <a:endParaRPr lang="zh-CN" altLang="en-US" sz="2800" b="1" dirty="0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699544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58987" y="3278865"/>
            <a:ext cx="1009150" cy="1265255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1043612" y="883610"/>
            <a:ext cx="501958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latinLnBrk="1"/>
            <a:r>
              <a:rPr lang="en-US" altLang="zh-CN" sz="2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10.</a:t>
            </a:r>
            <a:endParaRPr lang="en-US" altLang="zh-CN" sz="2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08176" y="2643760"/>
            <a:ext cx="567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72272" y="2643760"/>
            <a:ext cx="639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36368" y="2643759"/>
            <a:ext cx="639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72472" y="2643760"/>
            <a:ext cx="639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36568" y="2643760"/>
            <a:ext cx="567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92280" y="2643760"/>
            <a:ext cx="567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36768" y="2643760"/>
            <a:ext cx="639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26" grpId="0"/>
      <p:bldP spid="12" grpId="0"/>
      <p:bldP spid="13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699544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01977" y="3334510"/>
            <a:ext cx="1009150" cy="1265255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1122562" y="627534"/>
            <a:ext cx="66897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0170"/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11.</a:t>
            </a:r>
            <a:r>
              <a:rPr lang="zh-CN" altLang="zh-CN" sz="2800" b="1" kern="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一</a:t>
            </a:r>
            <a:r>
              <a:rPr lang="zh-CN" altLang="zh-CN" sz="2800" b="1" kern="0" dirty="0">
                <a:latin typeface="楷体" panose="02010609060101010101" pitchFamily="49" charset="-122"/>
                <a:ea typeface="楷体" panose="02010609060101010101" pitchFamily="49" charset="-122"/>
              </a:rPr>
              <a:t>本故事书有</a:t>
            </a:r>
            <a:r>
              <a:rPr lang="en-US" altLang="zh-CN" sz="2800" b="1" kern="0" dirty="0">
                <a:latin typeface="楷体" panose="02010609060101010101" pitchFamily="49" charset="-122"/>
                <a:ea typeface="楷体" panose="02010609060101010101" pitchFamily="49" charset="-122"/>
              </a:rPr>
              <a:t>36</a:t>
            </a:r>
            <a:r>
              <a:rPr lang="zh-CN" altLang="zh-CN" sz="2800" b="1" kern="0" dirty="0">
                <a:latin typeface="楷体" panose="02010609060101010101" pitchFamily="49" charset="-122"/>
                <a:ea typeface="楷体" panose="02010609060101010101" pitchFamily="49" charset="-122"/>
              </a:rPr>
              <a:t>页</a:t>
            </a:r>
            <a:r>
              <a:rPr lang="zh-CN" altLang="zh-CN" sz="2800" b="1" kern="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800" b="1" kern="1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3128650"/>
            <a:ext cx="7425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0170"/>
            <a:r>
              <a:rPr lang="zh-CN" altLang="zh-CN" sz="2800" b="1" kern="0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800" b="1" kern="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zh-CN" sz="2800" b="1" kern="0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zh-CN" altLang="zh-CN" sz="2800" b="1" kern="100" dirty="0">
                <a:latin typeface="楷体" panose="02010609060101010101" pitchFamily="49" charset="-122"/>
                <a:ea typeface="楷体" panose="02010609060101010101" pitchFamily="49" charset="-122"/>
              </a:rPr>
              <a:t>如果每天看</a:t>
            </a:r>
            <a:r>
              <a:rPr lang="en-US" altLang="zh-CN" sz="2800" b="1" kern="1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zh-CN" sz="2800" b="1" kern="1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页</a:t>
            </a:r>
            <a:r>
              <a:rPr lang="zh-CN" altLang="zh-CN" sz="2800" b="1" kern="100" dirty="0">
                <a:latin typeface="楷体" panose="02010609060101010101" pitchFamily="49" charset="-122"/>
                <a:ea typeface="楷体" panose="02010609060101010101" pitchFamily="49" charset="-122"/>
              </a:rPr>
              <a:t>，看完这本书要多少天</a:t>
            </a:r>
            <a:r>
              <a:rPr lang="zh-CN" altLang="zh-CN" sz="2800" b="1" kern="1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？</a:t>
            </a:r>
            <a:endParaRPr lang="zh-CN" altLang="zh-CN" sz="2800" b="1" kern="1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978539" y="1131572"/>
            <a:ext cx="74187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0170"/>
            <a:r>
              <a:rPr lang="zh-CN" altLang="zh-CN" sz="2800" b="1" kern="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800" b="1" kern="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800" b="1" kern="0" dirty="0">
                <a:latin typeface="楷体" panose="02010609060101010101" pitchFamily="49" charset="-122"/>
                <a:ea typeface="楷体" panose="02010609060101010101" pitchFamily="49" charset="-122"/>
              </a:rPr>
              <a:t>）明明打算</a:t>
            </a:r>
            <a:r>
              <a:rPr lang="en-US" altLang="zh-CN" sz="2800" b="1" kern="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lang="zh-CN" altLang="zh-CN" sz="2800" b="1" kern="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天</a:t>
            </a:r>
            <a:r>
              <a:rPr lang="zh-CN" altLang="zh-CN" sz="2800" b="1" kern="0" dirty="0">
                <a:latin typeface="楷体" panose="02010609060101010101" pitchFamily="49" charset="-122"/>
                <a:ea typeface="楷体" panose="02010609060101010101" pitchFamily="49" charset="-122"/>
              </a:rPr>
              <a:t>看完这本书，平均每天要看多少页</a:t>
            </a:r>
            <a:r>
              <a:rPr lang="zh-CN" altLang="zh-CN" sz="2800" b="1" kern="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？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2048530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36÷9=4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（页）</a:t>
            </a:r>
            <a:endParaRPr lang="zh-CN" altLang="en-US" sz="2800" b="1" dirty="0"/>
          </a:p>
        </p:txBody>
      </p:sp>
      <p:sp>
        <p:nvSpPr>
          <p:cNvPr id="19" name="矩形 18"/>
          <p:cNvSpPr/>
          <p:nvPr/>
        </p:nvSpPr>
        <p:spPr>
          <a:xfrm>
            <a:off x="1835696" y="2583365"/>
            <a:ext cx="453650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zh-CN" altLang="en-US" sz="2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答：</a:t>
            </a:r>
            <a:r>
              <a:rPr lang="zh-CN" altLang="zh-CN" sz="2400" b="1" kern="0" dirty="0">
                <a:latin typeface="楷体" panose="02010609060101010101" pitchFamily="49" charset="-122"/>
                <a:ea typeface="楷体" panose="02010609060101010101" pitchFamily="49" charset="-122"/>
              </a:rPr>
              <a:t>平均每天要</a:t>
            </a:r>
            <a:r>
              <a:rPr lang="zh-CN" altLang="zh-CN" sz="2400" b="1" kern="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看</a:t>
            </a:r>
            <a:r>
              <a:rPr lang="en-US" altLang="zh-CN" sz="2400" b="1" kern="0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zh-CN" sz="2400" b="1" kern="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页</a:t>
            </a:r>
            <a:r>
              <a:rPr lang="zh-CN" altLang="en-US" sz="2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36168" y="3716327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36÷6=6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天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zh-CN" altLang="en-US" sz="2800" b="1" dirty="0"/>
          </a:p>
        </p:txBody>
      </p:sp>
      <p:sp>
        <p:nvSpPr>
          <p:cNvPr id="22" name="矩形 21"/>
          <p:cNvSpPr/>
          <p:nvPr/>
        </p:nvSpPr>
        <p:spPr>
          <a:xfrm>
            <a:off x="1988096" y="4239549"/>
            <a:ext cx="453650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zh-CN" altLang="en-US" sz="2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答：</a:t>
            </a:r>
            <a:r>
              <a:rPr lang="zh-CN" altLang="zh-CN" sz="2400" b="1" kern="100" dirty="0">
                <a:latin typeface="楷体" panose="02010609060101010101" pitchFamily="49" charset="-122"/>
                <a:ea typeface="楷体" panose="02010609060101010101" pitchFamily="49" charset="-122"/>
              </a:rPr>
              <a:t>看完这本书</a:t>
            </a:r>
            <a:r>
              <a:rPr lang="zh-CN" altLang="zh-CN" sz="2400" b="1" kern="1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要</a:t>
            </a:r>
            <a:r>
              <a:rPr lang="en-US" altLang="zh-CN" sz="2400" b="1" kern="100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zh-CN" sz="2400" b="1" kern="1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天</a:t>
            </a:r>
            <a:r>
              <a:rPr lang="zh-CN" altLang="en-US" sz="2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4" grpId="0"/>
      <p:bldP spid="16" grpId="0"/>
      <p:bldP spid="18" grpId="0"/>
      <p:bldP spid="19" grpId="0"/>
      <p:bldP spid="21" grpId="0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68" y="1751774"/>
            <a:ext cx="7776864" cy="2836200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15616" y="2427736"/>
            <a:ext cx="7056784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我们认识了除法。</a:t>
            </a:r>
            <a:endParaRPr lang="en-US" altLang="zh-CN" sz="28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212197" y="411511"/>
            <a:ext cx="2246579" cy="561692"/>
            <a:chOff x="212193" y="411510"/>
            <a:chExt cx="2246579" cy="561692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212193" y="492071"/>
              <a:ext cx="366860" cy="456339"/>
            </a:xfrm>
            <a:prstGeom prst="rect">
              <a:avLst/>
            </a:prstGeom>
          </p:spPr>
        </p:pic>
        <p:sp>
          <p:nvSpPr>
            <p:cNvPr id="12" name="文本框 14"/>
            <p:cNvSpPr txBox="1"/>
            <p:nvPr/>
          </p:nvSpPr>
          <p:spPr>
            <a:xfrm>
              <a:off x="611560" y="411510"/>
              <a:ext cx="1847212" cy="561692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r>
                <a:rPr lang="zh-CN" altLang="en-US" sz="3200" b="1" dirty="0" smtClean="0">
                  <a:solidFill>
                    <a:srgbClr val="875000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课堂小结</a:t>
              </a:r>
              <a:endPara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</p:grpSp>
      <p:sp>
        <p:nvSpPr>
          <p:cNvPr id="9" name="矩形 8"/>
          <p:cNvSpPr/>
          <p:nvPr/>
        </p:nvSpPr>
        <p:spPr>
          <a:xfrm>
            <a:off x="1115616" y="3151735"/>
            <a:ext cx="7056784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我们可以根据乘法算式计算除法。</a:t>
            </a:r>
            <a:endParaRPr lang="en-US" altLang="zh-CN" sz="28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68" y="1751774"/>
            <a:ext cx="7776864" cy="2836200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212197" y="411511"/>
            <a:ext cx="2246579" cy="561692"/>
            <a:chOff x="212193" y="411510"/>
            <a:chExt cx="2246579" cy="561692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212193" y="492071"/>
              <a:ext cx="366860" cy="456339"/>
            </a:xfrm>
            <a:prstGeom prst="rect">
              <a:avLst/>
            </a:prstGeom>
          </p:spPr>
        </p:pic>
        <p:sp>
          <p:nvSpPr>
            <p:cNvPr id="12" name="文本框 14"/>
            <p:cNvSpPr txBox="1"/>
            <p:nvPr/>
          </p:nvSpPr>
          <p:spPr>
            <a:xfrm>
              <a:off x="611560" y="411510"/>
              <a:ext cx="1847212" cy="561692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r>
                <a:rPr lang="zh-CN" altLang="en-US" sz="3200" b="1" dirty="0" smtClean="0">
                  <a:solidFill>
                    <a:srgbClr val="875000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课堂小结</a:t>
              </a:r>
              <a:endPara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</p:grpSp>
      <p:sp>
        <p:nvSpPr>
          <p:cNvPr id="20" name="矩形 19"/>
          <p:cNvSpPr/>
          <p:nvPr/>
        </p:nvSpPr>
        <p:spPr>
          <a:xfrm>
            <a:off x="1043608" y="2216790"/>
            <a:ext cx="7056784" cy="93102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一道乘法口诀可以计算一道或两道乘法算式。</a:t>
            </a:r>
            <a:endParaRPr lang="en-US" altLang="zh-CN" sz="28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043608" y="3367759"/>
            <a:ext cx="7056784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用除法可以解决一些实际问题。</a:t>
            </a:r>
            <a:endParaRPr lang="en-US" altLang="zh-CN" sz="28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92" y="1059582"/>
            <a:ext cx="5437285" cy="4130864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212197" y="425882"/>
            <a:ext cx="2246579" cy="561692"/>
            <a:chOff x="212193" y="425882"/>
            <a:chExt cx="2246579" cy="561692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212193" y="494144"/>
              <a:ext cx="366861" cy="456339"/>
            </a:xfrm>
            <a:prstGeom prst="rect">
              <a:avLst/>
            </a:prstGeom>
          </p:spPr>
        </p:pic>
        <p:sp>
          <p:nvSpPr>
            <p:cNvPr id="8" name="文本框 14"/>
            <p:cNvSpPr txBox="1"/>
            <p:nvPr/>
          </p:nvSpPr>
          <p:spPr>
            <a:xfrm>
              <a:off x="611560" y="425882"/>
              <a:ext cx="1847212" cy="561692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r>
                <a:rPr lang="zh-CN" altLang="en-US" sz="3200" b="1" dirty="0" smtClean="0">
                  <a:solidFill>
                    <a:srgbClr val="875000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课后作业</a:t>
              </a:r>
              <a:endPara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</p:grpSp>
      <p:sp>
        <p:nvSpPr>
          <p:cNvPr id="10" name="矩形 4"/>
          <p:cNvSpPr>
            <a:spLocks noChangeArrowheads="1"/>
          </p:cNvSpPr>
          <p:nvPr/>
        </p:nvSpPr>
        <p:spPr bwMode="auto">
          <a:xfrm>
            <a:off x="2149606" y="1673247"/>
            <a:ext cx="4608512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从教材课后习题中选取；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从补充习题中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选取。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92086" y="439396"/>
            <a:ext cx="2266689" cy="561692"/>
            <a:chOff x="192083" y="439395"/>
            <a:chExt cx="2266689" cy="561692"/>
          </a:xfrm>
        </p:grpSpPr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92083" y="479078"/>
              <a:ext cx="366860" cy="456339"/>
            </a:xfrm>
            <a:prstGeom prst="rect">
              <a:avLst/>
            </a:prstGeom>
          </p:spPr>
        </p:pic>
        <p:sp>
          <p:nvSpPr>
            <p:cNvPr id="21" name="文本框 14"/>
            <p:cNvSpPr txBox="1"/>
            <p:nvPr/>
          </p:nvSpPr>
          <p:spPr>
            <a:xfrm>
              <a:off x="611560" y="439395"/>
              <a:ext cx="1847212" cy="561692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r>
                <a:rPr lang="zh-CN" altLang="en-US" sz="3200" b="1" dirty="0" smtClean="0">
                  <a:solidFill>
                    <a:srgbClr val="875000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复习旧知</a:t>
              </a:r>
              <a:endPara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</p:grp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1403648" y="1131592"/>
            <a:ext cx="3384376" cy="516619"/>
          </a:xfrm>
          <a:prstGeom prst="wedgeRoundRectCallout">
            <a:avLst>
              <a:gd name="adj1" fmla="val -56276"/>
              <a:gd name="adj2" fmla="val 48225"/>
              <a:gd name="adj3" fmla="val 16667"/>
            </a:avLst>
          </a:prstGeom>
          <a:solidFill>
            <a:srgbClr val="FDD3E2"/>
          </a:solidFill>
          <a:ln w="9525">
            <a:solidFill>
              <a:srgbClr val="CC0066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我们学习了哪些知识？</a:t>
            </a: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2458772" y="2113678"/>
            <a:ext cx="5101140" cy="602090"/>
          </a:xfrm>
          <a:prstGeom prst="wedgeRoundRectCallout">
            <a:avLst>
              <a:gd name="adj1" fmla="val 35704"/>
              <a:gd name="adj2" fmla="val 73644"/>
              <a:gd name="adj3" fmla="val 16667"/>
            </a:avLst>
          </a:prstGeom>
          <a:solidFill>
            <a:srgbClr val="FFFFCC"/>
          </a:solidFill>
          <a:ln w="9525">
            <a:solidFill>
              <a:srgbClr val="FF6600"/>
            </a:solidFill>
            <a:miter lim="800000"/>
          </a:ln>
          <a:effectLst/>
        </p:spPr>
        <p:txBody>
          <a:bodyPr/>
          <a:lstStyle/>
          <a:p>
            <a:pPr>
              <a:defRPr/>
            </a:pP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我们学习了根据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1-6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的乘法口诀求商。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AutoShape 12"/>
          <p:cNvSpPr>
            <a:spLocks noChangeArrowheads="1"/>
          </p:cNvSpPr>
          <p:nvPr/>
        </p:nvSpPr>
        <p:spPr bwMode="auto">
          <a:xfrm>
            <a:off x="1560610" y="3063245"/>
            <a:ext cx="5459662" cy="516619"/>
          </a:xfrm>
          <a:prstGeom prst="wedgeRoundRectCallout">
            <a:avLst>
              <a:gd name="adj1" fmla="val -59263"/>
              <a:gd name="adj2" fmla="val -40273"/>
              <a:gd name="adj3" fmla="val 16667"/>
            </a:avLst>
          </a:prstGeom>
          <a:solidFill>
            <a:srgbClr val="FDD3E2"/>
          </a:solidFill>
          <a:ln w="9525">
            <a:solidFill>
              <a:srgbClr val="CC0066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每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句乘法口诀可以计算几道除法算式？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AutoShape 12"/>
          <p:cNvSpPr>
            <a:spLocks noChangeArrowheads="1"/>
          </p:cNvSpPr>
          <p:nvPr/>
        </p:nvSpPr>
        <p:spPr bwMode="auto">
          <a:xfrm>
            <a:off x="2123728" y="4011912"/>
            <a:ext cx="5767762" cy="576064"/>
          </a:xfrm>
          <a:prstGeom prst="wedgeRoundRectCallout">
            <a:avLst>
              <a:gd name="adj1" fmla="val 36968"/>
              <a:gd name="adj2" fmla="val -70270"/>
              <a:gd name="adj3" fmla="val 16667"/>
            </a:avLst>
          </a:prstGeom>
          <a:solidFill>
            <a:srgbClr val="FFFFCC"/>
          </a:solidFill>
          <a:ln w="9525">
            <a:solidFill>
              <a:srgbClr val="FF6600"/>
            </a:solidFill>
            <a:miter lim="800000"/>
          </a:ln>
          <a:effectLst/>
        </p:spPr>
        <p:txBody>
          <a:bodyPr/>
          <a:lstStyle/>
          <a:p>
            <a:pPr>
              <a:defRPr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每句乘法口诀可以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计算两道除法算式。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92086" y="439396"/>
            <a:ext cx="2266689" cy="561692"/>
            <a:chOff x="192083" y="439395"/>
            <a:chExt cx="2266689" cy="561692"/>
          </a:xfrm>
        </p:grpSpPr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92083" y="479078"/>
              <a:ext cx="366860" cy="456339"/>
            </a:xfrm>
            <a:prstGeom prst="rect">
              <a:avLst/>
            </a:prstGeom>
          </p:spPr>
        </p:pic>
        <p:sp>
          <p:nvSpPr>
            <p:cNvPr id="21" name="文本框 14"/>
            <p:cNvSpPr txBox="1"/>
            <p:nvPr/>
          </p:nvSpPr>
          <p:spPr>
            <a:xfrm>
              <a:off x="611560" y="439395"/>
              <a:ext cx="1847212" cy="561692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r>
                <a:rPr lang="zh-CN" altLang="en-US" sz="3200" b="1" dirty="0" smtClean="0">
                  <a:solidFill>
                    <a:srgbClr val="875000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复习旧知</a:t>
              </a:r>
              <a:endParaRPr lang="zh-CN" altLang="en-US" sz="3200" b="1" dirty="0"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</p:grp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1985343" y="1275608"/>
            <a:ext cx="4741266" cy="866241"/>
          </a:xfrm>
          <a:prstGeom prst="wedgeRoundRectCallout">
            <a:avLst>
              <a:gd name="adj1" fmla="val -55017"/>
              <a:gd name="adj2" fmla="val -14855"/>
              <a:gd name="adj3" fmla="val 16667"/>
            </a:avLst>
          </a:prstGeom>
          <a:solidFill>
            <a:srgbClr val="FDD3E2"/>
          </a:solidFill>
          <a:ln w="9525">
            <a:solidFill>
              <a:srgbClr val="CC0066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根据乘法口诀“二五一十”你能计算哪两道除法算式？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AutoShape 12"/>
          <p:cNvSpPr>
            <a:spLocks noChangeArrowheads="1"/>
          </p:cNvSpPr>
          <p:nvPr/>
        </p:nvSpPr>
        <p:spPr bwMode="auto">
          <a:xfrm>
            <a:off x="2051719" y="2571751"/>
            <a:ext cx="5498107" cy="1584176"/>
          </a:xfrm>
          <a:prstGeom prst="wedgeRoundRectCallout">
            <a:avLst>
              <a:gd name="adj1" fmla="val 54282"/>
              <a:gd name="adj2" fmla="val -35574"/>
              <a:gd name="adj3" fmla="val 16667"/>
            </a:avLst>
          </a:prstGeom>
          <a:solidFill>
            <a:srgbClr val="FFFFCC"/>
          </a:solidFill>
          <a:ln w="9525">
            <a:solidFill>
              <a:srgbClr val="FF6600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根据乘法口诀“二五一十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”我能计算这两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道除法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算式：</a:t>
            </a:r>
            <a:endParaRPr lang="en-US" altLang="zh-CN" sz="28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 10÷5=2    10÷2=5</a:t>
            </a:r>
            <a:endParaRPr lang="zh-CN" altLang="en-US" sz="2800" dirty="0"/>
          </a:p>
          <a:p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192082" y="411511"/>
            <a:ext cx="2266690" cy="561692"/>
            <a:chOff x="192082" y="411510"/>
            <a:chExt cx="2266690" cy="561692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92082" y="492072"/>
              <a:ext cx="366860" cy="456338"/>
            </a:xfrm>
            <a:prstGeom prst="rect">
              <a:avLst/>
            </a:prstGeom>
          </p:spPr>
        </p:pic>
        <p:sp>
          <p:nvSpPr>
            <p:cNvPr id="19" name="文本框 14"/>
            <p:cNvSpPr txBox="1"/>
            <p:nvPr/>
          </p:nvSpPr>
          <p:spPr>
            <a:xfrm>
              <a:off x="611560" y="411510"/>
              <a:ext cx="1847212" cy="561692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r>
                <a:rPr lang="zh-CN" altLang="en-US" sz="3200" b="1" dirty="0" smtClean="0">
                  <a:solidFill>
                    <a:srgbClr val="875000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巩固练习</a:t>
              </a:r>
              <a:endPara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</p:grpSp>
      <p:sp>
        <p:nvSpPr>
          <p:cNvPr id="20" name="矩形 19"/>
          <p:cNvSpPr/>
          <p:nvPr/>
        </p:nvSpPr>
        <p:spPr>
          <a:xfrm>
            <a:off x="992581" y="1347616"/>
            <a:ext cx="501958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latinLnBrk="1"/>
            <a:r>
              <a:rPr lang="en-US" altLang="zh-CN" sz="2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600" b="1" dirty="0">
                <a:latin typeface="楷体" panose="02010609060101010101" pitchFamily="49" charset="-122"/>
                <a:ea typeface="楷体" panose="02010609060101010101" pitchFamily="49" charset="-122"/>
              </a:rPr>
              <a:t>读</a:t>
            </a:r>
            <a:r>
              <a:rPr lang="zh-CN" altLang="en-US" sz="2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口诀，写得数。</a:t>
            </a:r>
            <a:endParaRPr lang="en-US" altLang="zh-CN" sz="2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7544" y="1457713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图片 31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94498" y="2499744"/>
            <a:ext cx="1009150" cy="1265255"/>
          </a:xfrm>
          <a:prstGeom prst="rect">
            <a:avLst/>
          </a:prstGeom>
        </p:spPr>
      </p:pic>
      <p:sp>
        <p:nvSpPr>
          <p:cNvPr id="39" name="标题 3"/>
          <p:cNvSpPr>
            <a:spLocks noGrp="1" noChangeArrowheads="1"/>
          </p:cNvSpPr>
          <p:nvPr/>
        </p:nvSpPr>
        <p:spPr bwMode="auto">
          <a:xfrm>
            <a:off x="1403648" y="1949188"/>
            <a:ext cx="1512168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二四得八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5" name="标题 3"/>
          <p:cNvSpPr>
            <a:spLocks noGrp="1" noChangeArrowheads="1"/>
          </p:cNvSpPr>
          <p:nvPr/>
        </p:nvSpPr>
        <p:spPr bwMode="auto">
          <a:xfrm>
            <a:off x="3851920" y="1929751"/>
            <a:ext cx="2016224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三五十五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2" name="标题 3"/>
          <p:cNvSpPr>
            <a:spLocks noGrp="1" noChangeArrowheads="1"/>
          </p:cNvSpPr>
          <p:nvPr/>
        </p:nvSpPr>
        <p:spPr bwMode="auto">
          <a:xfrm>
            <a:off x="6228184" y="1929751"/>
            <a:ext cx="2016224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四六二十四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03648" y="2427736"/>
            <a:ext cx="17281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8÷2=    8÷4=</a:t>
            </a:r>
            <a:endParaRPr lang="zh-CN" altLang="en-U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3851920" y="2427736"/>
            <a:ext cx="17281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15÷3=    15÷5=</a:t>
            </a:r>
            <a:endParaRPr lang="zh-CN" altLang="en-US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6228184" y="2409733"/>
            <a:ext cx="17281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24÷6=    24÷4=</a:t>
            </a:r>
            <a:endParaRPr lang="zh-CN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458772" y="2433807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469056" y="2834545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051060" y="2427734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076056" y="2834545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355316" y="2408570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380312" y="2840618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9" grpId="0"/>
      <p:bldP spid="45" grpId="0"/>
      <p:bldP spid="52" grpId="0"/>
      <p:bldP spid="2" grpId="0"/>
      <p:bldP spid="31" grpId="0"/>
      <p:bldP spid="33" grpId="0"/>
      <p:bldP spid="3" grpId="0"/>
      <p:bldP spid="54" grpId="0"/>
      <p:bldP spid="55" grpId="0"/>
      <p:bldP spid="56" grpId="0"/>
      <p:bldP spid="57" grpId="0"/>
      <p:bldP spid="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矩形 61"/>
          <p:cNvSpPr/>
          <p:nvPr/>
        </p:nvSpPr>
        <p:spPr>
          <a:xfrm>
            <a:off x="992580" y="741617"/>
            <a:ext cx="501958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latinLnBrk="1"/>
            <a:r>
              <a:rPr lang="en-US" altLang="zh-CN" sz="26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CN" sz="2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endParaRPr lang="en-US" altLang="zh-CN" sz="2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63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737633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92" y="1500188"/>
            <a:ext cx="84296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987824" y="2840618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6016" y="2840618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8144" y="2840618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24328" y="2787774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28384" y="2787774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24328" y="3272666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28384" y="3272666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24328" y="3651870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28384" y="3651870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699544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55057" y="3227894"/>
            <a:ext cx="1009150" cy="1265255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1259632" y="1074647"/>
            <a:ext cx="6768752" cy="2001159"/>
            <a:chOff x="1187624" y="1249940"/>
            <a:chExt cx="7272808" cy="1653024"/>
          </a:xfrm>
        </p:grpSpPr>
        <p:sp>
          <p:nvSpPr>
            <p:cNvPr id="15" name="矩形 14"/>
            <p:cNvSpPr/>
            <p:nvPr/>
          </p:nvSpPr>
          <p:spPr>
            <a:xfrm>
              <a:off x="1208601" y="1360531"/>
              <a:ext cx="7251831" cy="154243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87624" y="1249940"/>
              <a:ext cx="7240396" cy="16016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altLang="zh-CN" sz="24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3×6</a:t>
              </a:r>
              <a:r>
                <a:rPr lang="en-US" altLang="zh-CN" sz="2400" dirty="0">
                  <a:latin typeface="楷体" panose="02010609060101010101" pitchFamily="49" charset="-122"/>
                  <a:ea typeface="楷体" panose="02010609060101010101" pitchFamily="49" charset="-122"/>
                </a:rPr>
                <a:t>=       </a:t>
              </a:r>
              <a:r>
                <a:rPr lang="en-US" altLang="zh-CN" sz="24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    5×4=          6×4=</a:t>
              </a:r>
              <a:endPara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4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18÷3=          20÷5=         24÷6=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24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18÷6=          20÷4=         24÷4=</a:t>
              </a:r>
              <a:endPara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123728" y="1275608"/>
            <a:ext cx="567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76128" y="1894063"/>
            <a:ext cx="639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76128" y="2427736"/>
            <a:ext cx="639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827588" y="1059584"/>
            <a:ext cx="501958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latinLnBrk="1"/>
            <a:r>
              <a:rPr lang="en-US" altLang="zh-CN" sz="26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en-US" altLang="zh-CN" sz="2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endParaRPr lang="en-US" altLang="zh-CN" sz="2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0" y="1275608"/>
            <a:ext cx="567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24400" y="1894063"/>
            <a:ext cx="639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24400" y="2427736"/>
            <a:ext cx="639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76256" y="1275608"/>
            <a:ext cx="567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24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028656" y="1894063"/>
            <a:ext cx="639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28656" y="2427736"/>
            <a:ext cx="639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26" grpId="0"/>
      <p:bldP spid="24" grpId="0"/>
      <p:bldP spid="27" grpId="0"/>
      <p:bldP spid="28" grpId="0"/>
      <p:bldP spid="29" grpId="0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192082" y="411511"/>
            <a:ext cx="2266690" cy="561692"/>
            <a:chOff x="192082" y="411510"/>
            <a:chExt cx="2266690" cy="561692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92082" y="492072"/>
              <a:ext cx="366860" cy="456338"/>
            </a:xfrm>
            <a:prstGeom prst="rect">
              <a:avLst/>
            </a:prstGeom>
          </p:spPr>
        </p:pic>
        <p:sp>
          <p:nvSpPr>
            <p:cNvPr id="19" name="文本框 14"/>
            <p:cNvSpPr txBox="1"/>
            <p:nvPr/>
          </p:nvSpPr>
          <p:spPr>
            <a:xfrm>
              <a:off x="611560" y="411510"/>
              <a:ext cx="1847212" cy="561692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r>
                <a:rPr lang="zh-CN" altLang="en-US" sz="3200" b="1" dirty="0" smtClean="0">
                  <a:solidFill>
                    <a:srgbClr val="875000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巩固练习</a:t>
              </a:r>
              <a:endPara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</p:grpSp>
      <p:sp>
        <p:nvSpPr>
          <p:cNvPr id="20" name="矩形 19"/>
          <p:cNvSpPr/>
          <p:nvPr/>
        </p:nvSpPr>
        <p:spPr>
          <a:xfrm>
            <a:off x="992581" y="1707656"/>
            <a:ext cx="501958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latinLnBrk="1"/>
            <a:r>
              <a:rPr lang="en-US" altLang="zh-CN" sz="2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4.</a:t>
            </a:r>
            <a:endParaRPr lang="en-US" altLang="zh-CN" sz="2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7544" y="1457713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图片 31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94498" y="2499744"/>
            <a:ext cx="1009150" cy="126525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75656" y="1726820"/>
            <a:ext cx="17281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16÷4=    30÷6=</a:t>
            </a:r>
            <a:endParaRPr lang="zh-CN" altLang="en-U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3923928" y="1726820"/>
            <a:ext cx="17281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36÷6=    10÷2=</a:t>
            </a:r>
            <a:endParaRPr lang="zh-CN" altLang="en-US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6300192" y="1708817"/>
            <a:ext cx="17281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30÷5=    25÷5=</a:t>
            </a:r>
            <a:endParaRPr lang="zh-CN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627784" y="1732891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27784" y="2139702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123068" y="1726818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148064" y="2133629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427324" y="1707654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452320" y="2067694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1" grpId="0"/>
      <p:bldP spid="33" grpId="0"/>
      <p:bldP spid="3" grpId="0"/>
      <p:bldP spid="54" grpId="0"/>
      <p:bldP spid="55" grpId="0"/>
      <p:bldP spid="56" grpId="0"/>
      <p:bldP spid="57" grpId="0"/>
      <p:bldP spid="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矩形 61"/>
          <p:cNvSpPr/>
          <p:nvPr/>
        </p:nvSpPr>
        <p:spPr>
          <a:xfrm>
            <a:off x="992509" y="639446"/>
            <a:ext cx="732599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latinLnBrk="1"/>
            <a:r>
              <a:rPr lang="en-US" altLang="zh-CN" sz="2600" b="1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en-US" altLang="zh-CN" sz="2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sz="2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看图各写出一道乘法算式和两道除法算式。</a:t>
            </a:r>
          </a:p>
        </p:txBody>
      </p:sp>
      <p:pic>
        <p:nvPicPr>
          <p:cNvPr id="63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594123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 bwMode="auto">
          <a:xfrm>
            <a:off x="1835696" y="1141940"/>
            <a:ext cx="3725263" cy="1983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1990227" y="3399475"/>
            <a:ext cx="16379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3×2=6</a:t>
            </a: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6÷3=2</a:t>
            </a: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6÷2=3 </a:t>
            </a:r>
            <a:endParaRPr lang="zh-CN" altLang="en-US" sz="2800" dirty="0"/>
          </a:p>
        </p:txBody>
      </p:sp>
      <p:sp>
        <p:nvSpPr>
          <p:cNvPr id="27" name="矩形 26"/>
          <p:cNvSpPr/>
          <p:nvPr/>
        </p:nvSpPr>
        <p:spPr>
          <a:xfrm>
            <a:off x="4518248" y="3417234"/>
            <a:ext cx="16379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2×3=6</a:t>
            </a: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6÷3=2</a:t>
            </a: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6÷2=3 </a:t>
            </a:r>
            <a:endParaRPr lang="zh-CN" alt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628156" y="3938131"/>
            <a:ext cx="439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或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2051109" y="931136"/>
            <a:ext cx="3593880" cy="1983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" name="矩形 61"/>
          <p:cNvSpPr/>
          <p:nvPr/>
        </p:nvSpPr>
        <p:spPr>
          <a:xfrm>
            <a:off x="992505" y="782957"/>
            <a:ext cx="816102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latinLnBrk="1"/>
            <a:r>
              <a:rPr lang="en-US" altLang="zh-CN" sz="2600" b="1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en-US" altLang="zh-CN" sz="2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sz="26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看图各写出一道乘法算式和两道除法算式。</a:t>
            </a:r>
            <a:endParaRPr lang="en-US" altLang="zh-CN" sz="2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63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7544" y="737633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1990227" y="3112455"/>
            <a:ext cx="16379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3×4=12</a:t>
            </a: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12÷3=4</a:t>
            </a: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12÷4=3 </a:t>
            </a:r>
            <a:endParaRPr lang="zh-CN" altLang="en-US" sz="2800" dirty="0"/>
          </a:p>
        </p:txBody>
      </p:sp>
      <p:sp>
        <p:nvSpPr>
          <p:cNvPr id="27" name="矩形 26"/>
          <p:cNvSpPr/>
          <p:nvPr/>
        </p:nvSpPr>
        <p:spPr>
          <a:xfrm>
            <a:off x="4518248" y="3130214"/>
            <a:ext cx="16379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4×3=12</a:t>
            </a: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12÷3=4</a:t>
            </a: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12÷4=3 </a:t>
            </a:r>
            <a:endParaRPr lang="zh-CN" alt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628156" y="3651111"/>
            <a:ext cx="439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或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7" grpId="0"/>
      <p:bldP spid="8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557</Words>
  <Application>Microsoft Office PowerPoint</Application>
  <PresentationFormat>全屏显示(16:9)</PresentationFormat>
  <Paragraphs>159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7" baseType="lpstr">
      <vt:lpstr>黑体</vt:lpstr>
      <vt:lpstr>楷体</vt:lpstr>
      <vt:lpstr>宋体</vt:lpstr>
      <vt:lpstr>微软雅黑</vt:lpstr>
      <vt:lpstr>幼圆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2023-01-16T23:31:12Z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C044FD35503C43EFA4D2218BAA002CA1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