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26" r:id="rId2"/>
    <p:sldId id="362" r:id="rId3"/>
    <p:sldId id="287" r:id="rId4"/>
    <p:sldId id="288" r:id="rId5"/>
    <p:sldId id="347" r:id="rId6"/>
    <p:sldId id="366" r:id="rId7"/>
    <p:sldId id="321" r:id="rId8"/>
    <p:sldId id="332" r:id="rId9"/>
    <p:sldId id="331" r:id="rId10"/>
    <p:sldId id="328" r:id="rId11"/>
    <p:sldId id="327" r:id="rId12"/>
    <p:sldId id="324" r:id="rId13"/>
    <p:sldId id="263" r:id="rId14"/>
    <p:sldId id="361" r:id="rId15"/>
    <p:sldId id="290" r:id="rId16"/>
    <p:sldId id="291" r:id="rId17"/>
    <p:sldId id="368" r:id="rId18"/>
    <p:sldId id="316" r:id="rId19"/>
    <p:sldId id="352" r:id="rId20"/>
    <p:sldId id="355" r:id="rId21"/>
    <p:sldId id="354" r:id="rId22"/>
    <p:sldId id="356" r:id="rId23"/>
    <p:sldId id="353" r:id="rId24"/>
    <p:sldId id="315" r:id="rId25"/>
    <p:sldId id="317" r:id="rId26"/>
    <p:sldId id="318" r:id="rId27"/>
    <p:sldId id="319" r:id="rId28"/>
    <p:sldId id="333" r:id="rId29"/>
    <p:sldId id="336" r:id="rId30"/>
    <p:sldId id="297" r:id="rId31"/>
    <p:sldId id="296" r:id="rId32"/>
    <p:sldId id="357" r:id="rId33"/>
    <p:sldId id="358" r:id="rId34"/>
    <p:sldId id="299" r:id="rId35"/>
    <p:sldId id="349" r:id="rId36"/>
    <p:sldId id="350" r:id="rId37"/>
    <p:sldId id="300" r:id="rId38"/>
    <p:sldId id="340" r:id="rId39"/>
    <p:sldId id="341" r:id="rId40"/>
    <p:sldId id="342" r:id="rId41"/>
    <p:sldId id="348" r:id="rId42"/>
    <p:sldId id="304" r:id="rId43"/>
    <p:sldId id="359" r:id="rId44"/>
    <p:sldId id="369" r:id="rId45"/>
    <p:sldId id="305" r:id="rId46"/>
    <p:sldId id="311" r:id="rId47"/>
    <p:sldId id="346" r:id="rId48"/>
    <p:sldId id="313" r:id="rId4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  <a:srgbClr val="FF9966"/>
    <a:srgbClr val="FF7C80"/>
    <a:srgbClr val="FF6600"/>
    <a:srgbClr val="FF0000"/>
    <a:srgbClr val="33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28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C05DD-69D9-4CE1-821A-357C970497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4325-B88F-4ECB-8AF4-5E875E7BD2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14325-B88F-4ECB-8AF4-5E875E7BD2A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AF57F-FADB-4F24-9FB2-E2585EF7BC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510E2-E9AD-4A96-B1EF-21CC09E612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01A0D-92DD-484F-9114-027D641550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9A09A4A4-E9A8-44AA-897A-E1241C1001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685800"/>
            <a:ext cx="8543925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7413933-23BA-4872-8905-B5209A8150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6447A-63FA-4F6C-955F-0E407A9C01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DD47C-000F-4E81-8CF9-2DDDE0596C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9859-95A4-410D-860A-51F8CB9274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E5652-9BD1-404D-B207-71AE0754B4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990C7-6476-4AFB-A8E8-DD0F2B318E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98DFD-2F95-4804-B519-7914747E70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992D3-5AFA-4DC3-AC2A-0EE73C7E1E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C4DD3-8B8B-448C-BC2B-2CFB83BCE8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884A7DE6-EECE-409E-92CA-3A4E535545A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../&#21548;&#21147;&#21644;&#27979;&#35797;/&#21548;&#21147;/M12-U1-1.mp3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../&#21548;&#21147;&#21644;&#27979;&#35797;/&#21548;&#21147;/M12-U1-2.mp3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../&#21548;&#21147;&#21644;&#27979;&#35797;/&#21548;&#21147;/M12-U1-7.mp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music-notes1_jpg3a9330ca-9cce-4552-856c-8b9e453475bcLarge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32"/>
            <a:ext cx="2558558" cy="8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5" name="Picture 3" descr="musicax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8000"/>
          </a:blip>
          <a:srcRect r="-160"/>
          <a:stretch>
            <a:fillRect/>
          </a:stretch>
        </p:blipFill>
        <p:spPr bwMode="auto">
          <a:xfrm>
            <a:off x="251520" y="1125215"/>
            <a:ext cx="576262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8" name="Rectangle 6"/>
          <p:cNvSpPr>
            <a:spLocks noRot="1" noChangeArrowheads="1"/>
          </p:cNvSpPr>
          <p:nvPr/>
        </p:nvSpPr>
        <p:spPr bwMode="auto">
          <a:xfrm>
            <a:off x="1018456" y="1845145"/>
            <a:ext cx="6984776" cy="7207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en-US" altLang="zh-CN" sz="5400" dirty="0">
                <a:solidFill>
                  <a:srgbClr val="00CC00"/>
                </a:solidFill>
              </a:rPr>
              <a:t>Unit </a:t>
            </a:r>
            <a:r>
              <a:rPr lang="en-US" altLang="zh-CN" sz="5400" dirty="0" smtClean="0">
                <a:solidFill>
                  <a:srgbClr val="00CC00"/>
                </a:solidFill>
              </a:rPr>
              <a:t>1  </a:t>
            </a:r>
            <a:r>
              <a:rPr lang="en-US" altLang="zh-CN" sz="5400" dirty="0" smtClean="0"/>
              <a:t>It’s so beautiful!</a:t>
            </a:r>
            <a:r>
              <a:rPr lang="en-US" altLang="zh-CN" sz="5400" dirty="0" smtClean="0">
                <a:solidFill>
                  <a:srgbClr val="333300"/>
                </a:solidFill>
              </a:rPr>
              <a:t> </a:t>
            </a:r>
            <a:endParaRPr lang="en-US" altLang="zh-CN" sz="5400" dirty="0">
              <a:solidFill>
                <a:srgbClr val="333300"/>
              </a:solidFill>
            </a:endParaRPr>
          </a:p>
        </p:txBody>
      </p:sp>
      <p:pic>
        <p:nvPicPr>
          <p:cNvPr id="131079" name="Picture 7" descr="200792512422231737"/>
          <p:cNvPicPr>
            <a:picLocks noChangeAspect="1" noChangeArrowheads="1"/>
          </p:cNvPicPr>
          <p:nvPr/>
        </p:nvPicPr>
        <p:blipFill>
          <a:blip r:embed="rId4" cstate="email"/>
          <a:srcRect b="-95"/>
          <a:stretch>
            <a:fillRect/>
          </a:stretch>
        </p:blipFill>
        <p:spPr bwMode="auto">
          <a:xfrm>
            <a:off x="1837947" y="2780928"/>
            <a:ext cx="5111750" cy="325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090464" y="836712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Module 12  </a:t>
            </a:r>
            <a:r>
              <a:rPr lang="en-US" altLang="zh-CN" sz="4000" dirty="0">
                <a:solidFill>
                  <a:srgbClr val="FF6600"/>
                </a:solidFill>
              </a:rPr>
              <a:t>Western music</a:t>
            </a:r>
            <a:endParaRPr lang="zh-CN" altLang="en-US" sz="4000" dirty="0"/>
          </a:p>
        </p:txBody>
      </p:sp>
      <p:sp>
        <p:nvSpPr>
          <p:cNvPr id="8" name="矩形 7"/>
          <p:cNvSpPr/>
          <p:nvPr/>
        </p:nvSpPr>
        <p:spPr>
          <a:xfrm>
            <a:off x="2783719" y="616307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45378" y="3078480"/>
            <a:ext cx="4852610" cy="7017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7" name="Picture 5" descr="20071214-Rock-ba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2625" y="765175"/>
            <a:ext cx="7777163" cy="532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3635375" y="5311775"/>
            <a:ext cx="28082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000">
                <a:solidFill>
                  <a:schemeClr val="bg1"/>
                </a:solidFill>
              </a:rPr>
              <a:t> Rock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2" name="Picture 4" descr="opera_t3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3" cy="530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132138" y="5661025"/>
            <a:ext cx="28082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000"/>
              <a:t> Opera</a:t>
            </a:r>
          </a:p>
        </p:txBody>
      </p:sp>
      <p:pic>
        <p:nvPicPr>
          <p:cNvPr id="135178" name="Picture 10" descr="【浪漫古典】亚历山德罗 &lt;wbr&gt;沙费纳 &lt;wbr&gt;Alessandro &lt;wbr&gt;Safi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0"/>
            <a:ext cx="5219700" cy="537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9" name="Picture 9" descr="200901080243565625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08050"/>
            <a:ext cx="8066087" cy="48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469900" y="908050"/>
            <a:ext cx="20875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000">
                <a:solidFill>
                  <a:schemeClr val="bg1"/>
                </a:solidFill>
              </a:rPr>
              <a:t> Jazz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BLUES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620713"/>
            <a:ext cx="7489825" cy="547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787900" y="625475"/>
            <a:ext cx="331152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5500">
                <a:solidFill>
                  <a:schemeClr val="bg1"/>
                </a:solidFill>
              </a:rPr>
              <a:t> Blues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9" name="Picture 5" descr="b03533fa828ba61e15680e124034970a304e590d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827088" y="549275"/>
            <a:ext cx="7350125" cy="57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4716463" y="549275"/>
            <a:ext cx="331152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5500">
                <a:solidFill>
                  <a:schemeClr val="bg1"/>
                </a:solidFill>
              </a:rPr>
              <a:t> New age</a:t>
            </a:r>
          </a:p>
        </p:txBody>
      </p:sp>
      <p:pic>
        <p:nvPicPr>
          <p:cNvPr id="175112" name="Picture 8" descr="704_883731_1798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3824288"/>
            <a:ext cx="3455987" cy="248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3" y="844550"/>
            <a:ext cx="7632700" cy="1143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and number the words as you hear them. </a:t>
            </a:r>
          </a:p>
        </p:txBody>
      </p:sp>
      <p:grpSp>
        <p:nvGrpSpPr>
          <p:cNvPr id="54283" name="Group 11"/>
          <p:cNvGrpSpPr/>
          <p:nvPr/>
        </p:nvGrpSpPr>
        <p:grpSpPr bwMode="auto">
          <a:xfrm>
            <a:off x="179388" y="844550"/>
            <a:ext cx="631825" cy="781050"/>
            <a:chOff x="352" y="935"/>
            <a:chExt cx="400" cy="496"/>
          </a:xfrm>
        </p:grpSpPr>
        <p:sp>
          <p:nvSpPr>
            <p:cNvPr id="54284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  <a:ea typeface="华文细黑" panose="02010600040101010101" pitchFamily="2" charset="-122"/>
                </a:rPr>
                <a:t>1</a:t>
              </a:r>
            </a:p>
          </p:txBody>
        </p:sp>
      </p:grpSp>
      <p:pic>
        <p:nvPicPr>
          <p:cNvPr id="54290" name="Picture 18" descr="5a6ac630c536d7e3d61ac8727c1740b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lum bright="-12000" contrast="24000"/>
          </a:blip>
          <a:srcRect r="-208" b="-629"/>
          <a:stretch>
            <a:fillRect/>
          </a:stretch>
        </p:blipFill>
        <p:spPr bwMode="auto">
          <a:xfrm>
            <a:off x="5867400" y="1844675"/>
            <a:ext cx="1150938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95288" y="3089275"/>
            <a:ext cx="8280400" cy="2106613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lively (   )       modern (   )     music (    )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noisy (    )      pop (    )           rock (    )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sound (    )     violin (    )        Western (    )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380288" y="32845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7956550" y="45815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1979613" y="45085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4500563" y="45815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859338" y="32845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164388" y="39338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1763713" y="32131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4140200" y="3860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1835150" y="38608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4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4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26" name="Group 10"/>
          <p:cNvGrpSpPr/>
          <p:nvPr/>
        </p:nvGrpSpPr>
        <p:grpSpPr bwMode="auto">
          <a:xfrm>
            <a:off x="539750" y="300038"/>
            <a:ext cx="631825" cy="781050"/>
            <a:chOff x="352" y="935"/>
            <a:chExt cx="400" cy="496"/>
          </a:xfrm>
        </p:grpSpPr>
        <p:sp>
          <p:nvSpPr>
            <p:cNvPr id="60427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  <a:ea typeface="华文细黑" panose="02010600040101010101" pitchFamily="2" charset="-122"/>
                </a:rPr>
                <a:t>2</a:t>
              </a:r>
            </a:p>
          </p:txBody>
        </p:sp>
      </p:grp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116013" y="260350"/>
            <a:ext cx="75612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Work in pairs. Answer the questions about the conversation in Activity 1.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303213" y="1628775"/>
            <a:ext cx="8516937" cy="39751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 Which modern music does Tony like?</a:t>
            </a: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endParaRPr lang="en-US" altLang="zh-CN" dirty="0">
              <a:latin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</a:rPr>
              <a:t>.What does Tony’s mum think about rock music?</a:t>
            </a:r>
          </a:p>
          <a:p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60435" name="Picture 19" descr="5a6ac630c536d7e3d61ac8727c1740b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lum bright="-12000" contrast="24000"/>
          </a:blip>
          <a:srcRect r="-208" b="-629"/>
          <a:stretch>
            <a:fillRect/>
          </a:stretch>
        </p:blipFill>
        <p:spPr bwMode="auto">
          <a:xfrm>
            <a:off x="5437188" y="5670550"/>
            <a:ext cx="1150937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55650" y="2708275"/>
            <a:ext cx="792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He likes pop and rock music.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55650" y="5013325"/>
            <a:ext cx="5113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It’s lively.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3" grpId="0" animBg="1"/>
      <p:bldP spid="60436" grpId="0"/>
      <p:bldP spid="604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.Why doesn’t Tony like traditional Western music?</a:t>
            </a:r>
          </a:p>
          <a:p>
            <a:pPr marL="342900" indent="-342900"/>
            <a:r>
              <a:rPr lang="en-US" altLang="zh-CN" dirty="0"/>
              <a:t> </a:t>
            </a:r>
          </a:p>
          <a:p>
            <a:pPr marL="342900" indent="-342900"/>
            <a:endParaRPr lang="en-US" altLang="zh-CN" dirty="0"/>
          </a:p>
          <a:p>
            <a:pPr marL="342900" indent="-342900"/>
            <a:endParaRPr lang="en-US" altLang="zh-CN" dirty="0"/>
          </a:p>
          <a:p>
            <a:pPr marL="342900" indent="-342900"/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en-US" altLang="zh-CN" dirty="0"/>
              <a:t>.Which music does Tony’s dad think is too noisy?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45350" y="5661248"/>
            <a:ext cx="498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FF"/>
                </a:solidFill>
              </a:rPr>
              <a:t>Listen again and check.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23850" y="1557338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Because it’s too slow.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323850" y="4292600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He thinks pop music is too noisy.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9" grpId="0"/>
      <p:bldP spid="185350" grpId="0"/>
      <p:bldP spid="1853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052638" y="579438"/>
            <a:ext cx="5472112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4FFD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5500" dirty="0">
                <a:solidFill>
                  <a:srgbClr val="FF0000"/>
                </a:solidFill>
              </a:rPr>
              <a:t>Language points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19113" y="1412875"/>
            <a:ext cx="80137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Western music, </a:t>
            </a:r>
            <a:r>
              <a:rPr lang="en-US" altLang="zh-CN" dirty="0">
                <a:solidFill>
                  <a:srgbClr val="FF0000"/>
                </a:solidFill>
              </a:rPr>
              <a:t>isn’t it</a:t>
            </a:r>
            <a:r>
              <a:rPr lang="en-US" altLang="zh-CN" dirty="0"/>
              <a:t>?</a:t>
            </a:r>
          </a:p>
          <a:p>
            <a:r>
              <a:rPr lang="zh-CN" altLang="en-US" dirty="0">
                <a:solidFill>
                  <a:srgbClr val="3333FF"/>
                </a:solidFill>
              </a:rPr>
              <a:t>西方音乐，不是吗？</a:t>
            </a:r>
          </a:p>
          <a:p>
            <a:r>
              <a:rPr lang="en-US" altLang="zh-CN" dirty="0"/>
              <a:t>You listen to pop music, </a:t>
            </a:r>
            <a:r>
              <a:rPr lang="en-US" altLang="zh-CN" dirty="0" err="1"/>
              <a:t>Lingling</a:t>
            </a:r>
            <a:r>
              <a:rPr lang="en-US" altLang="zh-CN" dirty="0"/>
              <a:t>, don’t you?</a:t>
            </a:r>
          </a:p>
          <a:p>
            <a:r>
              <a:rPr lang="zh-CN" altLang="en-US" dirty="0">
                <a:solidFill>
                  <a:srgbClr val="3333FF"/>
                </a:solidFill>
              </a:rPr>
              <a:t>你听流行音乐，是吧，玲玲？</a:t>
            </a:r>
          </a:p>
          <a:p>
            <a:r>
              <a:rPr lang="en-US" altLang="zh-CN" dirty="0"/>
              <a:t>The sound is very … different, </a:t>
            </a:r>
            <a:r>
              <a:rPr lang="en-US" altLang="zh-CN" dirty="0">
                <a:solidFill>
                  <a:srgbClr val="FF0000"/>
                </a:solidFill>
              </a:rPr>
              <a:t>isn’t it</a:t>
            </a:r>
            <a:r>
              <a:rPr lang="en-US" altLang="zh-CN" dirty="0"/>
              <a:t>?</a:t>
            </a:r>
          </a:p>
          <a:p>
            <a:r>
              <a:rPr lang="zh-CN" altLang="en-US" dirty="0">
                <a:solidFill>
                  <a:srgbClr val="3333FF"/>
                </a:solidFill>
              </a:rPr>
              <a:t>这种音乐很不同，不是吗？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468313" y="5380038"/>
            <a:ext cx="8480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以上这些句子中都包含一个</a:t>
            </a:r>
            <a:r>
              <a:rPr lang="zh-CN" altLang="en-US" dirty="0">
                <a:solidFill>
                  <a:srgbClr val="FF0000"/>
                </a:solidFill>
              </a:rPr>
              <a:t>反义疑问句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82625" y="620713"/>
            <a:ext cx="7921625" cy="5372100"/>
          </a:xfrm>
          <a:prstGeom prst="rect">
            <a:avLst/>
          </a:prstGeom>
          <a:solidFill>
            <a:srgbClr val="FFFFFF">
              <a:alpha val="70000"/>
            </a:srgbClr>
          </a:solidFill>
          <a:ln w="9525" algn="ctr">
            <a:solidFill>
              <a:srgbClr val="CCFF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反意疑问句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hlink"/>
                </a:solidFill>
              </a:rPr>
              <a:t>1. </a:t>
            </a:r>
            <a:r>
              <a:rPr lang="zh-CN" altLang="en-US" dirty="0">
                <a:solidFill>
                  <a:schemeClr val="hlink"/>
                </a:solidFill>
              </a:rPr>
              <a:t>含义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在一个</a:t>
            </a:r>
            <a:r>
              <a:rPr lang="zh-CN" altLang="en-US" dirty="0">
                <a:solidFill>
                  <a:srgbClr val="FF0000"/>
                </a:solidFill>
              </a:rPr>
              <a:t>陈述句之后附上一个简短的疑问句，</a:t>
            </a:r>
            <a:r>
              <a:rPr lang="zh-CN" altLang="en-US" dirty="0"/>
              <a:t>对陈述句提出</a:t>
            </a:r>
            <a:r>
              <a:rPr lang="zh-CN" altLang="en-US" dirty="0">
                <a:solidFill>
                  <a:srgbClr val="FF0000"/>
                </a:solidFill>
              </a:rPr>
              <a:t>相反的疑问</a:t>
            </a:r>
            <a:r>
              <a:rPr lang="zh-CN" altLang="en-US" dirty="0"/>
              <a:t>，这种疑问句叫</a:t>
            </a:r>
            <a:r>
              <a:rPr lang="zh-CN" altLang="en-US" dirty="0">
                <a:solidFill>
                  <a:srgbClr val="FF0000"/>
                </a:solidFill>
              </a:rPr>
              <a:t>反意疑问句</a:t>
            </a:r>
            <a:r>
              <a:rPr lang="zh-CN" altLang="en-US" dirty="0"/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如：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1) Lions are scary, </a:t>
            </a:r>
            <a:r>
              <a:rPr lang="en-US" altLang="zh-CN" dirty="0">
                <a:solidFill>
                  <a:srgbClr val="FF3300"/>
                </a:solidFill>
              </a:rPr>
              <a:t>aren’t they</a:t>
            </a:r>
            <a:r>
              <a:rPr lang="en-US" altLang="zh-CN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2) We speak Chinese, </a:t>
            </a:r>
            <a:r>
              <a:rPr lang="en-US" altLang="zh-CN" dirty="0">
                <a:solidFill>
                  <a:srgbClr val="FF3300"/>
                </a:solidFill>
              </a:rPr>
              <a:t>don’t we</a:t>
            </a:r>
            <a:r>
              <a:rPr lang="en-US" altLang="zh-CN" dirty="0"/>
              <a:t>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6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6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6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06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1" name="Picture 3" descr="word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5157788"/>
            <a:ext cx="1619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6132" name="Group 4"/>
          <p:cNvGrpSpPr/>
          <p:nvPr/>
        </p:nvGrpSpPr>
        <p:grpSpPr bwMode="auto">
          <a:xfrm>
            <a:off x="1693863" y="2203450"/>
            <a:ext cx="5399087" cy="1296988"/>
            <a:chOff x="476" y="1117"/>
            <a:chExt cx="4355" cy="113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2774950" y="22653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</a:pPr>
            <a:r>
              <a:rPr lang="en-US" altLang="zh-CN" sz="7200">
                <a:latin typeface="Arial" panose="020B0604020202020204" pitchFamily="34" charset="0"/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176136" name="Picture 8" descr="plag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9763" y="2405063"/>
            <a:ext cx="11525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1403350" y="3789363"/>
            <a:ext cx="6551613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300" dirty="0">
                <a:solidFill>
                  <a:srgbClr val="FF6600"/>
                </a:solidFill>
                <a:latin typeface="Arial" panose="020B0604020202020204" pitchFamily="34" charset="0"/>
              </a:rPr>
              <a:t>Words and expressions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827088" y="836613"/>
            <a:ext cx="7097712" cy="4713287"/>
          </a:xfrm>
          <a:prstGeom prst="rect">
            <a:avLst/>
          </a:prstGeom>
          <a:solidFill>
            <a:srgbClr val="FFFFFF">
              <a:alpha val="70000"/>
            </a:srgbClr>
          </a:solidFill>
          <a:ln w="9525" algn="ctr">
            <a:solidFill>
              <a:srgbClr val="CCFF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2. </a:t>
            </a:r>
            <a:r>
              <a:rPr lang="zh-CN" altLang="en-US" dirty="0">
                <a:solidFill>
                  <a:srgbClr val="FF0000"/>
                </a:solidFill>
              </a:rPr>
              <a:t>结构：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结构一</a:t>
            </a:r>
            <a:r>
              <a:rPr lang="en-US" altLang="zh-CN" dirty="0"/>
              <a:t>: </a:t>
            </a:r>
            <a:r>
              <a:rPr lang="zh-CN" altLang="en-US" dirty="0">
                <a:solidFill>
                  <a:srgbClr val="FF0000"/>
                </a:solidFill>
              </a:rPr>
              <a:t>前肯 </a:t>
            </a:r>
            <a:r>
              <a:rPr lang="en-US" altLang="zh-CN" dirty="0">
                <a:solidFill>
                  <a:srgbClr val="FF0000"/>
                </a:solidFill>
              </a:rPr>
              <a:t>+ </a:t>
            </a:r>
            <a:r>
              <a:rPr lang="zh-CN" altLang="en-US" dirty="0">
                <a:solidFill>
                  <a:srgbClr val="FF0000"/>
                </a:solidFill>
              </a:rPr>
              <a:t>后否</a:t>
            </a:r>
          </a:p>
          <a:p>
            <a:pPr>
              <a:lnSpc>
                <a:spcPct val="120000"/>
              </a:lnSpc>
            </a:pPr>
            <a:r>
              <a:rPr lang="en-US" altLang="zh-CN" dirty="0" err="1"/>
              <a:t>eg</a:t>
            </a:r>
            <a:r>
              <a:rPr lang="en-US" altLang="zh-CN" dirty="0"/>
              <a:t>. Lions </a:t>
            </a:r>
            <a:r>
              <a:rPr lang="en-US" altLang="zh-CN" dirty="0">
                <a:solidFill>
                  <a:srgbClr val="FF3300"/>
                </a:solidFill>
              </a:rPr>
              <a:t>are</a:t>
            </a:r>
            <a:r>
              <a:rPr lang="en-US" altLang="zh-CN" dirty="0"/>
              <a:t> scary, </a:t>
            </a:r>
            <a:r>
              <a:rPr lang="en-US" altLang="zh-CN" dirty="0">
                <a:solidFill>
                  <a:srgbClr val="FF3300"/>
                </a:solidFill>
              </a:rPr>
              <a:t>aren’t they</a:t>
            </a:r>
            <a:r>
              <a:rPr lang="en-US" altLang="zh-CN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</a:t>
            </a:r>
            <a:r>
              <a:rPr lang="zh-CN" altLang="en-US" dirty="0"/>
              <a:t>狮子很恐怖，不是吗？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结构二</a:t>
            </a:r>
            <a:r>
              <a:rPr lang="en-US" altLang="zh-CN" dirty="0"/>
              <a:t>: </a:t>
            </a:r>
            <a:r>
              <a:rPr lang="zh-CN" altLang="en-US" dirty="0">
                <a:solidFill>
                  <a:srgbClr val="FF0000"/>
                </a:solidFill>
              </a:rPr>
              <a:t>前否 </a:t>
            </a:r>
            <a:r>
              <a:rPr lang="en-US" altLang="zh-CN" dirty="0">
                <a:solidFill>
                  <a:srgbClr val="FF0000"/>
                </a:solidFill>
              </a:rPr>
              <a:t>+ </a:t>
            </a:r>
            <a:r>
              <a:rPr lang="zh-CN" altLang="en-US" dirty="0">
                <a:solidFill>
                  <a:srgbClr val="FF0000"/>
                </a:solidFill>
              </a:rPr>
              <a:t>后肯</a:t>
            </a:r>
          </a:p>
          <a:p>
            <a:pPr>
              <a:lnSpc>
                <a:spcPct val="120000"/>
              </a:lnSpc>
            </a:pPr>
            <a:r>
              <a:rPr lang="en-US" altLang="zh-CN" dirty="0" err="1"/>
              <a:t>eg</a:t>
            </a:r>
            <a:r>
              <a:rPr lang="en-US" altLang="zh-CN" dirty="0"/>
              <a:t>. Lions </a:t>
            </a:r>
            <a:r>
              <a:rPr lang="en-US" altLang="zh-CN" dirty="0">
                <a:solidFill>
                  <a:srgbClr val="FF3300"/>
                </a:solidFill>
              </a:rPr>
              <a:t>aren’t</a:t>
            </a:r>
            <a:r>
              <a:rPr lang="en-US" altLang="zh-CN" dirty="0"/>
              <a:t> scary, </a:t>
            </a:r>
            <a:r>
              <a:rPr lang="en-US" altLang="zh-CN" dirty="0">
                <a:solidFill>
                  <a:srgbClr val="FF3300"/>
                </a:solidFill>
              </a:rPr>
              <a:t>are they</a:t>
            </a:r>
            <a:r>
              <a:rPr lang="en-US" altLang="zh-CN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</a:t>
            </a:r>
            <a:r>
              <a:rPr lang="zh-CN" altLang="en-US" dirty="0"/>
              <a:t>狮子不恐怖，对吧？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7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0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280400" cy="5594350"/>
          </a:xfrm>
          <a:prstGeom prst="rect">
            <a:avLst/>
          </a:prstGeom>
          <a:solidFill>
            <a:srgbClr val="FFFFFF">
              <a:alpha val="70000"/>
            </a:srgbClr>
          </a:solidFill>
          <a:ln w="9525" algn="ctr">
            <a:solidFill>
              <a:srgbClr val="CCFF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结构一</a:t>
            </a:r>
            <a:r>
              <a:rPr lang="en-US" altLang="zh-CN" dirty="0">
                <a:solidFill>
                  <a:srgbClr val="FF0000"/>
                </a:solidFill>
              </a:rPr>
              <a:t>: </a:t>
            </a:r>
            <a:r>
              <a:rPr lang="zh-CN" altLang="en-US" dirty="0">
                <a:solidFill>
                  <a:srgbClr val="FF0000"/>
                </a:solidFill>
              </a:rPr>
              <a:t>前肯 </a:t>
            </a:r>
            <a:r>
              <a:rPr lang="en-US" altLang="zh-CN" dirty="0">
                <a:solidFill>
                  <a:srgbClr val="FF0000"/>
                </a:solidFill>
              </a:rPr>
              <a:t>+ </a:t>
            </a:r>
            <a:r>
              <a:rPr lang="zh-CN" altLang="en-US" dirty="0">
                <a:solidFill>
                  <a:srgbClr val="FF0000"/>
                </a:solidFill>
              </a:rPr>
              <a:t>后否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Be </a:t>
            </a:r>
            <a:r>
              <a:rPr lang="zh-CN" altLang="en-US" dirty="0">
                <a:solidFill>
                  <a:srgbClr val="FF0000"/>
                </a:solidFill>
              </a:rPr>
              <a:t>动词：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1. You are an actor, __________?</a:t>
            </a:r>
          </a:p>
          <a:p>
            <a:r>
              <a:rPr lang="en-US" altLang="zh-CN" dirty="0"/>
              <a:t> 2. He is a good boy, ________?</a:t>
            </a:r>
          </a:p>
          <a:p>
            <a:r>
              <a:rPr lang="en-US" altLang="zh-CN" dirty="0"/>
              <a:t> 3. It was fine yesterday, _________?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行为动词：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1. It often rains here, _________?</a:t>
            </a:r>
          </a:p>
          <a:p>
            <a:r>
              <a:rPr lang="en-US" altLang="zh-CN" dirty="0"/>
              <a:t> 2. He likes soccer, _________?</a:t>
            </a:r>
          </a:p>
          <a:p>
            <a:r>
              <a:rPr lang="en-US" altLang="zh-CN" dirty="0"/>
              <a:t> 3. You have a headache, _________?</a:t>
            </a:r>
          </a:p>
          <a:p>
            <a:r>
              <a:rPr lang="en-US" altLang="zh-CN" dirty="0"/>
              <a:t> 4. I called you yesterday, _______?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4572000" y="1700213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aren’t you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500563" y="2205038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isn’t he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5219700" y="2787650"/>
            <a:ext cx="198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wasn’t it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4787900" y="3867150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doesn’t it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4140200" y="4365625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doesn’t he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5076825" y="4948238"/>
            <a:ext cx="239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  don’t you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5292725" y="5524500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  didn’t 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00" grpId="0"/>
      <p:bldP spid="208901" grpId="0"/>
      <p:bldP spid="209923" grpId="0"/>
      <p:bldP spid="209924" grpId="0"/>
      <p:bldP spid="209925" grpId="0"/>
      <p:bldP spid="2099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538163" y="620713"/>
            <a:ext cx="8137525" cy="5545137"/>
          </a:xfrm>
          <a:prstGeom prst="rect">
            <a:avLst/>
          </a:prstGeom>
          <a:solidFill>
            <a:srgbClr val="FFFFFF">
              <a:alpha val="70000"/>
            </a:srgbClr>
          </a:solidFill>
          <a:ln w="9525" algn="ctr">
            <a:solidFill>
              <a:srgbClr val="CCFF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</a:rPr>
              <a:t>结构二</a:t>
            </a:r>
            <a:r>
              <a:rPr lang="en-US" altLang="zh-CN">
                <a:solidFill>
                  <a:srgbClr val="FF0000"/>
                </a:solidFill>
              </a:rPr>
              <a:t>: </a:t>
            </a:r>
            <a:r>
              <a:rPr lang="zh-CN" altLang="en-US">
                <a:solidFill>
                  <a:srgbClr val="FF0000"/>
                </a:solidFill>
              </a:rPr>
              <a:t>前否 </a:t>
            </a:r>
            <a:r>
              <a:rPr lang="en-US" altLang="zh-CN">
                <a:solidFill>
                  <a:srgbClr val="FF0000"/>
                </a:solidFill>
              </a:rPr>
              <a:t>+ </a:t>
            </a:r>
            <a:r>
              <a:rPr lang="zh-CN" altLang="en-US">
                <a:solidFill>
                  <a:srgbClr val="FF0000"/>
                </a:solidFill>
              </a:rPr>
              <a:t>后肯</a:t>
            </a:r>
          </a:p>
          <a:p>
            <a:pPr>
              <a:lnSpc>
                <a:spcPct val="110000"/>
              </a:lnSpc>
            </a:pPr>
            <a:r>
              <a:rPr lang="zh-CN" altLang="en-US"/>
              <a:t> </a:t>
            </a:r>
            <a:r>
              <a:rPr lang="en-US" altLang="zh-CN"/>
              <a:t>1. You aren’t an actor, _________?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2. He isn’t a good boy, ________?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3. It wasn’t fine yesterday, ________?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4. It doesn’t rain here, __________?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5. His sister doesn’t  have a headache,  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    _________?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6. You didn’t call me yesterday, 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    ___________?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5362575" y="1214438"/>
            <a:ext cx="324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5435600" y="1844675"/>
            <a:ext cx="3024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435600" y="3068638"/>
            <a:ext cx="2809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does it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258888" y="4221163"/>
            <a:ext cx="3097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does she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154738" y="2347913"/>
            <a:ext cx="2593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was it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1258888" y="5445125"/>
            <a:ext cx="360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did you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/>
      <p:bldP spid="212996" grpId="0"/>
      <p:bldP spid="212997" grpId="0"/>
      <p:bldP spid="212998" grpId="0"/>
      <p:bldP spid="212999" grpId="0"/>
      <p:bldP spid="2130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2775" y="765175"/>
            <a:ext cx="82804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3. </a:t>
            </a:r>
            <a:r>
              <a:rPr lang="zh-CN" altLang="en-US" dirty="0"/>
              <a:t>在回答反义疑问句时，不管问题的提法如何，若事实是</a:t>
            </a:r>
            <a:r>
              <a:rPr lang="zh-CN" altLang="en-US" dirty="0">
                <a:solidFill>
                  <a:srgbClr val="FF0000"/>
                </a:solidFill>
              </a:rPr>
              <a:t>肯定的，</a:t>
            </a:r>
            <a:r>
              <a:rPr lang="zh-CN" altLang="en-US" dirty="0"/>
              <a:t>就要用</a:t>
            </a:r>
            <a:r>
              <a:rPr lang="en-US" altLang="zh-CN" dirty="0">
                <a:solidFill>
                  <a:srgbClr val="FF0000"/>
                </a:solidFill>
              </a:rPr>
              <a:t>yes</a:t>
            </a:r>
            <a:r>
              <a:rPr lang="zh-CN" altLang="en-US" dirty="0"/>
              <a:t>，事实是</a:t>
            </a:r>
            <a:r>
              <a:rPr lang="zh-CN" altLang="en-US" dirty="0">
                <a:solidFill>
                  <a:srgbClr val="FF0000"/>
                </a:solidFill>
              </a:rPr>
              <a:t>否定的</a:t>
            </a:r>
            <a:r>
              <a:rPr lang="zh-CN" altLang="en-US" dirty="0"/>
              <a:t>，就要用</a:t>
            </a:r>
            <a:r>
              <a:rPr lang="en-US" altLang="zh-CN" dirty="0">
                <a:solidFill>
                  <a:srgbClr val="FF0000"/>
                </a:solidFill>
              </a:rPr>
              <a:t>no</a:t>
            </a:r>
            <a:r>
              <a:rPr lang="zh-CN" altLang="en-US" dirty="0"/>
              <a:t>。这和汉语不一样，应特别注意。例如：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You</a:t>
            </a:r>
            <a:r>
              <a:rPr lang="en-US" altLang="zh-CN" dirty="0">
                <a:solidFill>
                  <a:srgbClr val="FF3300"/>
                </a:solidFill>
              </a:rPr>
              <a:t>’re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3300"/>
                </a:solidFill>
              </a:rPr>
              <a:t>not</a:t>
            </a:r>
            <a:r>
              <a:rPr lang="en-US" altLang="zh-CN" dirty="0">
                <a:solidFill>
                  <a:schemeClr val="hlink"/>
                </a:solidFill>
              </a:rPr>
              <a:t> </a:t>
            </a:r>
            <a:r>
              <a:rPr lang="en-US" altLang="zh-CN" dirty="0"/>
              <a:t>ready, </a:t>
            </a:r>
            <a:r>
              <a:rPr lang="en-US" altLang="zh-CN" dirty="0">
                <a:solidFill>
                  <a:srgbClr val="FF3300"/>
                </a:solidFill>
              </a:rPr>
              <a:t>are you</a:t>
            </a:r>
            <a:r>
              <a:rPr lang="en-US" altLang="zh-CN" dirty="0"/>
              <a:t>?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你没有准备好，是吧？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3300"/>
                </a:solidFill>
              </a:rPr>
              <a:t>Yes, I am.</a:t>
            </a:r>
            <a:r>
              <a:rPr lang="en-US" altLang="zh-CN" dirty="0"/>
              <a:t>       </a:t>
            </a:r>
            <a:r>
              <a:rPr lang="zh-CN" altLang="en-US" dirty="0">
                <a:solidFill>
                  <a:schemeClr val="hlink"/>
                </a:solidFill>
              </a:rPr>
              <a:t>不，我准备好了。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3300"/>
                </a:solidFill>
              </a:rPr>
              <a:t>No, I’m not.</a:t>
            </a:r>
            <a:r>
              <a:rPr lang="en-US" altLang="zh-CN" dirty="0"/>
              <a:t>   </a:t>
            </a:r>
            <a:r>
              <a:rPr lang="zh-CN" altLang="en-US" dirty="0">
                <a:solidFill>
                  <a:schemeClr val="hlink"/>
                </a:solidFill>
              </a:rPr>
              <a:t>是的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hlink"/>
                </a:solidFill>
              </a:rPr>
              <a:t>我没有。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4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64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4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28675" y="1125538"/>
            <a:ext cx="7920038" cy="47529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Is this</a:t>
            </a: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Strauss or Mozart?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是由斯特劳斯还是莫扎特创作的？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</a:t>
            </a:r>
            <a:r>
              <a:rPr lang="zh-CN" altLang="en-US" sz="3600" b="1" dirty="0">
                <a:latin typeface="Times New Roman" panose="02020603050405020304" pitchFamily="18" charset="0"/>
              </a:rPr>
              <a:t>表示“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作曲</a:t>
            </a:r>
            <a:r>
              <a:rPr lang="zh-CN" altLang="en-US" sz="3600" b="1" dirty="0">
                <a:latin typeface="Times New Roman" panose="02020603050405020304" pitchFamily="18" charset="0"/>
              </a:rPr>
              <a:t>”，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zh-CN" altLang="en-US" sz="3600" b="1" dirty="0">
                <a:latin typeface="Times New Roman" panose="02020603050405020304" pitchFamily="18" charset="0"/>
              </a:rPr>
              <a:t>短语用作</a:t>
            </a:r>
            <a:r>
              <a:rPr lang="en-US" altLang="zh-CN" sz="3600" b="1" dirty="0">
                <a:latin typeface="Times New Roman" panose="02020603050405020304" pitchFamily="18" charset="0"/>
              </a:rPr>
              <a:t>be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动词的表语。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zh-CN" altLang="en-US" sz="3600" b="1" dirty="0">
                <a:latin typeface="Times New Roman" panose="02020603050405020304" pitchFamily="18" charset="0"/>
              </a:rPr>
              <a:t>还可根据句子翻译成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写的”“由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演唱”。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 like novels</a:t>
            </a: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 </a:t>
            </a:r>
            <a:r>
              <a:rPr lang="en-US" altLang="zh-CN" sz="3600" b="1" dirty="0">
                <a:latin typeface="Times New Roman" panose="02020603050405020304" pitchFamily="18" charset="0"/>
              </a:rPr>
              <a:t>Lu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Xun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我喜欢鲁迅写的小说。</a:t>
            </a:r>
          </a:p>
        </p:txBody>
      </p:sp>
      <p:pic>
        <p:nvPicPr>
          <p:cNvPr id="122883" name="Picture 3" descr="teach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950" y="477838"/>
            <a:ext cx="5540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620713"/>
            <a:ext cx="8135937" cy="59769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It goes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through </a:t>
            </a:r>
            <a:r>
              <a:rPr lang="en-US" altLang="zh-CN" sz="3600" b="1">
                <a:latin typeface="Times New Roman" panose="02020603050405020304" pitchFamily="18" charset="0"/>
              </a:rPr>
              <a:t>Vienna.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它流经维也纳。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through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意为“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穿过，经过”，常与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pass,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go, walk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等动词连用。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He walked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through</a:t>
            </a:r>
            <a:r>
              <a:rPr lang="en-US" altLang="zh-CN" sz="3600" b="1">
                <a:latin typeface="Times New Roman" panose="02020603050405020304" pitchFamily="18" charset="0"/>
              </a:rPr>
              <a:t> me without saying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hello to me.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他从我身边经过，但是没和我打招呼。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across, through, over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latin typeface="Times New Roman" panose="02020603050405020304" pitchFamily="18" charset="0"/>
              </a:rPr>
              <a:t>三者都有“通过，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穿过”之意。区别是：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4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28675" y="547688"/>
            <a:ext cx="7704138" cy="59055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①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across </a:t>
            </a:r>
            <a:r>
              <a:rPr lang="zh-CN" altLang="en-US" sz="3600" b="1">
                <a:latin typeface="Times New Roman" panose="02020603050405020304" pitchFamily="18" charset="0"/>
              </a:rPr>
              <a:t>表示从一定范围的一边到另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一边，与</a:t>
            </a:r>
            <a:r>
              <a:rPr lang="en-US" altLang="zh-CN" sz="3600" b="1">
                <a:latin typeface="Times New Roman" panose="02020603050405020304" pitchFamily="18" charset="0"/>
              </a:rPr>
              <a:t>on </a:t>
            </a:r>
            <a:r>
              <a:rPr lang="zh-CN" altLang="en-US" sz="3600" b="1">
                <a:latin typeface="Times New Roman" panose="02020603050405020304" pitchFamily="18" charset="0"/>
              </a:rPr>
              <a:t>有关，表示动作是在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某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一物体的表面进行的。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They walk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across </a:t>
            </a:r>
            <a:r>
              <a:rPr lang="en-US" altLang="zh-CN" sz="3600" b="1">
                <a:latin typeface="Times New Roman" panose="02020603050405020304" pitchFamily="18" charset="0"/>
              </a:rPr>
              <a:t>the road.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他们穿过公路。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②</a:t>
            </a:r>
            <a:r>
              <a:rPr lang="zh-CN" altLang="en-US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through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latin typeface="Times New Roman" panose="02020603050405020304" pitchFamily="18" charset="0"/>
              </a:rPr>
              <a:t>表示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从中间通过</a:t>
            </a:r>
            <a:r>
              <a:rPr lang="zh-CN" altLang="en-US" sz="3600" b="1">
                <a:latin typeface="Times New Roman" panose="02020603050405020304" pitchFamily="18" charset="0"/>
              </a:rPr>
              <a:t>，强调动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作是在里面进行的。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We walk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through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the forest.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我们穿过森林。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5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5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331913" y="1412875"/>
            <a:ext cx="7200900" cy="41036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③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over </a:t>
            </a:r>
            <a:r>
              <a:rPr lang="zh-CN" altLang="en-US" sz="3600" b="1">
                <a:latin typeface="Times New Roman" panose="02020603050405020304" pitchFamily="18" charset="0"/>
              </a:rPr>
              <a:t>多指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空间范围上通过，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越过或垂直在上，和表面不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接触</a:t>
            </a:r>
            <a:r>
              <a:rPr lang="zh-CN" altLang="en-US" sz="3600" b="1">
                <a:latin typeface="Times New Roman" panose="02020603050405020304" pitchFamily="18" charset="0"/>
              </a:rPr>
              <a:t>等。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latin typeface="Times New Roman" panose="02020603050405020304" pitchFamily="18" charset="0"/>
              </a:rPr>
              <a:t>The birds fly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over</a:t>
            </a: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the city.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</a:t>
            </a:r>
            <a:r>
              <a:rPr lang="zh-CN" altLang="en-US" sz="3600" b="1">
                <a:latin typeface="Times New Roman" panose="02020603050405020304" pitchFamily="18" charset="0"/>
              </a:rPr>
              <a:t>鸟儿飞过城市。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95288" y="576263"/>
            <a:ext cx="8497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6600"/>
                </a:solidFill>
              </a:rPr>
              <a:t>Choose the best answer for each sentence.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825" y="1362075"/>
            <a:ext cx="864235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1  Strauss was not _______, he was _____.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A. Austrian, German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B. German, Austrian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C. Vienna, Finland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2  Vienna is the capital of _____.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A. German     B. Austria   C. Norway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3  The Danube is the river in ______.</a:t>
            </a:r>
          </a:p>
          <a:p>
            <a:pPr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A. London    B. Vienna    C. Paris</a:t>
            </a:r>
          </a:p>
        </p:txBody>
      </p:sp>
      <p:pic>
        <p:nvPicPr>
          <p:cNvPr id="141318" name="Picture 6" descr="11eb44f476fg2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73150"/>
            <a:ext cx="8569325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9" name="Picture 7" descr="48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586038"/>
            <a:ext cx="49212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20" name="Picture 8" descr="48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386263"/>
            <a:ext cx="49212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21" name="Picture 9" descr="48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5589588"/>
            <a:ext cx="49212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9750" y="981075"/>
            <a:ext cx="8461375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  </a:t>
            </a:r>
            <a:r>
              <a:rPr lang="en-US" altLang="zh-CN" dirty="0" err="1">
                <a:latin typeface="Times New Roman" panose="02020603050405020304" pitchFamily="18" charset="0"/>
              </a:rPr>
              <a:t>Lingling</a:t>
            </a:r>
            <a:r>
              <a:rPr lang="en-US" altLang="zh-CN" dirty="0">
                <a:latin typeface="Times New Roman" panose="02020603050405020304" pitchFamily="18" charset="0"/>
              </a:rPr>
              <a:t> listens to _____ music.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A. jazz     B. classical     C. pop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  </a:t>
            </a:r>
            <a:r>
              <a:rPr lang="en-US" altLang="zh-CN" i="1" dirty="0">
                <a:latin typeface="Times New Roman" panose="02020603050405020304" pitchFamily="18" charset="0"/>
              </a:rPr>
              <a:t>The Blue Danube</a:t>
            </a:r>
            <a:r>
              <a:rPr lang="en-US" altLang="zh-CN" dirty="0">
                <a:latin typeface="Times New Roman" panose="02020603050405020304" pitchFamily="18" charset="0"/>
              </a:rPr>
              <a:t> is _______ music.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A. pop    B. techno    C. Western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6  </a:t>
            </a:r>
            <a:r>
              <a:rPr lang="en-US" altLang="zh-CN" dirty="0" err="1">
                <a:latin typeface="Times New Roman" panose="02020603050405020304" pitchFamily="18" charset="0"/>
              </a:rPr>
              <a:t>Lingling</a:t>
            </a:r>
            <a:r>
              <a:rPr lang="en-US" altLang="zh-CN" dirty="0">
                <a:latin typeface="Times New Roman" panose="02020603050405020304" pitchFamily="18" charset="0"/>
              </a:rPr>
              <a:t> also likes _____.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A. classical music      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B. Beijing Opera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C. rap music</a:t>
            </a:r>
          </a:p>
        </p:txBody>
      </p:sp>
      <p:pic>
        <p:nvPicPr>
          <p:cNvPr id="144388" name="Picture 4" descr="4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5638" y="1628775"/>
            <a:ext cx="4921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89" name="Picture 5" descr="4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708275"/>
            <a:ext cx="4921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0" name="Picture 6" descr="4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437063"/>
            <a:ext cx="49212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411413" y="765175"/>
            <a:ext cx="6192837" cy="56149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lively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活泼的，轻快地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1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modern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现代的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1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noisy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吵闹的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pop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流行的，受欢迎的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rock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摇滚乐；石头；岩石</a:t>
            </a:r>
            <a:endParaRPr lang="zh-CN" altLang="en-US" sz="9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sound  n.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声音</a:t>
            </a:r>
            <a:endParaRPr lang="zh-CN" altLang="en-US" sz="1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violin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小提琴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1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Western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西方的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CN" sz="1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8532813" y="1268413"/>
            <a:ext cx="5761037" cy="71278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CN" sz="9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CN" sz="9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9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48138" name="Group 10"/>
          <p:cNvGrpSpPr/>
          <p:nvPr/>
        </p:nvGrpSpPr>
        <p:grpSpPr bwMode="auto">
          <a:xfrm>
            <a:off x="3272677" y="25401"/>
            <a:ext cx="2160588" cy="950912"/>
            <a:chOff x="923" y="243"/>
            <a:chExt cx="3855" cy="599"/>
          </a:xfrm>
        </p:grpSpPr>
        <p:pic>
          <p:nvPicPr>
            <p:cNvPr id="48139" name="Picture 11" descr="图片1gs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3" y="243"/>
              <a:ext cx="3855" cy="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1314" y="340"/>
              <a:ext cx="26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dirty="0">
                  <a:solidFill>
                    <a:srgbClr val="FF7C80"/>
                  </a:solidFill>
                </a:rPr>
                <a:t>Words</a:t>
              </a:r>
            </a:p>
          </p:txBody>
        </p: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50825" y="908050"/>
            <a:ext cx="316865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/’l </a:t>
            </a:r>
            <a:r>
              <a:rPr lang="en-US" altLang="zh-CN" sz="3200" dirty="0" err="1"/>
              <a:t>aɪvli</a:t>
            </a:r>
            <a:r>
              <a:rPr lang="en-US" altLang="zh-CN" sz="3200" dirty="0"/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/’</a:t>
            </a:r>
            <a:r>
              <a:rPr lang="en-US" altLang="zh-CN" sz="3200" dirty="0" err="1"/>
              <a:t>mɒ</a:t>
            </a:r>
            <a:r>
              <a:rPr lang="en-US" altLang="zh-CN" sz="3200" dirty="0"/>
              <a:t> </a:t>
            </a:r>
            <a:r>
              <a:rPr lang="en-US" altLang="zh-CN" sz="3200" dirty="0" err="1"/>
              <a:t>də</a:t>
            </a:r>
            <a:r>
              <a:rPr lang="en-US" altLang="zh-CN" sz="3200" dirty="0"/>
              <a:t> n/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/’</a:t>
            </a:r>
            <a:r>
              <a:rPr lang="en-US" altLang="zh-CN" sz="3200" dirty="0" err="1"/>
              <a:t>nɔɪ</a:t>
            </a:r>
            <a:r>
              <a:rPr lang="en-US" altLang="zh-CN" sz="3200" dirty="0"/>
              <a:t> </a:t>
            </a:r>
            <a:r>
              <a:rPr lang="en-US" altLang="zh-CN" sz="3200" dirty="0" err="1"/>
              <a:t>zi</a:t>
            </a:r>
            <a:r>
              <a:rPr lang="en-US" altLang="zh-CN" sz="3200" dirty="0"/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</a:t>
            </a:r>
            <a:r>
              <a:rPr lang="en-US" altLang="zh-CN" sz="3200" dirty="0" err="1"/>
              <a:t>pɒp</a:t>
            </a:r>
            <a:r>
              <a:rPr lang="en-US" altLang="zh-CN" sz="3200" dirty="0"/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</a:t>
            </a:r>
            <a:r>
              <a:rPr lang="en-US" altLang="zh-CN" sz="3200" dirty="0" err="1"/>
              <a:t>rɒk</a:t>
            </a:r>
            <a:r>
              <a:rPr lang="en-US" altLang="zh-CN" sz="3200" dirty="0"/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</a:t>
            </a:r>
            <a:r>
              <a:rPr lang="en-US" altLang="zh-CN" sz="3200" dirty="0" err="1"/>
              <a:t>saʊ</a:t>
            </a:r>
            <a:r>
              <a:rPr lang="en-US" altLang="zh-CN" sz="3200" dirty="0"/>
              <a:t> </a:t>
            </a:r>
            <a:r>
              <a:rPr lang="en-US" altLang="zh-CN" sz="3200" dirty="0" err="1"/>
              <a:t>nd</a:t>
            </a:r>
            <a:r>
              <a:rPr lang="en-US" altLang="zh-CN" sz="3200" dirty="0"/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/,</a:t>
            </a:r>
            <a:r>
              <a:rPr lang="en-US" altLang="zh-CN" sz="3200" dirty="0" err="1"/>
              <a:t>vaɪə’lɪ</a:t>
            </a:r>
            <a:r>
              <a:rPr lang="en-US" altLang="zh-CN" sz="3200" dirty="0"/>
              <a:t> n/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/’</a:t>
            </a:r>
            <a:r>
              <a:rPr lang="en-US" altLang="zh-CN" sz="3200" dirty="0" err="1"/>
              <a:t>westən</a:t>
            </a:r>
            <a:r>
              <a:rPr lang="en-US" altLang="zh-CN" sz="3200" dirty="0"/>
              <a:t>/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630238"/>
            <a:ext cx="7056437" cy="6492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Now check (   ) the true sentences. 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44575" y="1443038"/>
            <a:ext cx="7848600" cy="4752975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1 They’re listening to Western music.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2 Tony knows little about Strauss.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3 Strauss was born in the capital of 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    Australia.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zh-CN" sz="3600" b="1" i="1">
                <a:solidFill>
                  <a:srgbClr val="1C1C1C"/>
                </a:solidFill>
                <a:latin typeface="Times New Roman" panose="02020603050405020304" pitchFamily="18" charset="0"/>
              </a:rPr>
              <a:t>The Blue Danube</a:t>
            </a: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 is pop music.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5 Lingling enjoys Beijing opera very 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1C1C1C"/>
                </a:solidFill>
                <a:latin typeface="Times New Roman" panose="02020603050405020304" pitchFamily="18" charset="0"/>
              </a:rPr>
              <a:t>   much.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825750" y="528638"/>
            <a:ext cx="7921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68313" y="1443038"/>
            <a:ext cx="7921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68313" y="2133600"/>
            <a:ext cx="7921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95288" y="4797425"/>
            <a:ext cx="7921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468313" y="2852738"/>
            <a:ext cx="796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×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68313" y="411797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×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  <p:bldP spid="67592" grpId="0"/>
      <p:bldP spid="675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3438" y="547688"/>
            <a:ext cx="7554912" cy="936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5000"/>
              </a:lnSpc>
              <a:tabLst>
                <a:tab pos="1080770" algn="l"/>
              </a:tabLst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Check the types of music the students like and don’t like. </a:t>
            </a:r>
          </a:p>
        </p:txBody>
      </p:sp>
      <p:graphicFrame>
        <p:nvGraphicFramePr>
          <p:cNvPr id="66882" name="Group 322"/>
          <p:cNvGraphicFramePr>
            <a:graphicFrameLocks noGrp="1"/>
          </p:cNvGraphicFramePr>
          <p:nvPr>
            <p:ph type="tbl" idx="1"/>
          </p:nvPr>
        </p:nvGraphicFramePr>
        <p:xfrm>
          <a:off x="179388" y="1700213"/>
          <a:ext cx="8713787" cy="4515485"/>
        </p:xfrm>
        <a:graphic>
          <a:graphicData uri="http://schemas.openxmlformats.org/drawingml/2006/table">
            <a:tbl>
              <a:tblPr/>
              <a:tblGrid>
                <a:gridCol w="2487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Lingling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Betty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Daming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traditional Western music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Beijing opera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1C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639" name="Rectangle 79"/>
          <p:cNvSpPr>
            <a:spLocks noChangeArrowheads="1"/>
          </p:cNvSpPr>
          <p:nvPr/>
        </p:nvSpPr>
        <p:spPr bwMode="auto">
          <a:xfrm>
            <a:off x="3059113" y="544512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grpSp>
        <p:nvGrpSpPr>
          <p:cNvPr id="66840" name="Group 280"/>
          <p:cNvGrpSpPr/>
          <p:nvPr/>
        </p:nvGrpSpPr>
        <p:grpSpPr bwMode="auto">
          <a:xfrm>
            <a:off x="179388" y="560388"/>
            <a:ext cx="631825" cy="781050"/>
            <a:chOff x="352" y="935"/>
            <a:chExt cx="400" cy="496"/>
          </a:xfrm>
        </p:grpSpPr>
        <p:sp>
          <p:nvSpPr>
            <p:cNvPr id="66841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842" name="Text Box 282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4</a:t>
              </a:r>
            </a:p>
          </p:txBody>
        </p:sp>
      </p:grpSp>
      <p:sp>
        <p:nvSpPr>
          <p:cNvPr id="66883" name="Rectangle 323"/>
          <p:cNvSpPr>
            <a:spLocks noChangeArrowheads="1"/>
          </p:cNvSpPr>
          <p:nvPr/>
        </p:nvSpPr>
        <p:spPr bwMode="auto">
          <a:xfrm>
            <a:off x="4716463" y="4005263"/>
            <a:ext cx="796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6884" name="Rectangle 324"/>
          <p:cNvSpPr>
            <a:spLocks noChangeArrowheads="1"/>
          </p:cNvSpPr>
          <p:nvPr/>
        </p:nvSpPr>
        <p:spPr bwMode="auto">
          <a:xfrm>
            <a:off x="4787900" y="4868863"/>
            <a:ext cx="796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6885" name="Rectangle 325"/>
          <p:cNvSpPr>
            <a:spLocks noChangeArrowheads="1"/>
          </p:cNvSpPr>
          <p:nvPr/>
        </p:nvSpPr>
        <p:spPr bwMode="auto">
          <a:xfrm>
            <a:off x="6227763" y="270827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6886" name="Rectangle 326"/>
          <p:cNvSpPr>
            <a:spLocks noChangeArrowheads="1"/>
          </p:cNvSpPr>
          <p:nvPr/>
        </p:nvSpPr>
        <p:spPr bwMode="auto">
          <a:xfrm>
            <a:off x="6156325" y="479742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66887" name="Rectangle 327"/>
          <p:cNvSpPr>
            <a:spLocks noChangeArrowheads="1"/>
          </p:cNvSpPr>
          <p:nvPr/>
        </p:nvSpPr>
        <p:spPr bwMode="auto">
          <a:xfrm>
            <a:off x="7519988" y="2781300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>
                <a:solidFill>
                  <a:srgbClr val="FF3300"/>
                </a:solidFill>
              </a:rPr>
              <a:t>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39" grpId="0"/>
      <p:bldP spid="66883" grpId="0"/>
      <p:bldP spid="66884" grpId="0"/>
      <p:bldP spid="66885" grpId="0"/>
      <p:bldP spid="66886" grpId="0"/>
      <p:bldP spid="668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663575" y="654050"/>
            <a:ext cx="8301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Complete the sentences with the correct form of the words from the box.</a:t>
            </a:r>
          </a:p>
        </p:txBody>
      </p:sp>
      <p:grpSp>
        <p:nvGrpSpPr>
          <p:cNvPr id="168965" name="Group 5"/>
          <p:cNvGrpSpPr/>
          <p:nvPr/>
        </p:nvGrpSpPr>
        <p:grpSpPr bwMode="auto">
          <a:xfrm>
            <a:off x="107950" y="692150"/>
            <a:ext cx="631825" cy="781050"/>
            <a:chOff x="352" y="935"/>
            <a:chExt cx="400" cy="496"/>
          </a:xfrm>
        </p:grpSpPr>
        <p:sp>
          <p:nvSpPr>
            <p:cNvPr id="168966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967" name="Text Box 7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5</a:t>
              </a:r>
            </a:p>
          </p:txBody>
        </p:sp>
      </p:grp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2030413" y="2209800"/>
            <a:ext cx="5133975" cy="1219200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believe,      both,    drum</a:t>
            </a:r>
          </a:p>
          <a:p>
            <a:r>
              <a:rPr lang="en-US" altLang="zh-CN" dirty="0"/>
              <a:t>German,   noisy,    voice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231775" y="3716338"/>
            <a:ext cx="8661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dirty="0">
                <a:latin typeface="Times New Roman" panose="02020603050405020304" pitchFamily="18" charset="0"/>
              </a:rPr>
              <a:t> Strauss wasn’t _________. He came from Austria.</a:t>
            </a:r>
          </a:p>
          <a:p>
            <a:pPr>
              <a:buFontTx/>
              <a:buAutoNum type="arabicPeriod"/>
            </a:pP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</a:rPr>
              <a:t>Daming</a:t>
            </a:r>
            <a:r>
              <a:rPr lang="en-US" altLang="zh-CN" dirty="0">
                <a:latin typeface="Times New Roman" panose="02020603050405020304" pitchFamily="18" charset="0"/>
              </a:rPr>
              <a:t> thinks the _______ in rock music are too ________.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851275" y="3716338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German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4557713" y="4868863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drums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3732213" y="5300663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noisy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8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50825" y="1112838"/>
            <a:ext cx="8516938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3. Tony can’t _________ that </a:t>
            </a:r>
            <a:r>
              <a:rPr lang="en-US" altLang="zh-CN" dirty="0" err="1"/>
              <a:t>Daming</a:t>
            </a:r>
            <a:r>
              <a:rPr lang="en-US" altLang="zh-CN" dirty="0"/>
              <a:t>  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doesn’t like rock music.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4. Betty likes ______ traditional Western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music and pop music.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5. Tony thinks the sound of the ________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in Beijing opera is very different.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328988" y="1203325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believe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067050" y="2492375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both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6781800" y="386080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voice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549275"/>
            <a:ext cx="7416800" cy="15113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Complete the sentences about yourself. </a:t>
            </a:r>
          </a:p>
        </p:txBody>
      </p:sp>
      <p:grpSp>
        <p:nvGrpSpPr>
          <p:cNvPr id="70662" name="Group 6"/>
          <p:cNvGrpSpPr/>
          <p:nvPr/>
        </p:nvGrpSpPr>
        <p:grpSpPr bwMode="auto">
          <a:xfrm>
            <a:off x="323850" y="765175"/>
            <a:ext cx="631825" cy="781050"/>
            <a:chOff x="352" y="935"/>
            <a:chExt cx="400" cy="496"/>
          </a:xfrm>
        </p:grpSpPr>
        <p:sp>
          <p:nvSpPr>
            <p:cNvPr id="70663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6</a:t>
              </a:r>
            </a:p>
          </p:txBody>
        </p:sp>
      </p:grp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116013" y="2276475"/>
            <a:ext cx="6211887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My favourite music is …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I like it because …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My parents like 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图片1fhrjgfhk"/>
          <p:cNvPicPr>
            <a:picLocks noChangeAspect="1" noChangeArrowheads="1"/>
          </p:cNvPicPr>
          <p:nvPr/>
        </p:nvPicPr>
        <p:blipFill>
          <a:blip r:embed="rId2" cstate="email"/>
          <a:srcRect b="1863"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39750" y="1916113"/>
            <a:ext cx="8642350" cy="412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sz="3500" dirty="0">
                <a:solidFill>
                  <a:srgbClr val="0000FF"/>
                </a:solidFill>
              </a:rPr>
              <a:t>分析</a:t>
            </a:r>
            <a:r>
              <a:rPr lang="en-US" altLang="zh-CN" sz="3500" dirty="0">
                <a:solidFill>
                  <a:srgbClr val="0000FF"/>
                </a:solidFill>
              </a:rPr>
              <a:t>: </a:t>
            </a:r>
            <a:r>
              <a:rPr lang="zh-CN" altLang="en-US" dirty="0"/>
              <a:t>英语有两种基本语调</a:t>
            </a:r>
            <a:r>
              <a:rPr lang="en-US" altLang="zh-CN" dirty="0"/>
              <a:t>:</a:t>
            </a:r>
            <a:r>
              <a:rPr lang="zh-CN" altLang="en-US" dirty="0">
                <a:solidFill>
                  <a:srgbClr val="FF0000"/>
                </a:solidFill>
              </a:rPr>
              <a:t>升调和降调</a:t>
            </a:r>
            <a:r>
              <a:rPr lang="zh-CN" altLang="en-US" dirty="0"/>
              <a:t>。 说话人可通过语调准确地表达各种信息。</a:t>
            </a:r>
            <a:br>
              <a:rPr lang="zh-CN" altLang="en-US" dirty="0"/>
            </a:br>
            <a:r>
              <a:rPr kumimoji="1" lang="zh-CN" altLang="en-US" dirty="0">
                <a:solidFill>
                  <a:srgbClr val="FF0000"/>
                </a:solidFill>
              </a:rPr>
              <a:t>升调</a:t>
            </a:r>
            <a:r>
              <a:rPr kumimoji="1" lang="zh-CN" altLang="en-US" dirty="0"/>
              <a:t>多用来表示 “</a:t>
            </a:r>
            <a:r>
              <a:rPr kumimoji="1" lang="zh-CN" altLang="en-US" dirty="0">
                <a:solidFill>
                  <a:srgbClr val="FF0000"/>
                </a:solidFill>
              </a:rPr>
              <a:t>不肯定</a:t>
            </a:r>
            <a:r>
              <a:rPr kumimoji="1" lang="zh-CN" altLang="en-US" dirty="0"/>
              <a:t>” 和 “</a:t>
            </a:r>
            <a:r>
              <a:rPr kumimoji="1" lang="zh-CN" altLang="en-US" dirty="0">
                <a:solidFill>
                  <a:srgbClr val="FF0000"/>
                </a:solidFill>
              </a:rPr>
              <a:t>未完结</a:t>
            </a:r>
            <a:r>
              <a:rPr kumimoji="1" lang="zh-CN" altLang="en-US" dirty="0"/>
              <a:t>”， 在一般疑问句、委婉的祈使句和打招呼    的用语中。</a:t>
            </a:r>
            <a:r>
              <a:rPr kumimoji="1" lang="zh-CN" altLang="en-US" dirty="0">
                <a:solidFill>
                  <a:srgbClr val="FF0000"/>
                </a:solidFill>
              </a:rPr>
              <a:t>降调</a:t>
            </a:r>
            <a:r>
              <a:rPr kumimoji="1" lang="zh-CN" altLang="en-US" dirty="0"/>
              <a:t>表示“</a:t>
            </a:r>
            <a:r>
              <a:rPr kumimoji="1" lang="zh-CN" altLang="en-US" dirty="0">
                <a:solidFill>
                  <a:srgbClr val="FF0000"/>
                </a:solidFill>
              </a:rPr>
              <a:t>肯定</a:t>
            </a:r>
            <a:r>
              <a:rPr kumimoji="1" lang="zh-CN" altLang="en-US" dirty="0"/>
              <a:t>”和“</a:t>
            </a:r>
            <a:r>
              <a:rPr kumimoji="1" lang="zh-CN" altLang="en-US" dirty="0">
                <a:solidFill>
                  <a:srgbClr val="FF0000"/>
                </a:solidFill>
              </a:rPr>
              <a:t>完结</a:t>
            </a:r>
            <a:r>
              <a:rPr kumimoji="1" lang="zh-CN" altLang="en-US" dirty="0"/>
              <a:t>”，    一般出现在陈述句、祈使句和特殊疑问    句中。感叹句中多用</a:t>
            </a:r>
            <a:r>
              <a:rPr kumimoji="1" lang="zh-CN" altLang="en-US" dirty="0">
                <a:solidFill>
                  <a:srgbClr val="FF0000"/>
                </a:solidFill>
              </a:rPr>
              <a:t>降调</a:t>
            </a:r>
            <a:r>
              <a:rPr kumimoji="1" lang="zh-CN" altLang="en-US" dirty="0"/>
              <a:t>表示</a:t>
            </a:r>
            <a:r>
              <a:rPr kumimoji="1" lang="zh-CN" altLang="en-US" dirty="0">
                <a:solidFill>
                  <a:srgbClr val="FF0000"/>
                </a:solidFill>
              </a:rPr>
              <a:t>感叹</a:t>
            </a:r>
            <a:r>
              <a:rPr kumimoji="1" lang="zh-CN" altLang="en-US" dirty="0"/>
              <a:t>。 </a:t>
            </a:r>
          </a:p>
        </p:txBody>
      </p:sp>
      <p:sp>
        <p:nvSpPr>
          <p:cNvPr id="160773" name="WordArt 5"/>
          <p:cNvSpPr>
            <a:spLocks noChangeArrowheads="1" noChangeShapeType="1" noTextEdit="1"/>
          </p:cNvSpPr>
          <p:nvPr/>
        </p:nvSpPr>
        <p:spPr bwMode="auto">
          <a:xfrm>
            <a:off x="468313" y="908050"/>
            <a:ext cx="7848600" cy="793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/>
                <a:cs typeface="Times New Roman" panose="02020603050405020304"/>
              </a:rPr>
              <a:t>Pronunciation and speaking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1331913" y="773113"/>
            <a:ext cx="3960812" cy="15113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Listen and read.</a:t>
            </a:r>
            <a:r>
              <a:rPr lang="en-US" altLang="zh-CN"/>
              <a:t> </a:t>
            </a:r>
          </a:p>
        </p:txBody>
      </p:sp>
      <p:grpSp>
        <p:nvGrpSpPr>
          <p:cNvPr id="161801" name="Group 9"/>
          <p:cNvGrpSpPr/>
          <p:nvPr/>
        </p:nvGrpSpPr>
        <p:grpSpPr bwMode="auto">
          <a:xfrm>
            <a:off x="612775" y="989013"/>
            <a:ext cx="631825" cy="781050"/>
            <a:chOff x="352" y="935"/>
            <a:chExt cx="400" cy="496"/>
          </a:xfrm>
        </p:grpSpPr>
        <p:sp>
          <p:nvSpPr>
            <p:cNvPr id="161802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803" name="Text Box 11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7</a:t>
              </a:r>
            </a:p>
          </p:txBody>
        </p:sp>
      </p:grpSp>
      <p:pic>
        <p:nvPicPr>
          <p:cNvPr id="161804" name="Picture 12" descr="5a6ac630c536d7e3d61ac8727c1740b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lum bright="-12000" contrast="24000"/>
          </a:blip>
          <a:srcRect r="-208" b="-629"/>
          <a:stretch>
            <a:fillRect/>
          </a:stretch>
        </p:blipFill>
        <p:spPr bwMode="auto">
          <a:xfrm>
            <a:off x="5651500" y="844550"/>
            <a:ext cx="1439863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1476375" y="2573338"/>
            <a:ext cx="5059363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What a beautiful city!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It’s so beautiful!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I love his music!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 Listen to this</a:t>
            </a:r>
            <a:r>
              <a:rPr lang="zh-CN" altLang="en-US">
                <a:latin typeface="Times New Roman" panose="02020603050405020304" pitchFamily="18" charset="0"/>
              </a:rPr>
              <a:t>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58888" y="692150"/>
            <a:ext cx="7129462" cy="1512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Work in pairs. Ask and answer questions about the music you like or don’t like. 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2060575"/>
            <a:ext cx="7920037" cy="3960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  <a:ea typeface="仿宋_GB2312" pitchFamily="49" charset="-122"/>
              </a:rPr>
              <a:t>— What music do you like?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  <a:ea typeface="仿宋_GB2312" pitchFamily="49" charset="-122"/>
              </a:rPr>
              <a:t>— I like pop. It’s lively and good to  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  <a:ea typeface="仿宋_GB2312" pitchFamily="49" charset="-122"/>
              </a:rPr>
              <a:t>     dance to, but I don’t like rock. It’s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  <a:ea typeface="仿宋_GB2312" pitchFamily="49" charset="-122"/>
              </a:rPr>
              <a:t>     too noisy. What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333300"/>
                </a:solidFill>
                <a:latin typeface="Times New Roman" panose="02020603050405020304" pitchFamily="18" charset="0"/>
                <a:ea typeface="仿宋_GB2312" pitchFamily="49" charset="-122"/>
              </a:rPr>
              <a:t>     about you?</a:t>
            </a:r>
          </a:p>
        </p:txBody>
      </p:sp>
      <p:pic>
        <p:nvPicPr>
          <p:cNvPr id="71684" name="Picture 4" descr="degsedyh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459288"/>
            <a:ext cx="3455988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685" name="Group 5"/>
          <p:cNvGrpSpPr/>
          <p:nvPr/>
        </p:nvGrpSpPr>
        <p:grpSpPr bwMode="auto">
          <a:xfrm>
            <a:off x="555625" y="620713"/>
            <a:ext cx="631825" cy="781050"/>
            <a:chOff x="352" y="935"/>
            <a:chExt cx="400" cy="496"/>
          </a:xfrm>
        </p:grpSpPr>
        <p:sp>
          <p:nvSpPr>
            <p:cNvPr id="71686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8</a:t>
              </a:r>
            </a:p>
          </p:txBody>
        </p:sp>
      </p:grpSp>
      <p:grpSp>
        <p:nvGrpSpPr>
          <p:cNvPr id="71688" name="Group 8"/>
          <p:cNvGrpSpPr/>
          <p:nvPr/>
        </p:nvGrpSpPr>
        <p:grpSpPr bwMode="auto">
          <a:xfrm>
            <a:off x="7885113" y="476250"/>
            <a:ext cx="647700" cy="576263"/>
            <a:chOff x="5012" y="28"/>
            <a:chExt cx="680" cy="509"/>
          </a:xfrm>
        </p:grpSpPr>
        <p:pic>
          <p:nvPicPr>
            <p:cNvPr id="71689" name="Picture 9" descr="e45a5afda8d0afc2358e5eabcd17243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CF5ED"/>
                </a:clrFrom>
                <a:clrTo>
                  <a:srgbClr val="FCF5ED">
                    <a:alpha val="0"/>
                  </a:srgbClr>
                </a:clrTo>
              </a:clrChange>
              <a:lum bright="-6000" contrast="24000"/>
            </a:blip>
            <a:srcRect/>
            <a:stretch>
              <a:fillRect/>
            </a:stretch>
          </p:blipFill>
          <p:spPr bwMode="auto">
            <a:xfrm>
              <a:off x="5012" y="119"/>
              <a:ext cx="408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690" name="Picture 10" descr="a3a76bb38411ace94359c5509d165d0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000004"/>
                </a:clrFrom>
                <a:clrTo>
                  <a:srgbClr val="000004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5284" y="28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476375" y="1554163"/>
            <a:ext cx="54721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600" dirty="0">
                <a:solidFill>
                  <a:srgbClr val="9900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Dialogue Practice</a:t>
            </a:r>
            <a:endParaRPr kumimoji="1" lang="en-US" altLang="zh-CN" sz="6000" dirty="0">
              <a:solidFill>
                <a:srgbClr val="9900CC"/>
              </a:solidFill>
              <a:sym typeface="Wingdings" panose="05000000000000000000" pitchFamily="2" charset="2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828675" y="2852738"/>
            <a:ext cx="7920038" cy="245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3399FF"/>
                </a:solidFill>
              </a:rPr>
              <a:t>A:</a:t>
            </a:r>
            <a:r>
              <a:rPr kumimoji="1" lang="en-US" altLang="zh-CN" dirty="0"/>
              <a:t> </a:t>
            </a:r>
            <a:r>
              <a:rPr kumimoji="1" lang="en-US" altLang="zh-CN" dirty="0">
                <a:solidFill>
                  <a:srgbClr val="000000"/>
                </a:solidFill>
              </a:rPr>
              <a:t>What music do you like?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009900"/>
                </a:solidFill>
              </a:rPr>
              <a:t>B: </a:t>
            </a:r>
            <a:r>
              <a:rPr kumimoji="1" lang="en-US" altLang="zh-CN" dirty="0"/>
              <a:t>I like classical music. It’s beautiful. 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/>
              <a:t>     What about you?</a:t>
            </a:r>
            <a:r>
              <a:rPr kumimoji="1" lang="en-US" altLang="zh-CN" dirty="0">
                <a:solidFill>
                  <a:srgbClr val="009900"/>
                </a:solidFill>
              </a:rPr>
              <a:t> </a:t>
            </a:r>
            <a:r>
              <a:rPr kumimoji="1" lang="en-US" altLang="zh-CN" dirty="0"/>
              <a:t> 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3399FF"/>
                </a:solidFill>
              </a:rPr>
              <a:t>A: </a:t>
            </a:r>
            <a:r>
              <a:rPr kumimoji="1" lang="en-US" altLang="zh-CN" dirty="0"/>
              <a:t>I like pop. It’s good to dance to.</a:t>
            </a:r>
            <a:endParaRPr kumimoji="1" lang="en-US" altLang="zh-CN" dirty="0">
              <a:solidFill>
                <a:srgbClr val="000000"/>
              </a:solidFill>
            </a:endParaRPr>
          </a:p>
        </p:txBody>
      </p:sp>
      <p:grpSp>
        <p:nvGrpSpPr>
          <p:cNvPr id="148484" name="Group 4"/>
          <p:cNvGrpSpPr/>
          <p:nvPr/>
        </p:nvGrpSpPr>
        <p:grpSpPr bwMode="auto">
          <a:xfrm>
            <a:off x="539750" y="476250"/>
            <a:ext cx="647700" cy="576263"/>
            <a:chOff x="5012" y="28"/>
            <a:chExt cx="680" cy="509"/>
          </a:xfrm>
        </p:grpSpPr>
        <p:pic>
          <p:nvPicPr>
            <p:cNvPr id="148485" name="Picture 5" descr="e45a5afda8d0afc2358e5eabcd17243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CF5ED"/>
                </a:clrFrom>
                <a:clrTo>
                  <a:srgbClr val="FCF5ED">
                    <a:alpha val="0"/>
                  </a:srgbClr>
                </a:clrTo>
              </a:clrChange>
              <a:lum bright="-6000" contrast="24000"/>
            </a:blip>
            <a:srcRect/>
            <a:stretch>
              <a:fillRect/>
            </a:stretch>
          </p:blipFill>
          <p:spPr bwMode="auto">
            <a:xfrm>
              <a:off x="5012" y="119"/>
              <a:ext cx="408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486" name="Picture 6" descr="a3a76bb38411ace94359c5509d165d0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0004"/>
                </a:clrFrom>
                <a:clrTo>
                  <a:srgbClr val="000004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5284" y="28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8492" name="Picture 12" descr="payPlan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571" b="-833"/>
          <a:stretch>
            <a:fillRect/>
          </a:stretch>
        </p:blipFill>
        <p:spPr bwMode="auto">
          <a:xfrm>
            <a:off x="6518275" y="141287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403350" y="1600200"/>
            <a:ext cx="54721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600">
                <a:solidFill>
                  <a:srgbClr val="9900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Dialogue Practice</a:t>
            </a:r>
            <a:endParaRPr kumimoji="1" lang="en-US" altLang="zh-CN" sz="6000">
              <a:solidFill>
                <a:srgbClr val="9900CC"/>
              </a:solidFill>
              <a:sym typeface="Wingdings" panose="05000000000000000000" pitchFamily="2" charset="2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828675" y="2852738"/>
            <a:ext cx="7920038" cy="245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kumimoji="1" lang="en-US" altLang="zh-CN">
                <a:solidFill>
                  <a:srgbClr val="3399FF"/>
                </a:solidFill>
              </a:rPr>
              <a:t>A:</a:t>
            </a:r>
            <a:r>
              <a:rPr kumimoji="1" lang="en-US" altLang="zh-CN"/>
              <a:t> </a:t>
            </a:r>
            <a:r>
              <a:rPr kumimoji="1" lang="en-US" altLang="zh-CN">
                <a:solidFill>
                  <a:srgbClr val="000000"/>
                </a:solidFill>
              </a:rPr>
              <a:t>What music do you like?</a:t>
            </a:r>
          </a:p>
          <a:p>
            <a:pPr>
              <a:spcBef>
                <a:spcPct val="10000"/>
              </a:spcBef>
            </a:pPr>
            <a:r>
              <a:rPr kumimoji="1" lang="en-US" altLang="zh-CN">
                <a:solidFill>
                  <a:srgbClr val="009900"/>
                </a:solidFill>
              </a:rPr>
              <a:t>B: </a:t>
            </a:r>
            <a:r>
              <a:rPr kumimoji="1" lang="en-US" altLang="zh-CN"/>
              <a:t>I like Beijing Opera. It’s traditional. </a:t>
            </a:r>
          </a:p>
          <a:p>
            <a:pPr>
              <a:spcBef>
                <a:spcPct val="10000"/>
              </a:spcBef>
            </a:pPr>
            <a:r>
              <a:rPr kumimoji="1" lang="en-US" altLang="zh-CN"/>
              <a:t>     What about you?</a:t>
            </a:r>
            <a:r>
              <a:rPr kumimoji="1" lang="en-US" altLang="zh-CN">
                <a:solidFill>
                  <a:srgbClr val="009900"/>
                </a:solidFill>
              </a:rPr>
              <a:t> </a:t>
            </a:r>
            <a:r>
              <a:rPr kumimoji="1" lang="en-US" altLang="zh-CN"/>
              <a:t> </a:t>
            </a:r>
          </a:p>
          <a:p>
            <a:pPr>
              <a:spcBef>
                <a:spcPct val="10000"/>
              </a:spcBef>
            </a:pPr>
            <a:r>
              <a:rPr kumimoji="1" lang="en-US" altLang="zh-CN">
                <a:solidFill>
                  <a:srgbClr val="3399FF"/>
                </a:solidFill>
              </a:rPr>
              <a:t>A: </a:t>
            </a:r>
            <a:r>
              <a:rPr kumimoji="1" lang="en-US" altLang="zh-CN"/>
              <a:t>I like rap. I’m a fan of rap.</a:t>
            </a:r>
          </a:p>
        </p:txBody>
      </p:sp>
      <p:grpSp>
        <p:nvGrpSpPr>
          <p:cNvPr id="149508" name="Group 4"/>
          <p:cNvGrpSpPr/>
          <p:nvPr/>
        </p:nvGrpSpPr>
        <p:grpSpPr bwMode="auto">
          <a:xfrm>
            <a:off x="611188" y="549275"/>
            <a:ext cx="647700" cy="576263"/>
            <a:chOff x="5012" y="28"/>
            <a:chExt cx="680" cy="509"/>
          </a:xfrm>
        </p:grpSpPr>
        <p:pic>
          <p:nvPicPr>
            <p:cNvPr id="149509" name="Picture 5" descr="e45a5afda8d0afc2358e5eabcd17243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CF5ED"/>
                </a:clrFrom>
                <a:clrTo>
                  <a:srgbClr val="FCF5ED">
                    <a:alpha val="0"/>
                  </a:srgbClr>
                </a:clrTo>
              </a:clrChange>
              <a:lum bright="-6000" contrast="24000"/>
            </a:blip>
            <a:srcRect/>
            <a:stretch>
              <a:fillRect/>
            </a:stretch>
          </p:blipFill>
          <p:spPr bwMode="auto">
            <a:xfrm>
              <a:off x="5012" y="119"/>
              <a:ext cx="408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510" name="Picture 6" descr="a3a76bb38411ace94359c5509d165d0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0004"/>
                </a:clrFrom>
                <a:clrTo>
                  <a:srgbClr val="000004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5284" y="28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9512" name="Picture 8" descr="payPlan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-554"/>
          <a:stretch>
            <a:fillRect/>
          </a:stretch>
        </p:blipFill>
        <p:spPr bwMode="auto">
          <a:xfrm>
            <a:off x="6300788" y="1601788"/>
            <a:ext cx="93662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014538" y="765175"/>
            <a:ext cx="7129462" cy="5227638"/>
          </a:xfrm>
          <a:noFill/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hmm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int.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嗯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by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prep.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创作；被；由 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through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prep.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穿过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both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pron.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两个；两者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opera n.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歌剧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voice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声音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drum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鼓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believe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相信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CN" sz="4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0191" name="Group 15"/>
          <p:cNvGrpSpPr/>
          <p:nvPr/>
        </p:nvGrpSpPr>
        <p:grpSpPr bwMode="auto">
          <a:xfrm>
            <a:off x="3563938" y="260350"/>
            <a:ext cx="2087562" cy="950913"/>
            <a:chOff x="930" y="346"/>
            <a:chExt cx="3855" cy="599"/>
          </a:xfrm>
        </p:grpSpPr>
        <p:pic>
          <p:nvPicPr>
            <p:cNvPr id="50183" name="Picture 7" descr="图片1gs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30" y="346"/>
              <a:ext cx="3855" cy="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1141" y="436"/>
              <a:ext cx="2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>
                  <a:solidFill>
                    <a:srgbClr val="FF7C80"/>
                  </a:solidFill>
                </a:rPr>
                <a:t>Words</a:t>
              </a:r>
            </a:p>
          </p:txBody>
        </p:sp>
      </p:grp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95288" y="981075"/>
            <a:ext cx="3313112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/</a:t>
            </a:r>
            <a:r>
              <a:rPr lang="en-US" altLang="zh-CN" sz="3200"/>
              <a:t>m,hm/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/baɪ 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/θ ru:/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/bəʊ θ/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/’ ɒ pərə/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/vɔɪ s/ 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/drʌ m/</a:t>
            </a:r>
          </a:p>
          <a:p>
            <a:pPr>
              <a:spcBef>
                <a:spcPct val="50000"/>
              </a:spcBef>
            </a:pPr>
            <a:r>
              <a:rPr lang="en-US" altLang="zh-CN" sz="3200"/>
              <a:t>/bɪ’li:v/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476375" y="1412875"/>
            <a:ext cx="54721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600">
                <a:solidFill>
                  <a:srgbClr val="9900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Dialogue Practice</a:t>
            </a:r>
            <a:endParaRPr kumimoji="1" lang="en-US" altLang="zh-CN" sz="6000">
              <a:solidFill>
                <a:srgbClr val="9900CC"/>
              </a:solidFill>
              <a:sym typeface="Wingdings" panose="05000000000000000000" pitchFamily="2" charset="2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971550" y="2673350"/>
            <a:ext cx="7559675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3399FF"/>
                </a:solidFill>
              </a:rPr>
              <a:t>A:</a:t>
            </a:r>
            <a:r>
              <a:rPr kumimoji="1" lang="en-US" altLang="zh-CN" dirty="0"/>
              <a:t> </a:t>
            </a:r>
            <a:r>
              <a:rPr kumimoji="1" lang="en-US" altLang="zh-CN" dirty="0">
                <a:solidFill>
                  <a:srgbClr val="000000"/>
                </a:solidFill>
              </a:rPr>
              <a:t>What music do you like?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009900"/>
                </a:solidFill>
              </a:rPr>
              <a:t>B: </a:t>
            </a:r>
            <a:r>
              <a:rPr kumimoji="1" lang="en-US" altLang="zh-CN" dirty="0"/>
              <a:t>I like techno music. It’s modern. 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/>
              <a:t>     What about you?</a:t>
            </a:r>
            <a:r>
              <a:rPr kumimoji="1" lang="en-US" altLang="zh-CN" dirty="0">
                <a:solidFill>
                  <a:srgbClr val="009900"/>
                </a:solidFill>
              </a:rPr>
              <a:t> </a:t>
            </a:r>
            <a:r>
              <a:rPr kumimoji="1" lang="en-US" altLang="zh-CN" dirty="0"/>
              <a:t> 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>
                <a:solidFill>
                  <a:srgbClr val="3399FF"/>
                </a:solidFill>
              </a:rPr>
              <a:t>A: </a:t>
            </a:r>
            <a:r>
              <a:rPr kumimoji="1" lang="en-US" altLang="zh-CN" dirty="0"/>
              <a:t>I like rock. It’s noisy but it’s       </a:t>
            </a:r>
          </a:p>
          <a:p>
            <a:pPr>
              <a:spcBef>
                <a:spcPct val="10000"/>
              </a:spcBef>
            </a:pPr>
            <a:r>
              <a:rPr kumimoji="1" lang="en-US" altLang="zh-CN" dirty="0"/>
              <a:t>     exciting.</a:t>
            </a:r>
            <a:endParaRPr kumimoji="1" lang="en-US" altLang="zh-CN" dirty="0">
              <a:solidFill>
                <a:srgbClr val="000000"/>
              </a:solidFill>
            </a:endParaRPr>
          </a:p>
        </p:txBody>
      </p:sp>
      <p:grpSp>
        <p:nvGrpSpPr>
          <p:cNvPr id="150532" name="Group 4"/>
          <p:cNvGrpSpPr/>
          <p:nvPr/>
        </p:nvGrpSpPr>
        <p:grpSpPr bwMode="auto">
          <a:xfrm>
            <a:off x="611188" y="476250"/>
            <a:ext cx="647700" cy="576263"/>
            <a:chOff x="5012" y="28"/>
            <a:chExt cx="680" cy="509"/>
          </a:xfrm>
        </p:grpSpPr>
        <p:pic>
          <p:nvPicPr>
            <p:cNvPr id="150533" name="Picture 5" descr="e45a5afda8d0afc2358e5eabcd17243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CF5ED"/>
                </a:clrFrom>
                <a:clrTo>
                  <a:srgbClr val="FCF5ED">
                    <a:alpha val="0"/>
                  </a:srgbClr>
                </a:clrTo>
              </a:clrChange>
              <a:lum bright="-6000" contrast="24000"/>
            </a:blip>
            <a:srcRect/>
            <a:stretch>
              <a:fillRect/>
            </a:stretch>
          </p:blipFill>
          <p:spPr bwMode="auto">
            <a:xfrm>
              <a:off x="5012" y="119"/>
              <a:ext cx="408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534" name="Picture 6" descr="a3a76bb38411ace94359c5509d165d0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0004"/>
                </a:clrFrom>
                <a:clrTo>
                  <a:srgbClr val="000004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5284" y="28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0536" name="Picture 8" descr="payPlan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821"/>
          <a:stretch>
            <a:fillRect/>
          </a:stretch>
        </p:blipFill>
        <p:spPr bwMode="auto">
          <a:xfrm>
            <a:off x="6551613" y="1490663"/>
            <a:ext cx="828675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835150" y="2133600"/>
            <a:ext cx="7200900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kumimoji="1" lang="en-US" altLang="zh-CN"/>
              <a:t>What a beautiful city!</a:t>
            </a:r>
          </a:p>
          <a:p>
            <a:pPr>
              <a:lnSpc>
                <a:spcPct val="105000"/>
              </a:lnSpc>
            </a:pPr>
            <a:r>
              <a:rPr kumimoji="1" lang="en-US" altLang="zh-CN"/>
              <a:t>I’m a fan of rock music.</a:t>
            </a:r>
          </a:p>
          <a:p>
            <a:pPr>
              <a:lnSpc>
                <a:spcPct val="105000"/>
              </a:lnSpc>
            </a:pPr>
            <a:r>
              <a:rPr kumimoji="1" lang="en-US" altLang="zh-CN"/>
              <a:t>Give us a break!</a:t>
            </a:r>
          </a:p>
          <a:p>
            <a:pPr>
              <a:lnSpc>
                <a:spcPct val="105000"/>
              </a:lnSpc>
            </a:pPr>
            <a:r>
              <a:rPr kumimoji="1" lang="en-US" altLang="zh-CN"/>
              <a:t>I don’t believe it!</a:t>
            </a:r>
          </a:p>
          <a:p>
            <a:pPr>
              <a:lnSpc>
                <a:spcPct val="105000"/>
              </a:lnSpc>
            </a:pPr>
            <a:r>
              <a:rPr kumimoji="1" lang="en-US" altLang="zh-CN"/>
              <a:t>It’s so beautiful!</a:t>
            </a:r>
          </a:p>
          <a:p>
            <a:pPr>
              <a:lnSpc>
                <a:spcPct val="105000"/>
              </a:lnSpc>
            </a:pPr>
            <a:r>
              <a:rPr kumimoji="1" lang="en-US" altLang="zh-CN"/>
              <a:t>Is this by Strauss or Mozart?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2124075" y="1347788"/>
            <a:ext cx="3527425" cy="641350"/>
          </a:xfrm>
          <a:prstGeom prst="rect">
            <a:avLst/>
          </a:prstGeom>
          <a:solidFill>
            <a:srgbClr val="0000FF">
              <a:alpha val="2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solidFill>
                  <a:srgbClr val="CC0000"/>
                </a:solidFill>
              </a:rPr>
              <a:t>本课时主要句型</a:t>
            </a:r>
          </a:p>
        </p:txBody>
      </p:sp>
      <p:grpSp>
        <p:nvGrpSpPr>
          <p:cNvPr id="159748" name="Group 4"/>
          <p:cNvGrpSpPr/>
          <p:nvPr/>
        </p:nvGrpSpPr>
        <p:grpSpPr bwMode="auto">
          <a:xfrm>
            <a:off x="395288" y="333375"/>
            <a:ext cx="3455987" cy="720725"/>
            <a:chOff x="340" y="423"/>
            <a:chExt cx="1859" cy="454"/>
          </a:xfrm>
        </p:grpSpPr>
        <p:pic>
          <p:nvPicPr>
            <p:cNvPr id="159749" name="Picture 5" descr="未标题-2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40" y="468"/>
              <a:ext cx="1859" cy="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9750" name="Rectangle 6"/>
            <p:cNvSpPr>
              <a:spLocks noChangeArrowheads="1"/>
            </p:cNvSpPr>
            <p:nvPr/>
          </p:nvSpPr>
          <p:spPr bwMode="auto">
            <a:xfrm>
              <a:off x="663" y="423"/>
              <a:ext cx="1400" cy="442"/>
            </a:xfrm>
            <a:prstGeom prst="rect">
              <a:avLst/>
            </a:prstGeom>
            <a:noFill/>
            <a:ln>
              <a:noFill/>
            </a:ln>
            <a:effectLst>
              <a:outerShdw dist="12700" dir="54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4000">
                  <a:solidFill>
                    <a:srgbClr val="6600FF"/>
                  </a:solidFill>
                  <a:latin typeface="Arial" panose="020B0604020202020204" pitchFamily="34" charset="0"/>
                </a:rPr>
                <a:t>课后回顾</a:t>
              </a:r>
            </a:p>
          </p:txBody>
        </p:sp>
      </p:grpSp>
      <p:pic>
        <p:nvPicPr>
          <p:cNvPr id="159751" name="Picture 7" descr="808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" b="-5"/>
          <a:stretch>
            <a:fillRect/>
          </a:stretch>
        </p:blipFill>
        <p:spPr bwMode="auto">
          <a:xfrm>
            <a:off x="0" y="5621338"/>
            <a:ext cx="1835150" cy="12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268413"/>
            <a:ext cx="5761038" cy="720725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6600FF"/>
                </a:solidFill>
              </a:rPr>
              <a:t>一、完成下列反意疑问句。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17700"/>
            <a:ext cx="8640763" cy="46799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1. He is in Class One, _______?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2. You don’t speak English, _______?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3. They have been to China, ___________?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4. Your uncle didn’t return 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   yesterday, ______?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5. There are ten pandas in the  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   zoo, ___________?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643438" y="1989138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</a:rPr>
              <a:t>isn’t he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40425" y="2573338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</a:rPr>
              <a:t>do you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867400" y="321945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</a:rPr>
              <a:t>haven’t they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989263" y="4510088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</a:rPr>
              <a:t>did he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763713" y="5741988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</a:rPr>
              <a:t>aren’t there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2771775" y="333375"/>
            <a:ext cx="1944688" cy="739775"/>
          </a:xfrm>
          <a:prstGeom prst="rect">
            <a:avLst/>
          </a:prstGeom>
          <a:solidFill>
            <a:srgbClr val="CCFFCC"/>
          </a:solidFill>
          <a:ln w="38100" cmpd="dbl">
            <a:solidFill>
              <a:srgbClr val="00FF00"/>
            </a:solidFill>
            <a:miter lim="800000"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kumimoji="1" lang="en-US" altLang="zh-CN" sz="4000" dirty="0">
                <a:solidFill>
                  <a:srgbClr val="FF0000"/>
                </a:solidFill>
              </a:rPr>
              <a:t>Quiz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5" grpId="0"/>
      <p:bldP spid="76806" grpId="0"/>
      <p:bldP spid="76807" grpId="0"/>
      <p:bldP spid="7680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811847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6. You won’t go to USA, _________?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7. There isn’t a boy in our classroom,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_________?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8. There weren’t many cars in the street,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___________?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9. Don’t smoke, __________?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10. Let’s not do it, _________?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5795963" y="1052513"/>
            <a:ext cx="17478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546225" y="2420938"/>
            <a:ext cx="161925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is there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1403350" y="3644900"/>
            <a:ext cx="2281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there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4498975" y="4292600"/>
            <a:ext cx="1747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40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4714875" y="5013325"/>
            <a:ext cx="17462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</a:rPr>
              <a:t>shall we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/>
      <p:bldP spid="214020" grpId="0"/>
      <p:bldP spid="214021" grpId="0"/>
      <p:bldP spid="214022" grpId="0"/>
      <p:bldP spid="2140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40750" cy="1143000"/>
          </a:xfrm>
        </p:spPr>
        <p:txBody>
          <a:bodyPr/>
          <a:lstStyle/>
          <a:p>
            <a:pPr algn="l"/>
            <a:r>
              <a:rPr lang="zh-CN" altLang="en-US" dirty="0">
                <a:solidFill>
                  <a:schemeClr val="tx1"/>
                </a:solidFill>
              </a:rPr>
              <a:t>二、翻译下列词组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540750" cy="3886200"/>
          </a:xfrm>
        </p:spPr>
        <p:txBody>
          <a:bodyPr/>
          <a:lstStyle/>
          <a:p>
            <a:pPr marL="609600" indent="-609600"/>
            <a:r>
              <a:rPr lang="zh-CN" altLang="en-US" b="1" dirty="0"/>
              <a:t>京剧</a:t>
            </a:r>
          </a:p>
          <a:p>
            <a:pPr marL="609600" indent="-609600"/>
            <a:r>
              <a:rPr lang="zh-CN" altLang="en-US" b="1" dirty="0"/>
              <a:t>奥地利首都</a:t>
            </a:r>
          </a:p>
          <a:p>
            <a:pPr marL="609600" indent="-609600"/>
            <a:r>
              <a:rPr lang="zh-CN" altLang="en-US" b="1" dirty="0"/>
              <a:t>认为，考虑</a:t>
            </a:r>
          </a:p>
          <a:p>
            <a:pPr marL="609600" indent="-609600"/>
            <a:r>
              <a:rPr lang="zh-CN" altLang="en-US" b="1" dirty="0"/>
              <a:t>流行音乐</a:t>
            </a:r>
          </a:p>
          <a:p>
            <a:pPr marL="609600" indent="-609600"/>
            <a:r>
              <a:rPr lang="zh-CN" altLang="en-US" b="1" dirty="0"/>
              <a:t>西方音乐</a:t>
            </a:r>
          </a:p>
          <a:p>
            <a:pPr marL="609600" indent="-609600"/>
            <a:r>
              <a:rPr lang="zh-CN" altLang="en-US" b="1" dirty="0"/>
              <a:t>随着</a:t>
            </a:r>
            <a:r>
              <a:rPr lang="en-US" altLang="zh-CN" b="1" dirty="0"/>
              <a:t>…</a:t>
            </a:r>
            <a:r>
              <a:rPr lang="zh-CN" altLang="en-US" b="1" dirty="0"/>
              <a:t>跳舞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700338" y="1773238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Beijing Opera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708400" y="2420938"/>
            <a:ext cx="431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the capital of Austria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563938" y="2997200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think about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348038" y="3644900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pop music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3419475" y="4221163"/>
            <a:ext cx="431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Western Music</a:t>
            </a: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3419475" y="4724400"/>
            <a:ext cx="431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dance to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620713"/>
            <a:ext cx="5256213" cy="790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6600FF"/>
                </a:solidFill>
              </a:rPr>
              <a:t>三、</a:t>
            </a:r>
            <a:r>
              <a:rPr lang="zh-CN" altLang="en-US" sz="3600" b="1" dirty="0">
                <a:solidFill>
                  <a:schemeClr val="tx1"/>
                </a:solidFill>
              </a:rPr>
              <a:t>根据汉语完成句子。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950" y="1474788"/>
            <a:ext cx="8640763" cy="4402137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solidFill>
                  <a:srgbClr val="333300"/>
                </a:solidFill>
                <a:latin typeface="宋体" panose="02010600030101010101" pitchFamily="2" charset="-122"/>
              </a:rPr>
              <a:t>谁是你最喜欢的古典音乐家</a:t>
            </a:r>
            <a:r>
              <a:rPr lang="en-US" altLang="zh-CN" sz="3600" b="1" dirty="0">
                <a:solidFill>
                  <a:srgbClr val="333300"/>
                </a:solidFill>
                <a:latin typeface="宋体" panose="02010600030101010101" pitchFamily="2" charset="-122"/>
              </a:rPr>
              <a:t>?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  __________________________________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solidFill>
                  <a:srgbClr val="333300"/>
                </a:solidFill>
                <a:latin typeface="宋体" panose="02010600030101010101" pitchFamily="2" charset="-122"/>
              </a:rPr>
              <a:t>萨莉不喜欢流行音乐，是吗？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3333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__________________________________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让我们休息一下。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______________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</a:rPr>
              <a:t>Who’s your favourite classical musician?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39750" y="3706813"/>
            <a:ext cx="7561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</a:rPr>
              <a:t>Sally doesn’t like pop music, does she?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12775" y="5146675"/>
            <a:ext cx="345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FF0000"/>
                </a:solidFill>
              </a:rPr>
              <a:t>Give us a break.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682625" y="1019175"/>
            <a:ext cx="821055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00"/>
                </a:solidFill>
              </a:rPr>
              <a:t>4. </a:t>
            </a:r>
            <a:r>
              <a:rPr lang="zh-CN" altLang="en-US" dirty="0">
                <a:solidFill>
                  <a:srgbClr val="333300"/>
                </a:solidFill>
              </a:rPr>
              <a:t>你喜欢传统西方音乐还是流行音乐？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333300"/>
                </a:solidFill>
              </a:rPr>
              <a:t>    </a:t>
            </a:r>
            <a:r>
              <a:rPr lang="en-US" altLang="zh-CN" dirty="0">
                <a:solidFill>
                  <a:srgbClr val="333300"/>
                </a:solidFill>
              </a:rPr>
              <a:t>_____________________________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00"/>
                </a:solidFill>
              </a:rPr>
              <a:t>    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00"/>
                </a:solidFill>
              </a:rPr>
              <a:t>5. </a:t>
            </a:r>
            <a:r>
              <a:rPr lang="zh-CN" altLang="en-US" dirty="0">
                <a:solidFill>
                  <a:srgbClr val="333300"/>
                </a:solidFill>
              </a:rPr>
              <a:t>哪条河穿过上海？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333300"/>
                </a:solidFill>
              </a:rPr>
              <a:t>    </a:t>
            </a:r>
            <a:r>
              <a:rPr lang="en-US" altLang="zh-CN" dirty="0">
                <a:solidFill>
                  <a:srgbClr val="333300"/>
                </a:solidFill>
              </a:rPr>
              <a:t>_______________________________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00"/>
                </a:solidFill>
              </a:rPr>
              <a:t>6. </a:t>
            </a:r>
            <a:r>
              <a:rPr lang="zh-CN" altLang="en-US" dirty="0">
                <a:solidFill>
                  <a:srgbClr val="333300"/>
                </a:solidFill>
              </a:rPr>
              <a:t>你不喜欢摇滚乐？我不信。</a:t>
            </a:r>
          </a:p>
          <a:p>
            <a:pPr>
              <a:lnSpc>
                <a:spcPct val="115000"/>
              </a:lnSpc>
            </a:pPr>
            <a:r>
              <a:rPr lang="zh-CN" altLang="en-US" dirty="0">
                <a:solidFill>
                  <a:srgbClr val="333300"/>
                </a:solidFill>
              </a:rPr>
              <a:t>   </a:t>
            </a:r>
            <a:r>
              <a:rPr lang="en-US" altLang="zh-CN" dirty="0">
                <a:solidFill>
                  <a:srgbClr val="333300"/>
                </a:solidFill>
              </a:rPr>
              <a:t>______________________________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333300"/>
                </a:solidFill>
              </a:rPr>
              <a:t>   ______________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168400" y="1739900"/>
            <a:ext cx="73644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FF0000"/>
                </a:solidFill>
              </a:rPr>
              <a:t>Do you like traditional Western music or pop music?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1116013" y="3540125"/>
            <a:ext cx="737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Which river goes through Shanghai?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1044575" y="4908550"/>
            <a:ext cx="73644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FF0000"/>
                </a:solidFill>
              </a:rPr>
              <a:t>You don’t like rock music? I don’t believe it!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8" grpId="0"/>
      <p:bldP spid="118799" grpId="0"/>
      <p:bldP spid="11880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图片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858838"/>
            <a:ext cx="2087562" cy="192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827088" y="3212976"/>
            <a:ext cx="7849368" cy="1532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altLang="zh-CN" dirty="0"/>
              <a:t>1. To preview the passage on Page 74</a:t>
            </a:r>
          </a:p>
          <a:p>
            <a:pPr>
              <a:lnSpc>
                <a:spcPct val="130000"/>
              </a:lnSpc>
            </a:pPr>
            <a:r>
              <a:rPr lang="en-GB" altLang="zh-CN" dirty="0"/>
              <a:t>2. To practise the vocabulary</a:t>
            </a:r>
          </a:p>
        </p:txBody>
      </p:sp>
      <p:sp>
        <p:nvSpPr>
          <p:cNvPr id="156676" name="WordArt 4"/>
          <p:cNvSpPr>
            <a:spLocks noChangeArrowheads="1" noChangeShapeType="1" noTextEdit="1"/>
          </p:cNvSpPr>
          <p:nvPr/>
        </p:nvSpPr>
        <p:spPr bwMode="auto">
          <a:xfrm>
            <a:off x="3059113" y="1577975"/>
            <a:ext cx="344805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Preview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628900" y="1412875"/>
            <a:ext cx="44640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500" dirty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484438" y="3068638"/>
            <a:ext cx="45354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Write a short passage about your </a:t>
            </a:r>
            <a:r>
              <a:rPr lang="en-US" altLang="zh-CN" dirty="0" err="1"/>
              <a:t>favourite</a:t>
            </a:r>
            <a:r>
              <a:rPr lang="en-US" altLang="zh-CN" dirty="0"/>
              <a:t> music or musician.</a:t>
            </a:r>
          </a:p>
        </p:txBody>
      </p:sp>
      <p:pic>
        <p:nvPicPr>
          <p:cNvPr id="120838" name="Picture 6" descr="120998241b9g2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789363"/>
            <a:ext cx="1871663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620713"/>
            <a:ext cx="194468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1042988" y="2179638"/>
            <a:ext cx="7777162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Clr>
                <a:srgbClr val="FF7C8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</a:rPr>
              <a:t>To learn to talk about music with a friend</a:t>
            </a:r>
          </a:p>
          <a:p>
            <a:pPr>
              <a:lnSpc>
                <a:spcPct val="115000"/>
              </a:lnSpc>
              <a:buClr>
                <a:srgbClr val="FF7C8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</a:rPr>
              <a:t>To understand the dialogue on </a:t>
            </a: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Page 72</a:t>
            </a:r>
          </a:p>
          <a:p>
            <a:pPr>
              <a:buClr>
                <a:srgbClr val="FF7C8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</a:rPr>
              <a:t>To learn the key words and useful expressions in the dialogue 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89038" y="1125538"/>
            <a:ext cx="2878137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Objectives</a:t>
            </a:r>
            <a:r>
              <a:rPr lang="zh-CN" altLang="en-US" dirty="0"/>
              <a:t>：</a:t>
            </a:r>
          </a:p>
        </p:txBody>
      </p:sp>
      <p:pic>
        <p:nvPicPr>
          <p:cNvPr id="157701" name="Picture 5" descr="200852091247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5483225"/>
            <a:ext cx="3587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702" name="Picture 6" descr="1F1124b1a_lit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 r="-340" b="-342"/>
          <a:stretch>
            <a:fillRect/>
          </a:stretch>
        </p:blipFill>
        <p:spPr bwMode="auto">
          <a:xfrm>
            <a:off x="7524750" y="5373688"/>
            <a:ext cx="576263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1444625" y="352425"/>
            <a:ext cx="676592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Words:</a:t>
            </a:r>
            <a:r>
              <a:rPr lang="en-US" altLang="zh-CN" dirty="0"/>
              <a:t> 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lively, modern, nosy, traditional, pop, rock, sound, violin, opera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1446213" y="1844675"/>
            <a:ext cx="6621462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Phrases:</a:t>
            </a:r>
          </a:p>
          <a:p>
            <a:pPr>
              <a:lnSpc>
                <a:spcPct val="85000"/>
              </a:lnSpc>
            </a:pPr>
            <a:r>
              <a:rPr lang="en-US" altLang="zh-CN" dirty="0"/>
              <a:t>the capital of, go through, Beijing opera, a fan of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1446213" y="3292475"/>
            <a:ext cx="716438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Patterns:</a:t>
            </a:r>
            <a:endParaRPr kumimoji="1" lang="en-US" altLang="zh-CN" dirty="0">
              <a:solidFill>
                <a:srgbClr val="000000"/>
              </a:solidFill>
            </a:endParaRPr>
          </a:p>
          <a:p>
            <a:r>
              <a:rPr kumimoji="1" lang="en-US" altLang="zh-CN" dirty="0">
                <a:solidFill>
                  <a:srgbClr val="000000"/>
                </a:solidFill>
              </a:rPr>
              <a:t>—Is this by Strauss or Mozart?</a:t>
            </a:r>
          </a:p>
          <a:p>
            <a:r>
              <a:rPr kumimoji="1" lang="en-US" altLang="zh-CN" dirty="0">
                <a:solidFill>
                  <a:srgbClr val="000000"/>
                </a:solidFill>
              </a:rPr>
              <a:t>—It’s by Strauss.</a:t>
            </a:r>
          </a:p>
          <a:p>
            <a:r>
              <a:rPr kumimoji="1" lang="en-US" altLang="zh-CN" dirty="0">
                <a:solidFill>
                  <a:srgbClr val="000000"/>
                </a:solidFill>
              </a:rPr>
              <a:t>What a beautiful city!</a:t>
            </a:r>
          </a:p>
          <a:p>
            <a:r>
              <a:rPr kumimoji="1" lang="en-US" altLang="zh-CN" dirty="0">
                <a:solidFill>
                  <a:srgbClr val="000000"/>
                </a:solidFill>
              </a:rPr>
              <a:t>I’m a fan of rock music.</a:t>
            </a:r>
          </a:p>
          <a:p>
            <a:r>
              <a:rPr kumimoji="1" lang="en-US" altLang="zh-CN" dirty="0">
                <a:solidFill>
                  <a:srgbClr val="000000"/>
                </a:solidFill>
              </a:rPr>
              <a:t>Give us a break!</a:t>
            </a:r>
            <a:endParaRPr lang="en-US" altLang="zh-CN" dirty="0">
              <a:solidFill>
                <a:srgbClr val="FF0000"/>
              </a:solidFill>
            </a:endParaRPr>
          </a:p>
        </p:txBody>
      </p:sp>
      <p:pic>
        <p:nvPicPr>
          <p:cNvPr id="183301" name="Picture 5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13638" y="5594350"/>
            <a:ext cx="1223962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2" name="Picture 6" descr="newblog01"/>
          <p:cNvPicPr>
            <a:picLocks noChangeAspect="1" noChangeArrowheads="1"/>
          </p:cNvPicPr>
          <p:nvPr/>
        </p:nvPicPr>
        <p:blipFill>
          <a:blip r:embed="rId4" cstate="email"/>
          <a:srcRect b="-146"/>
          <a:stretch>
            <a:fillRect/>
          </a:stretch>
        </p:blipFill>
        <p:spPr bwMode="auto">
          <a:xfrm>
            <a:off x="179388" y="333375"/>
            <a:ext cx="1152525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2" name="Rectangle 8"/>
          <p:cNvSpPr>
            <a:spLocks noRot="1" noChangeArrowheads="1"/>
          </p:cNvSpPr>
          <p:nvPr/>
        </p:nvSpPr>
        <p:spPr bwMode="auto">
          <a:xfrm>
            <a:off x="467544" y="2038577"/>
            <a:ext cx="8209036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zh-CN" sz="3900" dirty="0"/>
              <a:t>Try to point out the type of music for each picture.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574674" y="731546"/>
            <a:ext cx="3529013" cy="701675"/>
          </a:xfrm>
          <a:prstGeom prst="rect">
            <a:avLst/>
          </a:prstGeom>
          <a:solidFill>
            <a:srgbClr val="FF99CC">
              <a:alpha val="64999"/>
            </a:srgbClr>
          </a:soli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</a:pPr>
            <a:r>
              <a:rPr lang="en-US" altLang="zh-CN" sz="4000" dirty="0">
                <a:solidFill>
                  <a:srgbClr val="000066"/>
                </a:solidFill>
              </a:rPr>
              <a:t>Look and Say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53299288220060208231353_6"/>
          <p:cNvPicPr>
            <a:picLocks noChangeAspect="1" noChangeArrowheads="1"/>
          </p:cNvPicPr>
          <p:nvPr/>
        </p:nvPicPr>
        <p:blipFill>
          <a:blip r:embed="rId2" cstate="email"/>
          <a:srcRect r="-49" b="-67"/>
          <a:stretch>
            <a:fillRect/>
          </a:stretch>
        </p:blipFill>
        <p:spPr bwMode="auto">
          <a:xfrm>
            <a:off x="468313" y="404813"/>
            <a:ext cx="8208962" cy="59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4211638" y="706438"/>
            <a:ext cx="42481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>
                <a:solidFill>
                  <a:schemeClr val="bg1"/>
                </a:solidFill>
              </a:rPr>
              <a:t> Classical music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 descr="20080502_103926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0"/>
            <a:ext cx="5976937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3059113" y="58738"/>
            <a:ext cx="31686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>
                <a:solidFill>
                  <a:schemeClr val="bg1"/>
                </a:solidFill>
              </a:rPr>
              <a:t> Pop music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0">
      <a:dk1>
        <a:srgbClr val="000000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8AE7"/>
      </a:accent6>
      <a:hlink>
        <a:srgbClr val="6600FF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9">
        <a:dk1>
          <a:srgbClr val="000000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10">
        <a:dk1>
          <a:srgbClr val="000000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8AE7"/>
        </a:accent6>
        <a:hlink>
          <a:srgbClr val="6600FF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1987</Words>
  <Application>Microsoft Office PowerPoint</Application>
  <PresentationFormat>全屏显示(4:3)</PresentationFormat>
  <Paragraphs>366</Paragraphs>
  <Slides>48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7" baseType="lpstr">
      <vt:lpstr>仿宋_GB2312</vt:lpstr>
      <vt:lpstr>华文细黑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and number the words as you hear them.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Now check (   ) the true sentences. </vt:lpstr>
      <vt:lpstr>Check the types of music the students like and don’t like. </vt:lpstr>
      <vt:lpstr>PowerPoint 演示文稿</vt:lpstr>
      <vt:lpstr>PowerPoint 演示文稿</vt:lpstr>
      <vt:lpstr>Complete the sentences about yourself. </vt:lpstr>
      <vt:lpstr>PowerPoint 演示文稿</vt:lpstr>
      <vt:lpstr>Listen and read. </vt:lpstr>
      <vt:lpstr>Work in pairs. Ask and answer questions about the music you like or don’t like. </vt:lpstr>
      <vt:lpstr>PowerPoint 演示文稿</vt:lpstr>
      <vt:lpstr>PowerPoint 演示文稿</vt:lpstr>
      <vt:lpstr>PowerPoint 演示文稿</vt:lpstr>
      <vt:lpstr>PowerPoint 演示文稿</vt:lpstr>
      <vt:lpstr>一、完成下列反意疑问句。</vt:lpstr>
      <vt:lpstr>PowerPoint 演示文稿</vt:lpstr>
      <vt:lpstr>二、翻译下列词组</vt:lpstr>
      <vt:lpstr>三、根据汉语完成句子。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203</cp:revision>
  <dcterms:created xsi:type="dcterms:W3CDTF">2006-08-21T02:02:00Z</dcterms:created>
  <dcterms:modified xsi:type="dcterms:W3CDTF">2023-01-16T23:31:24Z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000800862c000000000001024120</vt:lpwstr>
  </property>
  <property fmtid="{D5CDD505-2E9C-101B-9397-08002B2CF9AE}" pid="3" name="ICV">
    <vt:lpwstr>46BCA208D4D644C4B9CD5456BA8B9453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