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6" r:id="rId2"/>
    <p:sldId id="288" r:id="rId3"/>
    <p:sldId id="407" r:id="rId4"/>
    <p:sldId id="474" r:id="rId5"/>
    <p:sldId id="475" r:id="rId6"/>
    <p:sldId id="487" r:id="rId7"/>
    <p:sldId id="476" r:id="rId8"/>
    <p:sldId id="477" r:id="rId9"/>
    <p:sldId id="478" r:id="rId10"/>
    <p:sldId id="479" r:id="rId11"/>
    <p:sldId id="480" r:id="rId12"/>
    <p:sldId id="482" r:id="rId13"/>
    <p:sldId id="481" r:id="rId14"/>
    <p:sldId id="483" r:id="rId15"/>
    <p:sldId id="484" r:id="rId16"/>
    <p:sldId id="287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F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876983C3-756B-43B9-AF0F-05CCB8BABC3C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90696142-8571-4C98-AEC6-3B4FC7C960C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96142-8571-4C98-AEC6-3B4FC7C960C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96142-8571-4C98-AEC6-3B4FC7C960C2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96142-8571-4C98-AEC6-3B4FC7C960C2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96142-8571-4C98-AEC6-3B4FC7C960C2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96142-8571-4C98-AEC6-3B4FC7C960C2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96142-8571-4C98-AEC6-3B4FC7C960C2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96142-8571-4C98-AEC6-3B4FC7C960C2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96142-8571-4C98-AEC6-3B4FC7C960C2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96142-8571-4C98-AEC6-3B4FC7C960C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96142-8571-4C98-AEC6-3B4FC7C960C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96142-8571-4C98-AEC6-3B4FC7C960C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96142-8571-4C98-AEC6-3B4FC7C960C2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96142-8571-4C98-AEC6-3B4FC7C960C2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96142-8571-4C98-AEC6-3B4FC7C960C2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96142-8571-4C98-AEC6-3B4FC7C960C2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96142-8571-4C98-AEC6-3B4FC7C960C2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占位符 8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12" r="17812"/>
          <a:stretch>
            <a:fillRect/>
          </a:stretch>
        </p:blipFill>
        <p:spPr>
          <a:xfrm>
            <a:off x="717153" y="2111394"/>
            <a:ext cx="4543698" cy="4543698"/>
          </a:xfrm>
        </p:spPr>
      </p:pic>
      <p:pic>
        <p:nvPicPr>
          <p:cNvPr id="3" name="图片占位符 2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31" r="31631"/>
          <a:stretch>
            <a:fillRect/>
          </a:stretch>
        </p:blipFill>
        <p:spPr>
          <a:xfrm>
            <a:off x="1" y="1"/>
            <a:ext cx="2435497" cy="4267585"/>
          </a:xfrm>
        </p:spPr>
      </p:pic>
      <p:sp>
        <p:nvSpPr>
          <p:cNvPr id="11" name="Donut 10"/>
          <p:cNvSpPr/>
          <p:nvPr/>
        </p:nvSpPr>
        <p:spPr>
          <a:xfrm>
            <a:off x="1309292" y="660220"/>
            <a:ext cx="2902347" cy="2902347"/>
          </a:xfrm>
          <a:prstGeom prst="don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Rectangle: Rounded Corners 40"/>
          <p:cNvSpPr/>
          <p:nvPr/>
        </p:nvSpPr>
        <p:spPr bwMode="auto">
          <a:xfrm rot="16200000">
            <a:off x="8910821" y="463400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Rectangle: Rounded Corners 43"/>
          <p:cNvSpPr/>
          <p:nvPr/>
        </p:nvSpPr>
        <p:spPr bwMode="auto">
          <a:xfrm rot="16200000">
            <a:off x="10601686" y="463400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5804514" y="2833934"/>
            <a:ext cx="56703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en-US" altLang="zh-CN" sz="4000" b="1" kern="100" dirty="0">
                <a:cs typeface="+mn-ea"/>
                <a:sym typeface="+mn-lt"/>
              </a:rPr>
              <a:t>12.3 </a:t>
            </a:r>
            <a:r>
              <a:rPr lang="zh-CN" altLang="en-US" sz="4000" b="1" kern="100" dirty="0">
                <a:cs typeface="+mn-ea"/>
                <a:sym typeface="+mn-lt"/>
              </a:rPr>
              <a:t>角的平分线性质</a:t>
            </a:r>
          </a:p>
        </p:txBody>
      </p:sp>
      <p:sp>
        <p:nvSpPr>
          <p:cNvPr id="18" name="矩形 17"/>
          <p:cNvSpPr/>
          <p:nvPr/>
        </p:nvSpPr>
        <p:spPr>
          <a:xfrm>
            <a:off x="7118060" y="3690225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5884181" y="3596748"/>
            <a:ext cx="559066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20" name="矩形 19"/>
          <p:cNvSpPr/>
          <p:nvPr/>
        </p:nvSpPr>
        <p:spPr bwMode="auto">
          <a:xfrm>
            <a:off x="6891541" y="2076122"/>
            <a:ext cx="45833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3600" b="1" kern="100" dirty="0">
                <a:cs typeface="+mn-ea"/>
                <a:sym typeface="+mn-lt"/>
              </a:rPr>
              <a:t>第十二章 全等三角形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5804514" y="4267586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258069" y="3726772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8428474" y="5212443"/>
            <a:ext cx="121058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0068044" y="5212443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0581469" y="262860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/>
      <p:bldP spid="18" grpId="0"/>
      <p:bldP spid="20" grpId="0"/>
      <p:bldP spid="21" grpId="0"/>
      <p:bldP spid="22" grpId="0"/>
      <p:bldP spid="23" grpId="0"/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296989"/>
          <p:cNvGrpSpPr/>
          <p:nvPr/>
        </p:nvGrpSpPr>
        <p:grpSpPr bwMode="auto">
          <a:xfrm rot="20767370">
            <a:off x="6914830" y="2567284"/>
            <a:ext cx="4370933" cy="3933291"/>
            <a:chOff x="2983" y="1824"/>
            <a:chExt cx="2387" cy="2148"/>
          </a:xfrm>
        </p:grpSpPr>
        <p:sp>
          <p:nvSpPr>
            <p:cNvPr id="6" name="直接连接符 296962"/>
            <p:cNvSpPr>
              <a:spLocks noChangeShapeType="1"/>
            </p:cNvSpPr>
            <p:nvPr/>
          </p:nvSpPr>
          <p:spPr bwMode="auto">
            <a:xfrm rot="841080" flipH="1">
              <a:off x="3453" y="2043"/>
              <a:ext cx="1316" cy="129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" name="直接连接符 296963"/>
            <p:cNvSpPr>
              <a:spLocks noChangeShapeType="1"/>
            </p:cNvSpPr>
            <p:nvPr/>
          </p:nvSpPr>
          <p:spPr bwMode="auto">
            <a:xfrm rot="841080">
              <a:off x="3288" y="3385"/>
              <a:ext cx="184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文本框 296964"/>
            <p:cNvSpPr txBox="1">
              <a:spLocks noChangeArrowheads="1"/>
            </p:cNvSpPr>
            <p:nvPr/>
          </p:nvSpPr>
          <p:spPr bwMode="auto">
            <a:xfrm rot="841080">
              <a:off x="4782" y="1824"/>
              <a:ext cx="315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defTabSz="914400">
                <a:spcBef>
                  <a:spcPct val="50000"/>
                </a:spcBef>
              </a:pPr>
              <a:r>
                <a:rPr lang="en-US" altLang="zh-CN" sz="3735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9" name="文本框 296965"/>
            <p:cNvSpPr txBox="1">
              <a:spLocks noChangeArrowheads="1"/>
            </p:cNvSpPr>
            <p:nvPr/>
          </p:nvSpPr>
          <p:spPr bwMode="auto">
            <a:xfrm rot="841080">
              <a:off x="2983" y="3074"/>
              <a:ext cx="316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defTabSz="914400">
                <a:spcBef>
                  <a:spcPct val="50000"/>
                </a:spcBef>
              </a:pPr>
              <a:r>
                <a:rPr lang="en-US" altLang="zh-CN" sz="3735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O</a:t>
              </a:r>
            </a:p>
          </p:txBody>
        </p:sp>
        <p:sp>
          <p:nvSpPr>
            <p:cNvPr id="10" name="文本框 296966"/>
            <p:cNvSpPr txBox="1">
              <a:spLocks noChangeArrowheads="1"/>
            </p:cNvSpPr>
            <p:nvPr/>
          </p:nvSpPr>
          <p:spPr bwMode="auto">
            <a:xfrm rot="841080">
              <a:off x="5001" y="3657"/>
              <a:ext cx="369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defTabSz="914400">
                <a:spcBef>
                  <a:spcPct val="50000"/>
                </a:spcBef>
              </a:pPr>
              <a:r>
                <a:rPr lang="en-US" altLang="zh-CN" sz="3735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1" name="直接连接符 296967"/>
            <p:cNvSpPr>
              <a:spLocks noChangeShapeType="1"/>
            </p:cNvSpPr>
            <p:nvPr/>
          </p:nvSpPr>
          <p:spPr bwMode="auto">
            <a:xfrm rot="841080">
              <a:off x="4609" y="2932"/>
              <a:ext cx="24" cy="54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" name="文本框 296968"/>
            <p:cNvSpPr txBox="1">
              <a:spLocks noChangeArrowheads="1"/>
            </p:cNvSpPr>
            <p:nvPr/>
          </p:nvSpPr>
          <p:spPr bwMode="auto">
            <a:xfrm rot="841080">
              <a:off x="4390" y="3510"/>
              <a:ext cx="421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defTabSz="914400">
                <a:spcBef>
                  <a:spcPct val="50000"/>
                </a:spcBef>
              </a:pPr>
              <a:r>
                <a:rPr lang="en-US" altLang="zh-CN" sz="3735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E</a:t>
              </a:r>
            </a:p>
          </p:txBody>
        </p:sp>
        <p:sp>
          <p:nvSpPr>
            <p:cNvPr id="13" name="直接连接符 296969"/>
            <p:cNvSpPr>
              <a:spLocks noChangeShapeType="1"/>
            </p:cNvSpPr>
            <p:nvPr/>
          </p:nvSpPr>
          <p:spPr bwMode="auto">
            <a:xfrm rot="841080" flipH="1">
              <a:off x="4456" y="3283"/>
              <a:ext cx="1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直接连接符 296970"/>
            <p:cNvSpPr>
              <a:spLocks noChangeShapeType="1"/>
            </p:cNvSpPr>
            <p:nvPr/>
          </p:nvSpPr>
          <p:spPr bwMode="auto">
            <a:xfrm rot="841080">
              <a:off x="4439" y="3261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" name="直接连接符 296971"/>
            <p:cNvSpPr>
              <a:spLocks noChangeShapeType="1"/>
            </p:cNvSpPr>
            <p:nvPr/>
          </p:nvSpPr>
          <p:spPr bwMode="auto">
            <a:xfrm rot="841080" flipH="1" flipV="1">
              <a:off x="4385" y="2566"/>
              <a:ext cx="354" cy="3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文本框 296972"/>
            <p:cNvSpPr txBox="1">
              <a:spLocks noChangeArrowheads="1"/>
            </p:cNvSpPr>
            <p:nvPr/>
          </p:nvSpPr>
          <p:spPr bwMode="auto">
            <a:xfrm rot="841080">
              <a:off x="4135" y="2154"/>
              <a:ext cx="198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defTabSz="914400">
                <a:spcBef>
                  <a:spcPct val="50000"/>
                </a:spcBef>
              </a:pPr>
              <a:r>
                <a:rPr lang="en-US" altLang="zh-CN" sz="3735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17" name="直接连接符 296973"/>
            <p:cNvSpPr>
              <a:spLocks noChangeShapeType="1"/>
            </p:cNvSpPr>
            <p:nvPr/>
          </p:nvSpPr>
          <p:spPr bwMode="auto">
            <a:xfrm rot="841080">
              <a:off x="4293" y="2647"/>
              <a:ext cx="99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" name="直接连接符 296974"/>
            <p:cNvSpPr>
              <a:spLocks noChangeShapeType="1"/>
            </p:cNvSpPr>
            <p:nvPr/>
          </p:nvSpPr>
          <p:spPr bwMode="auto">
            <a:xfrm rot="841080" flipV="1">
              <a:off x="4389" y="2671"/>
              <a:ext cx="100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" name="文本框 296975"/>
            <p:cNvSpPr txBox="1">
              <a:spLocks noChangeArrowheads="1"/>
            </p:cNvSpPr>
            <p:nvPr/>
          </p:nvSpPr>
          <p:spPr bwMode="auto">
            <a:xfrm rot="841080">
              <a:off x="4701" y="2974"/>
              <a:ext cx="447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defTabSz="914400">
                <a:spcBef>
                  <a:spcPct val="50000"/>
                </a:spcBef>
              </a:pPr>
              <a:r>
                <a:rPr lang="en-US" altLang="zh-CN" sz="3735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P</a:t>
              </a:r>
            </a:p>
          </p:txBody>
        </p:sp>
        <p:sp>
          <p:nvSpPr>
            <p:cNvPr id="20" name="文本框 296980"/>
            <p:cNvSpPr txBox="1">
              <a:spLocks noChangeArrowheads="1"/>
            </p:cNvSpPr>
            <p:nvPr/>
          </p:nvSpPr>
          <p:spPr bwMode="auto">
            <a:xfrm rot="841080">
              <a:off x="3828" y="2772"/>
              <a:ext cx="87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defTabSz="914400"/>
              <a:endParaRPr lang="zh-CN" altLang="zh-CN" sz="3200" b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1" name="文本框 296981"/>
            <p:cNvSpPr txBox="1">
              <a:spLocks noChangeArrowheads="1"/>
            </p:cNvSpPr>
            <p:nvPr/>
          </p:nvSpPr>
          <p:spPr bwMode="auto">
            <a:xfrm rot="841080">
              <a:off x="3926" y="2999"/>
              <a:ext cx="87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defTabSz="914400"/>
              <a:endParaRPr lang="zh-CN" altLang="zh-CN" sz="3200" b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053168" y="1088794"/>
            <a:ext cx="12021256" cy="1685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defTabSz="9144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已知： 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PD⊥OA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PE⊥OB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，垂足分别为Ｄ、Ｅ， 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PD=PE</a:t>
            </a:r>
          </a:p>
          <a:p>
            <a:pPr algn="l" defTabSz="9144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求证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: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　点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在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∠AOB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的平分线上．</a:t>
            </a:r>
          </a:p>
          <a:p>
            <a:pPr algn="l" defTabSz="914400">
              <a:lnSpc>
                <a:spcPct val="150000"/>
              </a:lnSpc>
            </a:pPr>
            <a:endParaRPr lang="zh-CN" altLang="en-US" sz="24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6" name="组合 25"/>
          <p:cNvGrpSpPr/>
          <p:nvPr/>
        </p:nvGrpSpPr>
        <p:grpSpPr>
          <a:xfrm rot="20892801">
            <a:off x="7751104" y="3911563"/>
            <a:ext cx="3572555" cy="1518016"/>
            <a:chOff x="6058665" y="2588758"/>
            <a:chExt cx="3097212" cy="1316038"/>
          </a:xfrm>
        </p:grpSpPr>
        <p:sp>
          <p:nvSpPr>
            <p:cNvPr id="23" name="直接连接符 22"/>
            <p:cNvSpPr>
              <a:spLocks noChangeShapeType="1"/>
            </p:cNvSpPr>
            <p:nvPr/>
          </p:nvSpPr>
          <p:spPr bwMode="auto">
            <a:xfrm rot="841080" flipV="1">
              <a:off x="6058665" y="2588758"/>
              <a:ext cx="3097212" cy="13160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4" name="任意多边形 296978"/>
            <p:cNvSpPr>
              <a:spLocks noChangeArrowheads="1"/>
            </p:cNvSpPr>
            <p:nvPr/>
          </p:nvSpPr>
          <p:spPr bwMode="auto">
            <a:xfrm rot="841080">
              <a:off x="6771452" y="3017383"/>
              <a:ext cx="236538" cy="311150"/>
            </a:xfrm>
            <a:custGeom>
              <a:avLst/>
              <a:gdLst>
                <a:gd name="T0" fmla="*/ 0 w 211"/>
                <a:gd name="T1" fmla="*/ 0 h 273"/>
                <a:gd name="T2" fmla="*/ 181 w 211"/>
                <a:gd name="T3" fmla="*/ 91 h 273"/>
                <a:gd name="T4" fmla="*/ 181 w 211"/>
                <a:gd name="T5" fmla="*/ 27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273">
                  <a:moveTo>
                    <a:pt x="0" y="0"/>
                  </a:moveTo>
                  <a:cubicBezTo>
                    <a:pt x="75" y="23"/>
                    <a:pt x="151" y="46"/>
                    <a:pt x="181" y="91"/>
                  </a:cubicBezTo>
                  <a:cubicBezTo>
                    <a:pt x="211" y="136"/>
                    <a:pt x="181" y="243"/>
                    <a:pt x="181" y="273"/>
                  </a:cubicBezTo>
                </a:path>
              </a:pathLst>
            </a:custGeom>
            <a:noFill/>
            <a:ln w="76200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 sz="480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" name="任意多边形 296979"/>
            <p:cNvSpPr>
              <a:spLocks noChangeArrowheads="1"/>
            </p:cNvSpPr>
            <p:nvPr/>
          </p:nvSpPr>
          <p:spPr bwMode="auto">
            <a:xfrm rot="841080">
              <a:off x="6700015" y="3377746"/>
              <a:ext cx="236537" cy="311150"/>
            </a:xfrm>
            <a:custGeom>
              <a:avLst/>
              <a:gdLst>
                <a:gd name="T0" fmla="*/ 0 w 211"/>
                <a:gd name="T1" fmla="*/ 0 h 273"/>
                <a:gd name="T2" fmla="*/ 181 w 211"/>
                <a:gd name="T3" fmla="*/ 91 h 273"/>
                <a:gd name="T4" fmla="*/ 181 w 211"/>
                <a:gd name="T5" fmla="*/ 27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273">
                  <a:moveTo>
                    <a:pt x="0" y="0"/>
                  </a:moveTo>
                  <a:cubicBezTo>
                    <a:pt x="75" y="23"/>
                    <a:pt x="151" y="46"/>
                    <a:pt x="181" y="91"/>
                  </a:cubicBezTo>
                  <a:cubicBezTo>
                    <a:pt x="211" y="136"/>
                    <a:pt x="181" y="243"/>
                    <a:pt x="181" y="273"/>
                  </a:cubicBezTo>
                </a:path>
              </a:pathLst>
            </a:custGeom>
            <a:noFill/>
            <a:ln w="762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 sz="480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080237" y="2359623"/>
            <a:ext cx="6803429" cy="4197497"/>
            <a:chOff x="523384" y="1854606"/>
            <a:chExt cx="5102572" cy="3148122"/>
          </a:xfrm>
        </p:grpSpPr>
        <p:sp>
          <p:nvSpPr>
            <p:cNvPr id="27" name="文本框 26"/>
            <p:cNvSpPr txBox="1">
              <a:spLocks noChangeArrowheads="1"/>
            </p:cNvSpPr>
            <p:nvPr/>
          </p:nvSpPr>
          <p:spPr bwMode="auto">
            <a:xfrm>
              <a:off x="523384" y="1854606"/>
              <a:ext cx="5102572" cy="3148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defTabSz="914400">
                <a:lnSpc>
                  <a:spcPct val="150000"/>
                </a:lnSpc>
              </a:pPr>
              <a:r>
                <a:rPr lang="zh-CN" altLang="en-US" sz="2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证明：经过点Ｐ作射线</a:t>
              </a:r>
              <a:r>
                <a:rPr lang="en-US" altLang="zh-CN" sz="2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OC.</a:t>
              </a:r>
            </a:p>
            <a:p>
              <a:pPr algn="l" defTabSz="914400">
                <a:lnSpc>
                  <a:spcPct val="150000"/>
                </a:lnSpc>
              </a:pPr>
              <a:r>
                <a:rPr lang="en-US" altLang="zh-CN" sz="2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    ∵PD ⊥ OA,PE ⊥ OB</a:t>
              </a:r>
            </a:p>
            <a:p>
              <a:pPr algn="l" defTabSz="914400">
                <a:lnSpc>
                  <a:spcPct val="150000"/>
                </a:lnSpc>
              </a:pPr>
              <a:r>
                <a:rPr lang="en-US" altLang="zh-CN" sz="2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    ∴∠PDO=∠PEO=90°</a:t>
              </a:r>
            </a:p>
            <a:p>
              <a:pPr algn="l" defTabSz="914400">
                <a:lnSpc>
                  <a:spcPct val="150000"/>
                </a:lnSpc>
              </a:pPr>
              <a:r>
                <a:rPr lang="en-US" altLang="zh-CN" sz="2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    </a:t>
              </a:r>
              <a:r>
                <a:rPr lang="zh-CN" altLang="en-US" sz="2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在</a:t>
              </a:r>
              <a:r>
                <a:rPr lang="en-US" altLang="zh-CN" sz="2000" dirty="0" err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Rt△PDO</a:t>
              </a:r>
              <a:r>
                <a:rPr lang="zh-CN" altLang="en-US" sz="2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和</a:t>
              </a:r>
              <a:r>
                <a:rPr lang="en-US" altLang="zh-CN" sz="2000" dirty="0" err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Rt△PEO</a:t>
              </a:r>
              <a:r>
                <a:rPr lang="zh-CN" altLang="en-US" sz="2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中</a:t>
              </a:r>
            </a:p>
            <a:p>
              <a:pPr algn="l" defTabSz="914400">
                <a:lnSpc>
                  <a:spcPct val="150000"/>
                </a:lnSpc>
              </a:pPr>
              <a:r>
                <a:rPr lang="zh-CN" altLang="en-US" sz="2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     </a:t>
              </a:r>
              <a:r>
                <a:rPr lang="en-US" altLang="zh-CN" sz="2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OP=OP,</a:t>
              </a:r>
            </a:p>
            <a:p>
              <a:pPr algn="l" defTabSz="914400">
                <a:lnSpc>
                  <a:spcPct val="150000"/>
                </a:lnSpc>
              </a:pPr>
              <a:r>
                <a:rPr lang="en-US" altLang="zh-CN" sz="2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     PD=PE,</a:t>
              </a:r>
            </a:p>
            <a:p>
              <a:pPr algn="l" defTabSz="914400">
                <a:lnSpc>
                  <a:spcPct val="150000"/>
                </a:lnSpc>
              </a:pPr>
              <a:r>
                <a:rPr lang="en-US" altLang="zh-CN" sz="2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    ∴ </a:t>
              </a:r>
              <a:r>
                <a:rPr lang="en-US" altLang="zh-CN" sz="2000" dirty="0" err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Rt△PDO</a:t>
              </a:r>
              <a:r>
                <a:rPr lang="en-US" altLang="zh-CN" sz="2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</a:t>
              </a:r>
              <a:r>
                <a:rPr lang="zh-CN" altLang="zh-CN" sz="2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≌</a:t>
              </a:r>
              <a:r>
                <a:rPr lang="en-US" altLang="zh-CN" sz="2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</a:t>
              </a:r>
              <a:r>
                <a:rPr lang="en-US" altLang="zh-CN" sz="2000" dirty="0" err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Rt△PEO</a:t>
              </a:r>
              <a:r>
                <a:rPr lang="en-US" altLang="zh-CN" sz="2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(HL)</a:t>
              </a:r>
            </a:p>
            <a:p>
              <a:pPr algn="l" defTabSz="914400">
                <a:lnSpc>
                  <a:spcPct val="150000"/>
                </a:lnSpc>
              </a:pPr>
              <a:r>
                <a:rPr lang="en-US" altLang="zh-CN" sz="2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    ∴∠AOC=∠BOC</a:t>
              </a:r>
            </a:p>
            <a:p>
              <a:pPr algn="l" defTabSz="914400">
                <a:lnSpc>
                  <a:spcPct val="150000"/>
                </a:lnSpc>
              </a:pPr>
              <a:r>
                <a:rPr lang="en-US" altLang="zh-CN" sz="2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    ∴</a:t>
              </a:r>
              <a:r>
                <a:rPr lang="zh-CN" altLang="en-US" sz="2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点</a:t>
              </a:r>
              <a:r>
                <a:rPr lang="en-US" altLang="zh-CN" sz="2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P</a:t>
              </a:r>
              <a:r>
                <a:rPr lang="zh-CN" altLang="en-US" sz="2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在</a:t>
              </a:r>
              <a:r>
                <a:rPr lang="en-US" altLang="zh-CN" sz="2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∠AOB</a:t>
              </a:r>
              <a:r>
                <a:rPr lang="zh-CN" altLang="en-US" sz="2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的平分线上。</a:t>
              </a:r>
            </a:p>
          </p:txBody>
        </p:sp>
        <p:sp>
          <p:nvSpPr>
            <p:cNvPr id="28" name="左大括号 27"/>
            <p:cNvSpPr/>
            <p:nvPr/>
          </p:nvSpPr>
          <p:spPr bwMode="auto">
            <a:xfrm>
              <a:off x="1185863" y="3208693"/>
              <a:ext cx="144462" cy="431800"/>
            </a:xfrm>
            <a:prstGeom prst="leftBrace">
              <a:avLst>
                <a:gd name="adj1" fmla="val 24895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 sz="480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0" name="文本框 298028"/>
          <p:cNvSpPr txBox="1">
            <a:spLocks noChangeArrowheads="1"/>
          </p:cNvSpPr>
          <p:nvPr/>
        </p:nvSpPr>
        <p:spPr bwMode="auto">
          <a:xfrm rot="54269">
            <a:off x="11020070" y="3362610"/>
            <a:ext cx="530915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defTabSz="914400"/>
            <a:r>
              <a:rPr lang="en-US" altLang="zh-CN" sz="3735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26F5D"/>
                </a:solidFill>
                <a:effectLst/>
                <a:uLnTx/>
                <a:uFillTx/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297985"/>
          <p:cNvSpPr txBox="1">
            <a:spLocks noChangeArrowheads="1"/>
          </p:cNvSpPr>
          <p:nvPr/>
        </p:nvSpPr>
        <p:spPr bwMode="auto">
          <a:xfrm>
            <a:off x="816510" y="1215615"/>
            <a:ext cx="10850033" cy="687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defTabSz="1219200"/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角的内部到角的两边的距离相等的点在角的平分线上。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924368" y="2125295"/>
            <a:ext cx="721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defTabSz="914400">
              <a:spcBef>
                <a:spcPct val="50000"/>
              </a:spcBef>
            </a:pP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用符号语言表示为：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904754" y="2833870"/>
            <a:ext cx="748876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defTabSz="914400">
              <a:spcBef>
                <a:spcPct val="50000"/>
              </a:spcBef>
            </a:pP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∵ PD⊥OA 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PE⊥OB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 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PD=PE</a:t>
            </a:r>
          </a:p>
          <a:p>
            <a:pPr algn="l" defTabSz="914400">
              <a:spcBef>
                <a:spcPct val="50000"/>
              </a:spcBef>
            </a:pP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∴ ∠1= ∠2 .</a:t>
            </a:r>
          </a:p>
        </p:txBody>
      </p:sp>
      <p:grpSp>
        <p:nvGrpSpPr>
          <p:cNvPr id="8" name="组合 7"/>
          <p:cNvGrpSpPr/>
          <p:nvPr/>
        </p:nvGrpSpPr>
        <p:grpSpPr bwMode="auto">
          <a:xfrm rot="20742543">
            <a:off x="6287101" y="2080127"/>
            <a:ext cx="4693154" cy="3790625"/>
            <a:chOff x="3107" y="1866"/>
            <a:chExt cx="2470" cy="1995"/>
          </a:xfrm>
        </p:grpSpPr>
        <p:grpSp>
          <p:nvGrpSpPr>
            <p:cNvPr id="9" name="组合 298012"/>
            <p:cNvGrpSpPr/>
            <p:nvPr/>
          </p:nvGrpSpPr>
          <p:grpSpPr bwMode="auto">
            <a:xfrm rot="841080">
              <a:off x="3107" y="1866"/>
              <a:ext cx="2470" cy="1995"/>
              <a:chOff x="22" y="1365"/>
              <a:chExt cx="2254" cy="1843"/>
            </a:xfrm>
          </p:grpSpPr>
          <p:sp>
            <p:nvSpPr>
              <p:cNvPr id="12" name="直接连接符 298013"/>
              <p:cNvSpPr>
                <a:spLocks noChangeShapeType="1"/>
              </p:cNvSpPr>
              <p:nvPr/>
            </p:nvSpPr>
            <p:spPr bwMode="auto">
              <a:xfrm flipH="1">
                <a:off x="305" y="1714"/>
                <a:ext cx="1200" cy="12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 sz="3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直接连接符 298014"/>
              <p:cNvSpPr>
                <a:spLocks noChangeShapeType="1"/>
              </p:cNvSpPr>
              <p:nvPr/>
            </p:nvSpPr>
            <p:spPr bwMode="auto">
              <a:xfrm>
                <a:off x="305" y="2914"/>
                <a:ext cx="16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 sz="3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文本框 298015"/>
              <p:cNvSpPr txBox="1">
                <a:spLocks noChangeArrowheads="1"/>
              </p:cNvSpPr>
              <p:nvPr/>
            </p:nvSpPr>
            <p:spPr bwMode="auto">
              <a:xfrm>
                <a:off x="1337" y="1365"/>
                <a:ext cx="288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l" defTabSz="914400">
                  <a:spcBef>
                    <a:spcPct val="50000"/>
                  </a:spcBef>
                </a:pPr>
                <a:r>
                  <a:rPr lang="en-US" altLang="zh-CN" sz="320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A</a:t>
                </a:r>
              </a:p>
            </p:txBody>
          </p:sp>
          <p:sp>
            <p:nvSpPr>
              <p:cNvPr id="15" name="文本框 298016"/>
              <p:cNvSpPr txBox="1">
                <a:spLocks noChangeArrowheads="1"/>
              </p:cNvSpPr>
              <p:nvPr/>
            </p:nvSpPr>
            <p:spPr bwMode="auto">
              <a:xfrm>
                <a:off x="22" y="2888"/>
                <a:ext cx="288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l" defTabSz="914400">
                  <a:spcBef>
                    <a:spcPct val="50000"/>
                  </a:spcBef>
                </a:pPr>
                <a:r>
                  <a:rPr lang="en-US" altLang="zh-CN" sz="320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O</a:t>
                </a:r>
              </a:p>
            </p:txBody>
          </p:sp>
          <p:sp>
            <p:nvSpPr>
              <p:cNvPr id="16" name="文本框 298017"/>
              <p:cNvSpPr txBox="1">
                <a:spLocks noChangeArrowheads="1"/>
              </p:cNvSpPr>
              <p:nvPr/>
            </p:nvSpPr>
            <p:spPr bwMode="auto">
              <a:xfrm>
                <a:off x="1936" y="2953"/>
                <a:ext cx="336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l" defTabSz="914400">
                  <a:spcBef>
                    <a:spcPct val="50000"/>
                  </a:spcBef>
                </a:pPr>
                <a:r>
                  <a:rPr lang="en-US" altLang="zh-CN" sz="320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B</a:t>
                </a:r>
              </a:p>
            </p:txBody>
          </p:sp>
          <p:sp>
            <p:nvSpPr>
              <p:cNvPr id="17" name="直接连接符 298018"/>
              <p:cNvSpPr>
                <a:spLocks noChangeShapeType="1"/>
              </p:cNvSpPr>
              <p:nvPr/>
            </p:nvSpPr>
            <p:spPr bwMode="auto">
              <a:xfrm>
                <a:off x="1482" y="2478"/>
                <a:ext cx="0" cy="4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 sz="3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文本框 298019"/>
              <p:cNvSpPr txBox="1">
                <a:spLocks noChangeArrowheads="1"/>
              </p:cNvSpPr>
              <p:nvPr/>
            </p:nvSpPr>
            <p:spPr bwMode="auto">
              <a:xfrm>
                <a:off x="1362" y="2953"/>
                <a:ext cx="384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l" defTabSz="914400">
                  <a:spcBef>
                    <a:spcPct val="50000"/>
                  </a:spcBef>
                </a:pPr>
                <a:r>
                  <a:rPr lang="en-US" altLang="zh-CN" sz="320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E</a:t>
                </a:r>
              </a:p>
            </p:txBody>
          </p:sp>
          <p:sp>
            <p:nvSpPr>
              <p:cNvPr id="19" name="直接连接符 298020"/>
              <p:cNvSpPr>
                <a:spLocks noChangeShapeType="1"/>
              </p:cNvSpPr>
              <p:nvPr/>
            </p:nvSpPr>
            <p:spPr bwMode="auto">
              <a:xfrm flipH="1">
                <a:off x="1338" y="275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 sz="3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直接连接符 298021"/>
              <p:cNvSpPr>
                <a:spLocks noChangeShapeType="1"/>
              </p:cNvSpPr>
              <p:nvPr/>
            </p:nvSpPr>
            <p:spPr bwMode="auto">
              <a:xfrm>
                <a:off x="1338" y="2750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 sz="3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直接连接符 298022"/>
              <p:cNvSpPr>
                <a:spLocks noChangeShapeType="1"/>
              </p:cNvSpPr>
              <p:nvPr/>
            </p:nvSpPr>
            <p:spPr bwMode="auto">
              <a:xfrm flipH="1" flipV="1">
                <a:off x="1156" y="2096"/>
                <a:ext cx="318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 sz="3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文本框 298023"/>
              <p:cNvSpPr txBox="1">
                <a:spLocks noChangeArrowheads="1"/>
              </p:cNvSpPr>
              <p:nvPr/>
            </p:nvSpPr>
            <p:spPr bwMode="auto">
              <a:xfrm>
                <a:off x="839" y="1819"/>
                <a:ext cx="181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l" defTabSz="914400">
                  <a:spcBef>
                    <a:spcPct val="50000"/>
                  </a:spcBef>
                </a:pPr>
                <a:r>
                  <a:rPr lang="en-US" altLang="zh-CN" sz="320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D</a:t>
                </a:r>
              </a:p>
            </p:txBody>
          </p:sp>
          <p:sp>
            <p:nvSpPr>
              <p:cNvPr id="23" name="直接连接符 298024"/>
              <p:cNvSpPr>
                <a:spLocks noChangeShapeType="1"/>
              </p:cNvSpPr>
              <p:nvPr/>
            </p:nvSpPr>
            <p:spPr bwMode="auto">
              <a:xfrm>
                <a:off x="1066" y="2221"/>
                <a:ext cx="9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 sz="3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直接连接符 298025"/>
              <p:cNvSpPr>
                <a:spLocks noChangeShapeType="1"/>
              </p:cNvSpPr>
              <p:nvPr/>
            </p:nvSpPr>
            <p:spPr bwMode="auto">
              <a:xfrm flipV="1">
                <a:off x="1156" y="2221"/>
                <a:ext cx="91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 sz="3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文本框 298026"/>
              <p:cNvSpPr txBox="1">
                <a:spLocks noChangeArrowheads="1"/>
              </p:cNvSpPr>
              <p:nvPr/>
            </p:nvSpPr>
            <p:spPr bwMode="auto">
              <a:xfrm>
                <a:off x="1518" y="2399"/>
                <a:ext cx="408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l" defTabSz="914400">
                  <a:spcBef>
                    <a:spcPct val="50000"/>
                  </a:spcBef>
                </a:pPr>
                <a:r>
                  <a:rPr lang="en-US" altLang="zh-CN" sz="320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P</a:t>
                </a:r>
              </a:p>
            </p:txBody>
          </p:sp>
          <p:sp>
            <p:nvSpPr>
              <p:cNvPr id="26" name="直接连接符 298027"/>
              <p:cNvSpPr>
                <a:spLocks noChangeShapeType="1"/>
              </p:cNvSpPr>
              <p:nvPr/>
            </p:nvSpPr>
            <p:spPr bwMode="auto">
              <a:xfrm flipV="1">
                <a:off x="294" y="2204"/>
                <a:ext cx="1769" cy="7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 sz="3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文本框 298028"/>
              <p:cNvSpPr txBox="1">
                <a:spLocks noChangeArrowheads="1"/>
              </p:cNvSpPr>
              <p:nvPr/>
            </p:nvSpPr>
            <p:spPr bwMode="auto">
              <a:xfrm>
                <a:off x="2069" y="2193"/>
                <a:ext cx="207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l" defTabSz="914400"/>
                <a:r>
                  <a:rPr lang="en-US" altLang="zh-CN" sz="320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C</a:t>
                </a:r>
              </a:p>
            </p:txBody>
          </p:sp>
          <p:sp>
            <p:nvSpPr>
              <p:cNvPr id="28" name="任意多边形 298029"/>
              <p:cNvSpPr>
                <a:spLocks noChangeArrowheads="1"/>
              </p:cNvSpPr>
              <p:nvPr/>
            </p:nvSpPr>
            <p:spPr bwMode="auto">
              <a:xfrm>
                <a:off x="612" y="2613"/>
                <a:ext cx="136" cy="181"/>
              </a:xfrm>
              <a:custGeom>
                <a:avLst/>
                <a:gdLst>
                  <a:gd name="T0" fmla="*/ 0 w 211"/>
                  <a:gd name="T1" fmla="*/ 0 h 273"/>
                  <a:gd name="T2" fmla="*/ 181 w 211"/>
                  <a:gd name="T3" fmla="*/ 91 h 273"/>
                  <a:gd name="T4" fmla="*/ 181 w 211"/>
                  <a:gd name="T5" fmla="*/ 273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1" h="273">
                    <a:moveTo>
                      <a:pt x="0" y="0"/>
                    </a:moveTo>
                    <a:cubicBezTo>
                      <a:pt x="75" y="23"/>
                      <a:pt x="151" y="46"/>
                      <a:pt x="181" y="91"/>
                    </a:cubicBezTo>
                    <a:cubicBezTo>
                      <a:pt x="211" y="136"/>
                      <a:pt x="181" y="243"/>
                      <a:pt x="181" y="273"/>
                    </a:cubicBezTo>
                  </a:path>
                </a:pathLst>
              </a:custGeom>
              <a:noFill/>
              <a:ln w="76200">
                <a:solidFill>
                  <a:schemeClr val="tx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 sz="32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9" name="任意多边形 298030"/>
              <p:cNvSpPr>
                <a:spLocks noChangeArrowheads="1"/>
              </p:cNvSpPr>
              <p:nvPr/>
            </p:nvSpPr>
            <p:spPr bwMode="auto">
              <a:xfrm>
                <a:off x="703" y="2749"/>
                <a:ext cx="136" cy="181"/>
              </a:xfrm>
              <a:custGeom>
                <a:avLst/>
                <a:gdLst>
                  <a:gd name="T0" fmla="*/ 0 w 211"/>
                  <a:gd name="T1" fmla="*/ 0 h 273"/>
                  <a:gd name="T2" fmla="*/ 181 w 211"/>
                  <a:gd name="T3" fmla="*/ 91 h 273"/>
                  <a:gd name="T4" fmla="*/ 181 w 211"/>
                  <a:gd name="T5" fmla="*/ 273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1" h="273">
                    <a:moveTo>
                      <a:pt x="0" y="0"/>
                    </a:moveTo>
                    <a:cubicBezTo>
                      <a:pt x="75" y="23"/>
                      <a:pt x="151" y="46"/>
                      <a:pt x="181" y="91"/>
                    </a:cubicBezTo>
                    <a:cubicBezTo>
                      <a:pt x="211" y="136"/>
                      <a:pt x="181" y="243"/>
                      <a:pt x="181" y="273"/>
                    </a:cubicBezTo>
                  </a:path>
                </a:pathLst>
              </a:custGeom>
              <a:noFill/>
              <a:ln w="762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 sz="32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0" name="文本框 298031"/>
              <p:cNvSpPr txBox="1">
                <a:spLocks noChangeArrowheads="1"/>
              </p:cNvSpPr>
              <p:nvPr/>
            </p:nvSpPr>
            <p:spPr bwMode="auto">
              <a:xfrm>
                <a:off x="702" y="2436"/>
                <a:ext cx="80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l" defTabSz="914400"/>
                <a:endParaRPr lang="zh-CN" altLang="zh-CN" sz="3200" b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1" name="文本框 298032"/>
              <p:cNvSpPr txBox="1">
                <a:spLocks noChangeArrowheads="1"/>
              </p:cNvSpPr>
              <p:nvPr/>
            </p:nvSpPr>
            <p:spPr bwMode="auto">
              <a:xfrm>
                <a:off x="839" y="2617"/>
                <a:ext cx="80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l" defTabSz="914400"/>
                <a:endParaRPr lang="zh-CN" altLang="zh-CN" sz="3200" b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10" name="文本框 298033"/>
            <p:cNvSpPr txBox="1">
              <a:spLocks noChangeArrowheads="1"/>
            </p:cNvSpPr>
            <p:nvPr/>
          </p:nvSpPr>
          <p:spPr bwMode="auto">
            <a:xfrm>
              <a:off x="3742" y="2983"/>
              <a:ext cx="272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</a:pPr>
              <a:r>
                <a:rPr lang="en-US" altLang="zh-CN" sz="3200" b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11" name="文本框 298034"/>
            <p:cNvSpPr txBox="1">
              <a:spLocks noChangeArrowheads="1"/>
            </p:cNvSpPr>
            <p:nvPr/>
          </p:nvSpPr>
          <p:spPr bwMode="auto">
            <a:xfrm>
              <a:off x="3833" y="3210"/>
              <a:ext cx="272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</a:pPr>
              <a:r>
                <a:rPr lang="en-US" altLang="zh-CN" sz="3200" b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26F5D"/>
                </a:solidFill>
                <a:effectLst/>
                <a:uLnTx/>
                <a:uFillTx/>
                <a:cs typeface="+mn-ea"/>
                <a:sym typeface="+mn-lt"/>
              </a:rPr>
              <a:t>结论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17245" y="1198133"/>
            <a:ext cx="9251576" cy="965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例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：如图，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△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ABC的角平分线BM、CN相交于点P。求证：点P到三角形三边的距离均相等。</a:t>
            </a:r>
          </a:p>
        </p:txBody>
      </p:sp>
      <p:sp>
        <p:nvSpPr>
          <p:cNvPr id="31" name="直接连接符 301071"/>
          <p:cNvSpPr>
            <a:spLocks noChangeShapeType="1"/>
          </p:cNvSpPr>
          <p:nvPr/>
        </p:nvSpPr>
        <p:spPr bwMode="auto">
          <a:xfrm flipH="1">
            <a:off x="1017244" y="3058843"/>
            <a:ext cx="3168651" cy="211031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2" name="直接连接符 301072"/>
          <p:cNvSpPr>
            <a:spLocks noChangeShapeType="1"/>
          </p:cNvSpPr>
          <p:nvPr/>
        </p:nvSpPr>
        <p:spPr bwMode="auto">
          <a:xfrm>
            <a:off x="4185896" y="3058843"/>
            <a:ext cx="1441449" cy="211031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3" name="直接连接符 301073"/>
          <p:cNvSpPr>
            <a:spLocks noChangeShapeType="1"/>
          </p:cNvSpPr>
          <p:nvPr/>
        </p:nvSpPr>
        <p:spPr bwMode="auto">
          <a:xfrm flipH="1" flipV="1">
            <a:off x="1017245" y="5169160"/>
            <a:ext cx="4610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4" name="直接连接符 301074"/>
          <p:cNvSpPr>
            <a:spLocks noChangeShapeType="1"/>
          </p:cNvSpPr>
          <p:nvPr/>
        </p:nvSpPr>
        <p:spPr bwMode="auto">
          <a:xfrm flipH="1" flipV="1">
            <a:off x="2937061" y="3922443"/>
            <a:ext cx="2690283" cy="124671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5" name="直接连接符 301075"/>
          <p:cNvSpPr>
            <a:spLocks noChangeShapeType="1"/>
          </p:cNvSpPr>
          <p:nvPr/>
        </p:nvSpPr>
        <p:spPr bwMode="auto">
          <a:xfrm flipH="1">
            <a:off x="1114612" y="4112944"/>
            <a:ext cx="3839633" cy="105621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6" name="直接连接符 35"/>
          <p:cNvSpPr>
            <a:spLocks noChangeShapeType="1"/>
          </p:cNvSpPr>
          <p:nvPr/>
        </p:nvSpPr>
        <p:spPr bwMode="auto">
          <a:xfrm flipH="1">
            <a:off x="3993277" y="4402927"/>
            <a:ext cx="0" cy="67098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7" name="直接连接符 36"/>
          <p:cNvSpPr>
            <a:spLocks noChangeShapeType="1"/>
          </p:cNvSpPr>
          <p:nvPr/>
        </p:nvSpPr>
        <p:spPr bwMode="auto">
          <a:xfrm flipV="1">
            <a:off x="3993278" y="3825077"/>
            <a:ext cx="673100" cy="480484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8" name="直接连接符 37"/>
          <p:cNvSpPr>
            <a:spLocks noChangeShapeType="1"/>
          </p:cNvSpPr>
          <p:nvPr/>
        </p:nvSpPr>
        <p:spPr bwMode="auto">
          <a:xfrm flipH="1" flipV="1">
            <a:off x="3514911" y="3537210"/>
            <a:ext cx="478367" cy="86571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9" name="任意多边形 301079"/>
          <p:cNvSpPr>
            <a:spLocks noChangeArrowheads="1"/>
          </p:cNvSpPr>
          <p:nvPr/>
        </p:nvSpPr>
        <p:spPr bwMode="auto">
          <a:xfrm>
            <a:off x="3993277" y="4881293"/>
            <a:ext cx="237067" cy="211667"/>
          </a:xfrm>
          <a:custGeom>
            <a:avLst/>
            <a:gdLst>
              <a:gd name="T0" fmla="*/ 0 w 112"/>
              <a:gd name="T1" fmla="*/ 20 h 100"/>
              <a:gd name="T2" fmla="*/ 88 w 112"/>
              <a:gd name="T3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2" h="100">
                <a:moveTo>
                  <a:pt x="0" y="20"/>
                </a:moveTo>
                <a:cubicBezTo>
                  <a:pt x="112" y="31"/>
                  <a:pt x="88" y="0"/>
                  <a:pt x="88" y="100"/>
                </a:cubicBezTo>
              </a:path>
            </a:pathLst>
          </a:custGeom>
          <a:noFill/>
          <a:ln w="539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/>
            <a:endParaRPr lang="zh-CN" altLang="en-US" sz="48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0" name="任意多边形 301080"/>
          <p:cNvSpPr>
            <a:spLocks noChangeArrowheads="1"/>
          </p:cNvSpPr>
          <p:nvPr/>
        </p:nvSpPr>
        <p:spPr bwMode="auto">
          <a:xfrm rot="3977018">
            <a:off x="3466228" y="3395393"/>
            <a:ext cx="385233" cy="287867"/>
          </a:xfrm>
          <a:custGeom>
            <a:avLst/>
            <a:gdLst>
              <a:gd name="T0" fmla="*/ 0 w 142"/>
              <a:gd name="T1" fmla="*/ 18 h 107"/>
              <a:gd name="T2" fmla="*/ 88 w 142"/>
              <a:gd name="T3" fmla="*/ 107 h 10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2" h="107">
                <a:moveTo>
                  <a:pt x="0" y="18"/>
                </a:moveTo>
                <a:cubicBezTo>
                  <a:pt x="142" y="31"/>
                  <a:pt x="88" y="0"/>
                  <a:pt x="88" y="107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/>
            <a:endParaRPr lang="zh-CN" altLang="en-US" sz="48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1" name="任意多边形 301081"/>
          <p:cNvSpPr>
            <a:spLocks noChangeArrowheads="1"/>
          </p:cNvSpPr>
          <p:nvPr/>
        </p:nvSpPr>
        <p:spPr bwMode="auto">
          <a:xfrm rot="13012193">
            <a:off x="4329829" y="3585893"/>
            <a:ext cx="385233" cy="287867"/>
          </a:xfrm>
          <a:custGeom>
            <a:avLst/>
            <a:gdLst>
              <a:gd name="T0" fmla="*/ 0 w 142"/>
              <a:gd name="T1" fmla="*/ 18 h 107"/>
              <a:gd name="T2" fmla="*/ 88 w 142"/>
              <a:gd name="T3" fmla="*/ 107 h 10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2" h="107">
                <a:moveTo>
                  <a:pt x="0" y="18"/>
                </a:moveTo>
                <a:cubicBezTo>
                  <a:pt x="142" y="31"/>
                  <a:pt x="88" y="0"/>
                  <a:pt x="88" y="107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/>
            <a:endParaRPr lang="zh-CN" altLang="en-US" sz="48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2" name="文本框 301082"/>
          <p:cNvSpPr txBox="1">
            <a:spLocks noChangeArrowheads="1"/>
          </p:cNvSpPr>
          <p:nvPr/>
        </p:nvSpPr>
        <p:spPr bwMode="auto">
          <a:xfrm>
            <a:off x="3800662" y="2290493"/>
            <a:ext cx="676788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defTabSz="914400"/>
            <a:r>
              <a:rPr lang="zh-CN" altLang="en-US" sz="3735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Ａ</a:t>
            </a:r>
          </a:p>
        </p:txBody>
      </p:sp>
      <p:sp>
        <p:nvSpPr>
          <p:cNvPr id="43" name="文本框 301084"/>
          <p:cNvSpPr txBox="1">
            <a:spLocks noChangeArrowheads="1"/>
          </p:cNvSpPr>
          <p:nvPr/>
        </p:nvSpPr>
        <p:spPr bwMode="auto">
          <a:xfrm>
            <a:off x="5242111" y="5073909"/>
            <a:ext cx="676788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defTabSz="914400"/>
            <a:r>
              <a:rPr lang="zh-CN" altLang="en-US" sz="3735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Ｃ</a:t>
            </a:r>
          </a:p>
        </p:txBody>
      </p:sp>
      <p:sp>
        <p:nvSpPr>
          <p:cNvPr id="44" name="文本框 301085"/>
          <p:cNvSpPr txBox="1">
            <a:spLocks noChangeArrowheads="1"/>
          </p:cNvSpPr>
          <p:nvPr/>
        </p:nvSpPr>
        <p:spPr bwMode="auto">
          <a:xfrm>
            <a:off x="3724462" y="3695961"/>
            <a:ext cx="6062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defTabSz="914400"/>
            <a:r>
              <a:rPr lang="zh-CN" altLang="en-US" sz="32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Ｐ</a:t>
            </a:r>
          </a:p>
        </p:txBody>
      </p:sp>
      <p:sp>
        <p:nvSpPr>
          <p:cNvPr id="45" name="文本框 44"/>
          <p:cNvSpPr txBox="1">
            <a:spLocks noChangeArrowheads="1"/>
          </p:cNvSpPr>
          <p:nvPr/>
        </p:nvSpPr>
        <p:spPr bwMode="auto">
          <a:xfrm>
            <a:off x="2937062" y="2768860"/>
            <a:ext cx="676788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defTabSz="914400"/>
            <a:r>
              <a:rPr lang="zh-CN" altLang="en-US" sz="3735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Ｄ</a:t>
            </a:r>
          </a:p>
        </p:txBody>
      </p:sp>
      <p:sp>
        <p:nvSpPr>
          <p:cNvPr id="46" name="文本框 45"/>
          <p:cNvSpPr txBox="1">
            <a:spLocks noChangeArrowheads="1"/>
          </p:cNvSpPr>
          <p:nvPr/>
        </p:nvSpPr>
        <p:spPr bwMode="auto">
          <a:xfrm>
            <a:off x="4736229" y="3084243"/>
            <a:ext cx="676788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defTabSz="914400"/>
            <a:r>
              <a:rPr lang="zh-CN" altLang="en-US" sz="3735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Ｆ</a:t>
            </a:r>
          </a:p>
        </p:txBody>
      </p:sp>
      <p:sp>
        <p:nvSpPr>
          <p:cNvPr id="47" name="文本框 46"/>
          <p:cNvSpPr txBox="1">
            <a:spLocks noChangeArrowheads="1"/>
          </p:cNvSpPr>
          <p:nvPr/>
        </p:nvSpPr>
        <p:spPr bwMode="auto">
          <a:xfrm>
            <a:off x="3775262" y="5099309"/>
            <a:ext cx="676788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defTabSz="914400"/>
            <a:r>
              <a:rPr lang="zh-CN" altLang="en-US" sz="3735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Ｅ</a:t>
            </a:r>
          </a:p>
        </p:txBody>
      </p:sp>
      <p:sp>
        <p:nvSpPr>
          <p:cNvPr id="48" name="文本框 301089"/>
          <p:cNvSpPr txBox="1">
            <a:spLocks noChangeArrowheads="1"/>
          </p:cNvSpPr>
          <p:nvPr/>
        </p:nvSpPr>
        <p:spPr bwMode="auto">
          <a:xfrm>
            <a:off x="5119345" y="3659976"/>
            <a:ext cx="676788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defTabSz="914400"/>
            <a:r>
              <a:rPr lang="zh-CN" altLang="en-US" sz="3735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Ｍ</a:t>
            </a:r>
          </a:p>
        </p:txBody>
      </p:sp>
      <p:sp>
        <p:nvSpPr>
          <p:cNvPr id="49" name="文本框 301090"/>
          <p:cNvSpPr txBox="1">
            <a:spLocks noChangeArrowheads="1"/>
          </p:cNvSpPr>
          <p:nvPr/>
        </p:nvSpPr>
        <p:spPr bwMode="auto">
          <a:xfrm>
            <a:off x="2266078" y="3346709"/>
            <a:ext cx="676788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defTabSz="914400"/>
            <a:r>
              <a:rPr lang="zh-CN" altLang="en-US" sz="3735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Ｎ</a:t>
            </a:r>
          </a:p>
        </p:txBody>
      </p:sp>
      <p:sp>
        <p:nvSpPr>
          <p:cNvPr id="50" name="文本框 301082"/>
          <p:cNvSpPr txBox="1">
            <a:spLocks noChangeArrowheads="1"/>
          </p:cNvSpPr>
          <p:nvPr/>
        </p:nvSpPr>
        <p:spPr bwMode="auto">
          <a:xfrm>
            <a:off x="656353" y="5239011"/>
            <a:ext cx="530915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defTabSz="914400"/>
            <a:r>
              <a:rPr lang="en-US" altLang="zh-CN" sz="3735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endParaRPr lang="zh-CN" altLang="en-US" sz="3735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177677" y="2585164"/>
            <a:ext cx="5611387" cy="3274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证明：过点Ｐ作ＰＤ，ＰＥ，ＰＦ，分别垂直于ＡＢ，ＢＣ，ＡＣ，垂足分别为Ｄ，Ｅ，Ｆ。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∵</a:t>
            </a: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ＢＭ是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△</a:t>
            </a: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ＡＢＣ的角平分线，点Ｐ在ＢＭ上．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∴</a:t>
            </a: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ＰＤ＝Ｐ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E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同理ＰＥ＝ＰＦ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∴</a:t>
            </a: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ＰＤ＝ＰＥ＝ＰＦ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即点Ｐ到三边的距离相等。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26F5D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11299"/>
          <p:cNvSpPr txBox="1">
            <a:spLocks noChangeArrowheads="1"/>
          </p:cNvSpPr>
          <p:nvPr/>
        </p:nvSpPr>
        <p:spPr bwMode="auto">
          <a:xfrm>
            <a:off x="849621" y="1200228"/>
            <a:ext cx="10300980" cy="114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defTabSz="914400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在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△ABC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中，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∠ C=90 °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AD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为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∠BAC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的平分线，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DE⊥AB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BC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7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DE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求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BD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的长。</a:t>
            </a:r>
          </a:p>
        </p:txBody>
      </p:sp>
      <p:grpSp>
        <p:nvGrpSpPr>
          <p:cNvPr id="22" name="组合 311300"/>
          <p:cNvGrpSpPr/>
          <p:nvPr/>
        </p:nvGrpSpPr>
        <p:grpSpPr bwMode="auto">
          <a:xfrm>
            <a:off x="1104900" y="2667007"/>
            <a:ext cx="4384738" cy="2965364"/>
            <a:chOff x="3379" y="1752"/>
            <a:chExt cx="2194" cy="1319"/>
          </a:xfrm>
        </p:grpSpPr>
        <p:grpSp>
          <p:nvGrpSpPr>
            <p:cNvPr id="23" name="组合 311301"/>
            <p:cNvGrpSpPr/>
            <p:nvPr/>
          </p:nvGrpSpPr>
          <p:grpSpPr bwMode="auto">
            <a:xfrm>
              <a:off x="3379" y="1752"/>
              <a:ext cx="2194" cy="1319"/>
              <a:chOff x="3408" y="1752"/>
              <a:chExt cx="2194" cy="1319"/>
            </a:xfrm>
          </p:grpSpPr>
          <p:sp>
            <p:nvSpPr>
              <p:cNvPr id="26" name="文本框 311302"/>
              <p:cNvSpPr txBox="1">
                <a:spLocks noChangeArrowheads="1"/>
              </p:cNvSpPr>
              <p:nvPr/>
            </p:nvSpPr>
            <p:spPr bwMode="auto">
              <a:xfrm>
                <a:off x="4263" y="2102"/>
                <a:ext cx="288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l" defTabSz="914400">
                  <a:spcBef>
                    <a:spcPct val="50000"/>
                  </a:spcBef>
                </a:pPr>
                <a:r>
                  <a:rPr lang="en-US" altLang="zh-CN" sz="320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E</a:t>
                </a:r>
              </a:p>
            </p:txBody>
          </p:sp>
          <p:sp>
            <p:nvSpPr>
              <p:cNvPr id="27" name="文本框 311303"/>
              <p:cNvSpPr txBox="1">
                <a:spLocks noChangeArrowheads="1"/>
              </p:cNvSpPr>
              <p:nvPr/>
            </p:nvSpPr>
            <p:spPr bwMode="auto">
              <a:xfrm>
                <a:off x="4023" y="2795"/>
                <a:ext cx="288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l" defTabSz="914400">
                  <a:spcBef>
                    <a:spcPct val="50000"/>
                  </a:spcBef>
                </a:pPr>
                <a:r>
                  <a:rPr lang="en-US" altLang="zh-CN" sz="320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D</a:t>
                </a:r>
              </a:p>
            </p:txBody>
          </p:sp>
          <p:sp>
            <p:nvSpPr>
              <p:cNvPr id="28" name="文本框 311304"/>
              <p:cNvSpPr txBox="1">
                <a:spLocks noChangeArrowheads="1"/>
              </p:cNvSpPr>
              <p:nvPr/>
            </p:nvSpPr>
            <p:spPr bwMode="auto">
              <a:xfrm>
                <a:off x="3408" y="2779"/>
                <a:ext cx="288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l" defTabSz="914400">
                  <a:spcBef>
                    <a:spcPct val="50000"/>
                  </a:spcBef>
                </a:pPr>
                <a:r>
                  <a:rPr lang="en-US" altLang="zh-CN" sz="320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C</a:t>
                </a:r>
              </a:p>
            </p:txBody>
          </p:sp>
          <p:sp>
            <p:nvSpPr>
              <p:cNvPr id="29" name="文本框 311305"/>
              <p:cNvSpPr txBox="1">
                <a:spLocks noChangeArrowheads="1"/>
              </p:cNvSpPr>
              <p:nvPr/>
            </p:nvSpPr>
            <p:spPr bwMode="auto">
              <a:xfrm>
                <a:off x="5314" y="2772"/>
                <a:ext cx="288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l" defTabSz="914400">
                  <a:spcBef>
                    <a:spcPct val="50000"/>
                  </a:spcBef>
                </a:pPr>
                <a:r>
                  <a:rPr lang="en-US" altLang="zh-CN" sz="2665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B</a:t>
                </a:r>
              </a:p>
            </p:txBody>
          </p:sp>
          <p:sp>
            <p:nvSpPr>
              <p:cNvPr id="30" name="文本框 311306"/>
              <p:cNvSpPr txBox="1">
                <a:spLocks noChangeArrowheads="1"/>
              </p:cNvSpPr>
              <p:nvPr/>
            </p:nvSpPr>
            <p:spPr bwMode="auto">
              <a:xfrm>
                <a:off x="3424" y="1752"/>
                <a:ext cx="288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l" defTabSz="914400">
                  <a:spcBef>
                    <a:spcPct val="50000"/>
                  </a:spcBef>
                </a:pPr>
                <a:r>
                  <a:rPr lang="en-US" altLang="zh-CN" sz="320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</a:t>
                </a:r>
              </a:p>
            </p:txBody>
          </p:sp>
          <p:sp>
            <p:nvSpPr>
              <p:cNvPr id="31" name="矩形 311307"/>
              <p:cNvSpPr>
                <a:spLocks noChangeAspect="1" noChangeArrowheads="1" noTextEdit="1"/>
              </p:cNvSpPr>
              <p:nvPr/>
            </p:nvSpPr>
            <p:spPr bwMode="auto">
              <a:xfrm>
                <a:off x="3564" y="1962"/>
                <a:ext cx="1856" cy="9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 sz="480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2" name="直接连接符 311308"/>
              <p:cNvSpPr>
                <a:spLocks noChangeShapeType="1"/>
              </p:cNvSpPr>
              <p:nvPr/>
            </p:nvSpPr>
            <p:spPr bwMode="auto">
              <a:xfrm>
                <a:off x="3636" y="2034"/>
                <a:ext cx="1694" cy="78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直接连接符 311309"/>
              <p:cNvSpPr>
                <a:spLocks noChangeShapeType="1"/>
              </p:cNvSpPr>
              <p:nvPr/>
            </p:nvSpPr>
            <p:spPr bwMode="auto">
              <a:xfrm>
                <a:off x="3636" y="2814"/>
                <a:ext cx="169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直接连接符 311310"/>
              <p:cNvSpPr>
                <a:spLocks noChangeShapeType="1"/>
              </p:cNvSpPr>
              <p:nvPr/>
            </p:nvSpPr>
            <p:spPr bwMode="auto">
              <a:xfrm>
                <a:off x="3636" y="2034"/>
                <a:ext cx="0" cy="78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直接连接符 311311"/>
              <p:cNvSpPr>
                <a:spLocks noChangeShapeType="1"/>
              </p:cNvSpPr>
              <p:nvPr/>
            </p:nvSpPr>
            <p:spPr bwMode="auto">
              <a:xfrm>
                <a:off x="3636" y="2034"/>
                <a:ext cx="499" cy="78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直接连接符 311312"/>
              <p:cNvSpPr>
                <a:spLocks noChangeShapeType="1"/>
              </p:cNvSpPr>
              <p:nvPr/>
            </p:nvSpPr>
            <p:spPr bwMode="auto">
              <a:xfrm flipH="1">
                <a:off x="4135" y="2358"/>
                <a:ext cx="210" cy="45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7" name="椭圆 311313"/>
              <p:cNvSpPr>
                <a:spLocks noChangeArrowheads="1"/>
              </p:cNvSpPr>
              <p:nvPr/>
            </p:nvSpPr>
            <p:spPr bwMode="auto">
              <a:xfrm>
                <a:off x="4123" y="2802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 sz="480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24" name="矩形 311314"/>
            <p:cNvSpPr>
              <a:spLocks noChangeArrowheads="1"/>
            </p:cNvSpPr>
            <p:nvPr/>
          </p:nvSpPr>
          <p:spPr bwMode="auto">
            <a:xfrm rot="1594657">
              <a:off x="4195" y="2341"/>
              <a:ext cx="92" cy="91"/>
            </a:xfrm>
            <a:prstGeom prst="rect">
              <a:avLst/>
            </a:prstGeom>
            <a:noFill/>
            <a:ln w="38100">
              <a:solidFill>
                <a:schemeClr val="bg2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 sz="48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" name="矩形 311315"/>
            <p:cNvSpPr>
              <a:spLocks noChangeArrowheads="1"/>
            </p:cNvSpPr>
            <p:nvPr/>
          </p:nvSpPr>
          <p:spPr bwMode="auto">
            <a:xfrm>
              <a:off x="3605" y="2704"/>
              <a:ext cx="91" cy="91"/>
            </a:xfrm>
            <a:prstGeom prst="rect">
              <a:avLst/>
            </a:prstGeom>
            <a:noFill/>
            <a:ln w="38100">
              <a:solidFill>
                <a:schemeClr val="bg2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 sz="48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9" name="矩形 38"/>
          <p:cNvSpPr/>
          <p:nvPr/>
        </p:nvSpPr>
        <p:spPr>
          <a:xfrm>
            <a:off x="5943299" y="2247337"/>
            <a:ext cx="6096000" cy="3692293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解：</a:t>
            </a:r>
            <a:endParaRPr lang="en-US" altLang="zh-CN" sz="2000" dirty="0">
              <a:solidFill>
                <a:srgbClr val="000000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∵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∠C=90°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∴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AC</a:t>
            </a: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⊥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CB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∵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 AD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∠BAC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的平分线，且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DE⊥AB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AC</a:t>
            </a: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⊥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CB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∴CD=DE=3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∴BD=BC-CD= 4</a:t>
            </a:r>
            <a:endParaRPr lang="zh-CN" altLang="en-US" sz="20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26F5D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14371"/>
          <p:cNvSpPr txBox="1">
            <a:spLocks noChangeArrowheads="1"/>
          </p:cNvSpPr>
          <p:nvPr/>
        </p:nvSpPr>
        <p:spPr bwMode="auto">
          <a:xfrm>
            <a:off x="1185036" y="1201320"/>
            <a:ext cx="11233149" cy="1325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defTabSz="914400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如图，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∠AOB=60</a:t>
            </a:r>
            <a:r>
              <a:rPr lang="en-US" altLang="zh-CN" sz="2400" baseline="50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CD⊥OA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于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CE⊥OB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于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E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，且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CD=CE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</a:p>
          <a:p>
            <a:pPr algn="l" defTabSz="9144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则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∠OCD=</a:t>
            </a:r>
            <a:r>
              <a:rPr lang="en-US" altLang="zh-CN" sz="2400" u="sng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         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grpSp>
        <p:nvGrpSpPr>
          <p:cNvPr id="6" name="组合 314388"/>
          <p:cNvGrpSpPr/>
          <p:nvPr/>
        </p:nvGrpSpPr>
        <p:grpSpPr bwMode="auto">
          <a:xfrm>
            <a:off x="3438019" y="2685230"/>
            <a:ext cx="4566224" cy="3292559"/>
            <a:chOff x="1791" y="2001"/>
            <a:chExt cx="2359" cy="1701"/>
          </a:xfrm>
        </p:grpSpPr>
        <p:sp>
          <p:nvSpPr>
            <p:cNvPr id="7" name="直接连接符 314372"/>
            <p:cNvSpPr>
              <a:spLocks noChangeShapeType="1"/>
            </p:cNvSpPr>
            <p:nvPr/>
          </p:nvSpPr>
          <p:spPr bwMode="auto">
            <a:xfrm flipH="1">
              <a:off x="2200" y="2251"/>
              <a:ext cx="680" cy="131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直接连接符 314373"/>
            <p:cNvSpPr>
              <a:spLocks noChangeShapeType="1"/>
            </p:cNvSpPr>
            <p:nvPr/>
          </p:nvSpPr>
          <p:spPr bwMode="auto">
            <a:xfrm>
              <a:off x="2880" y="2251"/>
              <a:ext cx="862" cy="131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" name="直接连接符 314374"/>
            <p:cNvSpPr>
              <a:spLocks noChangeShapeType="1"/>
            </p:cNvSpPr>
            <p:nvPr/>
          </p:nvSpPr>
          <p:spPr bwMode="auto">
            <a:xfrm>
              <a:off x="2880" y="2251"/>
              <a:ext cx="91" cy="145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直接连接符 314375"/>
            <p:cNvSpPr>
              <a:spLocks noChangeShapeType="1"/>
            </p:cNvSpPr>
            <p:nvPr/>
          </p:nvSpPr>
          <p:spPr bwMode="auto">
            <a:xfrm flipH="1" flipV="1">
              <a:off x="2426" y="3158"/>
              <a:ext cx="545" cy="31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直接连接符 314376"/>
            <p:cNvSpPr>
              <a:spLocks noChangeShapeType="1"/>
            </p:cNvSpPr>
            <p:nvPr/>
          </p:nvSpPr>
          <p:spPr bwMode="auto">
            <a:xfrm flipV="1">
              <a:off x="2971" y="3113"/>
              <a:ext cx="499" cy="36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" name="直接连接符 314377"/>
            <p:cNvSpPr>
              <a:spLocks noChangeShapeType="1"/>
            </p:cNvSpPr>
            <p:nvPr/>
          </p:nvSpPr>
          <p:spPr bwMode="auto">
            <a:xfrm>
              <a:off x="2472" y="3067"/>
              <a:ext cx="90" cy="4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直接连接符 314378"/>
            <p:cNvSpPr>
              <a:spLocks noChangeShapeType="1"/>
            </p:cNvSpPr>
            <p:nvPr/>
          </p:nvSpPr>
          <p:spPr bwMode="auto">
            <a:xfrm flipH="1">
              <a:off x="2517" y="3113"/>
              <a:ext cx="45" cy="9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直接连接符 314380"/>
            <p:cNvSpPr>
              <a:spLocks noChangeShapeType="1"/>
            </p:cNvSpPr>
            <p:nvPr/>
          </p:nvSpPr>
          <p:spPr bwMode="auto">
            <a:xfrm flipH="1">
              <a:off x="3288" y="3022"/>
              <a:ext cx="91" cy="4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" name="直接连接符 314381"/>
            <p:cNvSpPr>
              <a:spLocks noChangeShapeType="1"/>
            </p:cNvSpPr>
            <p:nvPr/>
          </p:nvSpPr>
          <p:spPr bwMode="auto">
            <a:xfrm>
              <a:off x="3288" y="3067"/>
              <a:ext cx="91" cy="1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文本框 314382"/>
            <p:cNvSpPr txBox="1">
              <a:spLocks noChangeArrowheads="1"/>
            </p:cNvSpPr>
            <p:nvPr/>
          </p:nvSpPr>
          <p:spPr bwMode="auto">
            <a:xfrm>
              <a:off x="2608" y="2001"/>
              <a:ext cx="499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</a:pPr>
              <a:r>
                <a:rPr lang="en-US" altLang="zh-CN" sz="2665" b="0">
                  <a:latin typeface="+mn-lt"/>
                  <a:ea typeface="+mn-ea"/>
                  <a:cs typeface="+mn-ea"/>
                  <a:sym typeface="+mn-lt"/>
                </a:rPr>
                <a:t>O</a:t>
              </a:r>
            </a:p>
          </p:txBody>
        </p:sp>
        <p:sp>
          <p:nvSpPr>
            <p:cNvPr id="17" name="文本框 314383"/>
            <p:cNvSpPr txBox="1">
              <a:spLocks noChangeArrowheads="1"/>
            </p:cNvSpPr>
            <p:nvPr/>
          </p:nvSpPr>
          <p:spPr bwMode="auto">
            <a:xfrm>
              <a:off x="2018" y="2976"/>
              <a:ext cx="499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</a:pPr>
              <a:r>
                <a:rPr lang="en-US" altLang="zh-CN" sz="2665" b="0">
                  <a:latin typeface="+mn-lt"/>
                  <a:ea typeface="+mn-ea"/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18" name="文本框 314384"/>
            <p:cNvSpPr txBox="1">
              <a:spLocks noChangeArrowheads="1"/>
            </p:cNvSpPr>
            <p:nvPr/>
          </p:nvSpPr>
          <p:spPr bwMode="auto">
            <a:xfrm>
              <a:off x="3379" y="2931"/>
              <a:ext cx="499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</a:pPr>
              <a:r>
                <a:rPr lang="en-US" altLang="zh-CN" sz="2665" b="0">
                  <a:latin typeface="+mn-lt"/>
                  <a:ea typeface="+mn-ea"/>
                  <a:cs typeface="+mn-ea"/>
                  <a:sym typeface="+mn-lt"/>
                </a:rPr>
                <a:t>E</a:t>
              </a:r>
            </a:p>
          </p:txBody>
        </p:sp>
        <p:sp>
          <p:nvSpPr>
            <p:cNvPr id="19" name="文本框 314385"/>
            <p:cNvSpPr txBox="1">
              <a:spLocks noChangeArrowheads="1"/>
            </p:cNvSpPr>
            <p:nvPr/>
          </p:nvSpPr>
          <p:spPr bwMode="auto">
            <a:xfrm>
              <a:off x="2562" y="3385"/>
              <a:ext cx="499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</a:pPr>
              <a:r>
                <a:rPr lang="en-US" altLang="zh-CN" sz="2665" b="0">
                  <a:latin typeface="+mn-lt"/>
                  <a:ea typeface="+mn-ea"/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20" name="文本框 314386"/>
            <p:cNvSpPr txBox="1">
              <a:spLocks noChangeArrowheads="1"/>
            </p:cNvSpPr>
            <p:nvPr/>
          </p:nvSpPr>
          <p:spPr bwMode="auto">
            <a:xfrm>
              <a:off x="1791" y="3430"/>
              <a:ext cx="499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</a:pPr>
              <a:r>
                <a:rPr lang="en-US" altLang="zh-CN" sz="2665" b="0">
                  <a:latin typeface="+mn-lt"/>
                  <a:ea typeface="+mn-ea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21" name="文本框 314387"/>
            <p:cNvSpPr txBox="1">
              <a:spLocks noChangeArrowheads="1"/>
            </p:cNvSpPr>
            <p:nvPr/>
          </p:nvSpPr>
          <p:spPr bwMode="auto">
            <a:xfrm>
              <a:off x="3651" y="3385"/>
              <a:ext cx="499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</a:pPr>
              <a:r>
                <a:rPr lang="en-US" altLang="zh-CN" sz="2665" b="0"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</p:grpSp>
      <p:sp>
        <p:nvSpPr>
          <p:cNvPr id="22" name="矩形 21"/>
          <p:cNvSpPr/>
          <p:nvPr/>
        </p:nvSpPr>
        <p:spPr>
          <a:xfrm>
            <a:off x="2853470" y="1863905"/>
            <a:ext cx="8050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60</a:t>
            </a:r>
            <a:r>
              <a:rPr lang="en-US" altLang="zh-CN" sz="3200" baseline="50000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26F5D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13346"/>
          <p:cNvSpPr txBox="1">
            <a:spLocks noChangeArrowheads="1"/>
          </p:cNvSpPr>
          <p:nvPr/>
        </p:nvSpPr>
        <p:spPr bwMode="auto">
          <a:xfrm>
            <a:off x="1004742" y="1166112"/>
            <a:ext cx="10033000" cy="96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defTabSz="914400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4.</a:t>
            </a:r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要在Ｓ区建一个集贸市场，使它到公路，铁路距离相等且离公路，铁路的交叉处５００米，应建在何处？（比例尺 </a:t>
            </a:r>
            <a:r>
              <a:rPr lang="en-US" altLang="zh-CN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20000</a:t>
            </a:r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</a:p>
        </p:txBody>
      </p:sp>
      <p:sp>
        <p:nvSpPr>
          <p:cNvPr id="6" name="直接连接符 313347"/>
          <p:cNvSpPr>
            <a:spLocks noChangeShapeType="1"/>
          </p:cNvSpPr>
          <p:nvPr/>
        </p:nvSpPr>
        <p:spPr bwMode="auto">
          <a:xfrm flipH="1">
            <a:off x="2045361" y="2173585"/>
            <a:ext cx="3073400" cy="42248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直接连接符 313348"/>
          <p:cNvSpPr>
            <a:spLocks noChangeShapeType="1"/>
          </p:cNvSpPr>
          <p:nvPr/>
        </p:nvSpPr>
        <p:spPr bwMode="auto">
          <a:xfrm flipH="1">
            <a:off x="2237979" y="2366201"/>
            <a:ext cx="2976033" cy="40322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直接连接符 313349"/>
          <p:cNvSpPr>
            <a:spLocks noChangeShapeType="1"/>
          </p:cNvSpPr>
          <p:nvPr/>
        </p:nvSpPr>
        <p:spPr bwMode="auto">
          <a:xfrm>
            <a:off x="4062546" y="2558819"/>
            <a:ext cx="4032249" cy="37443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直接连接符 313350"/>
          <p:cNvSpPr>
            <a:spLocks noChangeShapeType="1"/>
          </p:cNvSpPr>
          <p:nvPr/>
        </p:nvSpPr>
        <p:spPr bwMode="auto">
          <a:xfrm>
            <a:off x="4255161" y="2461452"/>
            <a:ext cx="3934884" cy="36491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文本框 313351"/>
          <p:cNvSpPr txBox="1">
            <a:spLocks noChangeArrowheads="1"/>
          </p:cNvSpPr>
          <p:nvPr/>
        </p:nvSpPr>
        <p:spPr bwMode="auto">
          <a:xfrm>
            <a:off x="1279127" y="4531552"/>
            <a:ext cx="1534584" cy="995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defTabSz="914400">
              <a:spcBef>
                <a:spcPct val="50000"/>
              </a:spcBef>
            </a:pPr>
            <a:r>
              <a:rPr lang="zh-CN" altLang="en-US" sz="5865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Ｓ</a:t>
            </a:r>
          </a:p>
        </p:txBody>
      </p:sp>
      <p:sp>
        <p:nvSpPr>
          <p:cNvPr id="11" name="文本框 313352"/>
          <p:cNvSpPr txBox="1">
            <a:spLocks noChangeArrowheads="1"/>
          </p:cNvSpPr>
          <p:nvPr/>
        </p:nvSpPr>
        <p:spPr bwMode="auto">
          <a:xfrm>
            <a:off x="4350411" y="2078335"/>
            <a:ext cx="86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defTabSz="914400">
              <a:spcBef>
                <a:spcPct val="50000"/>
              </a:spcBef>
            </a:pPr>
            <a:r>
              <a:rPr lang="zh-CN" altLang="en-US" sz="24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Ｏ</a:t>
            </a:r>
          </a:p>
        </p:txBody>
      </p:sp>
      <p:sp>
        <p:nvSpPr>
          <p:cNvPr id="12" name="文本框 313353"/>
          <p:cNvSpPr txBox="1">
            <a:spLocks noChangeArrowheads="1"/>
          </p:cNvSpPr>
          <p:nvPr/>
        </p:nvSpPr>
        <p:spPr bwMode="auto">
          <a:xfrm>
            <a:off x="3006328" y="3327168"/>
            <a:ext cx="18245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defTabSz="914400">
              <a:spcBef>
                <a:spcPct val="50000"/>
              </a:spcBef>
            </a:pPr>
            <a:r>
              <a:rPr lang="zh-CN" altLang="en-US" sz="3200" b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公路</a:t>
            </a:r>
          </a:p>
        </p:txBody>
      </p:sp>
      <p:sp>
        <p:nvSpPr>
          <p:cNvPr id="13" name="文本框 313354"/>
          <p:cNvSpPr txBox="1">
            <a:spLocks noChangeArrowheads="1"/>
          </p:cNvSpPr>
          <p:nvPr/>
        </p:nvSpPr>
        <p:spPr bwMode="auto">
          <a:xfrm>
            <a:off x="5789745" y="3517668"/>
            <a:ext cx="17293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defTabSz="914400">
              <a:spcBef>
                <a:spcPct val="50000"/>
              </a:spcBef>
            </a:pPr>
            <a:r>
              <a:rPr lang="zh-CN" altLang="en-US" sz="3200" b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铁路</a:t>
            </a: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7082926" y="2461452"/>
            <a:ext cx="4357538" cy="1463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zh-CN" altLang="en-US" sz="24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应建在公路和铁路夹角的平分线上，距点</a:t>
            </a:r>
            <a:r>
              <a:rPr lang="en-US" altLang="zh-CN" sz="24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 2.5cm</a:t>
            </a:r>
            <a:endParaRPr lang="zh-CN" altLang="en-US" sz="2400" b="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4638279" y="2941934"/>
            <a:ext cx="95249" cy="3263901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4302785" y="4637387"/>
            <a:ext cx="76835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6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·</a:t>
            </a: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4543028" y="4095519"/>
            <a:ext cx="13440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2.5cm</a:t>
            </a: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4656013" y="4790168"/>
            <a:ext cx="7683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P</a:t>
            </a:r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4633530" y="2932011"/>
            <a:ext cx="44965" cy="222762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26F5D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占位符 8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12" r="17812"/>
          <a:stretch>
            <a:fillRect/>
          </a:stretch>
        </p:blipFill>
        <p:spPr>
          <a:xfrm>
            <a:off x="717153" y="2111394"/>
            <a:ext cx="4543698" cy="4543698"/>
          </a:xfrm>
        </p:spPr>
      </p:pic>
      <p:pic>
        <p:nvPicPr>
          <p:cNvPr id="3" name="图片占位符 2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31" r="31631"/>
          <a:stretch>
            <a:fillRect/>
          </a:stretch>
        </p:blipFill>
        <p:spPr>
          <a:xfrm>
            <a:off x="1" y="1"/>
            <a:ext cx="2435497" cy="4267585"/>
          </a:xfrm>
        </p:spPr>
      </p:pic>
      <p:sp>
        <p:nvSpPr>
          <p:cNvPr id="11" name="Donut 10"/>
          <p:cNvSpPr/>
          <p:nvPr/>
        </p:nvSpPr>
        <p:spPr>
          <a:xfrm>
            <a:off x="1309292" y="660220"/>
            <a:ext cx="2902347" cy="2902347"/>
          </a:xfrm>
          <a:prstGeom prst="don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Rectangle: Rounded Corners 40"/>
          <p:cNvSpPr/>
          <p:nvPr/>
        </p:nvSpPr>
        <p:spPr bwMode="auto">
          <a:xfrm rot="16200000">
            <a:off x="8910821" y="463400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Rectangle: Rounded Corners 43"/>
          <p:cNvSpPr/>
          <p:nvPr/>
        </p:nvSpPr>
        <p:spPr bwMode="auto">
          <a:xfrm rot="16200000">
            <a:off x="10601686" y="463400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5804514" y="2833934"/>
            <a:ext cx="56703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000" b="1" kern="100" dirty="0">
                <a:cs typeface="+mn-ea"/>
                <a:sym typeface="+mn-lt"/>
              </a:rPr>
              <a:t>感谢各位的仔细聆听</a:t>
            </a:r>
          </a:p>
        </p:txBody>
      </p:sp>
      <p:sp>
        <p:nvSpPr>
          <p:cNvPr id="18" name="矩形 17"/>
          <p:cNvSpPr/>
          <p:nvPr/>
        </p:nvSpPr>
        <p:spPr>
          <a:xfrm>
            <a:off x="7118060" y="3690225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5884181" y="3596748"/>
            <a:ext cx="559066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20" name="矩形 19"/>
          <p:cNvSpPr/>
          <p:nvPr/>
        </p:nvSpPr>
        <p:spPr bwMode="auto">
          <a:xfrm>
            <a:off x="6891541" y="2076122"/>
            <a:ext cx="45833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3600" b="1" kern="100" dirty="0">
                <a:cs typeface="+mn-ea"/>
                <a:sym typeface="+mn-lt"/>
              </a:rPr>
              <a:t>第十二章 全等三角形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5804514" y="4267586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258069" y="3726772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8428474" y="5212443"/>
            <a:ext cx="121058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0068044" y="5212443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0581469" y="262860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26F5D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63285" y="1510038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26F5D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63285" y="2453104"/>
            <a:ext cx="10348517" cy="1012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理解并掌握角平分线的性质定理，会用三角形全等的知识证明。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能运用角平分线的性质定理解决实际问题，并能灵活运用。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063285" y="3934395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26F5D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063285" y="4877462"/>
            <a:ext cx="10348517" cy="111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利用尺规作已知角的平分线。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角的平分线的作图方法的提炼。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935904" y="1330777"/>
            <a:ext cx="4697605" cy="3194979"/>
            <a:chOff x="3759911" y="988747"/>
            <a:chExt cx="3837988" cy="2950903"/>
          </a:xfrm>
        </p:grpSpPr>
        <p:sp>
          <p:nvSpPr>
            <p:cNvPr id="5" name="等腰三角形 4"/>
            <p:cNvSpPr/>
            <p:nvPr/>
          </p:nvSpPr>
          <p:spPr>
            <a:xfrm>
              <a:off x="4162926" y="1604211"/>
              <a:ext cx="2799348" cy="810126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1" name="等腰三角形 10"/>
            <p:cNvSpPr/>
            <p:nvPr/>
          </p:nvSpPr>
          <p:spPr>
            <a:xfrm flipV="1">
              <a:off x="4162926" y="2414337"/>
              <a:ext cx="2799348" cy="810126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759911" y="2152726"/>
              <a:ext cx="465222" cy="615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altLang="zh-CN" sz="3735" dirty="0">
                  <a:solidFill>
                    <a:prstClr val="black"/>
                  </a:solidFill>
                  <a:cs typeface="+mn-ea"/>
                  <a:sym typeface="+mn-lt"/>
                </a:rPr>
                <a:t>A</a:t>
              </a:r>
              <a:endParaRPr lang="zh-CN" altLang="en-US" sz="3735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329989" y="3323802"/>
              <a:ext cx="465222" cy="615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altLang="zh-CN" sz="3735" dirty="0">
                  <a:solidFill>
                    <a:prstClr val="black"/>
                  </a:solidFill>
                  <a:cs typeface="+mn-ea"/>
                  <a:sym typeface="+mn-lt"/>
                </a:rPr>
                <a:t>D</a:t>
              </a:r>
              <a:endParaRPr lang="zh-CN" altLang="en-US" sz="3735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5350041" y="988747"/>
              <a:ext cx="465222" cy="615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altLang="zh-CN" sz="3735" dirty="0">
                  <a:solidFill>
                    <a:prstClr val="black"/>
                  </a:solidFill>
                  <a:cs typeface="+mn-ea"/>
                  <a:sym typeface="+mn-lt"/>
                </a:rPr>
                <a:t>B</a:t>
              </a:r>
              <a:endParaRPr lang="zh-CN" altLang="en-US" sz="3735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7132677" y="2201471"/>
              <a:ext cx="465222" cy="615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altLang="zh-CN" sz="3735" dirty="0">
                  <a:solidFill>
                    <a:prstClr val="black"/>
                  </a:solidFill>
                  <a:cs typeface="+mn-ea"/>
                  <a:sym typeface="+mn-lt"/>
                </a:rPr>
                <a:t>C</a:t>
              </a:r>
              <a:endParaRPr lang="zh-CN" altLang="en-US" sz="3735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844001" y="4621499"/>
            <a:ext cx="4504799" cy="1085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平分角的仪器</a:t>
            </a:r>
            <a:endParaRPr lang="en-US" altLang="zh-CN" sz="2400" dirty="0">
              <a:cs typeface="+mn-ea"/>
              <a:sym typeface="+mn-lt"/>
            </a:endParaRPr>
          </a:p>
          <a:p>
            <a:pPr algn="ctr" defTabSz="914400">
              <a:lnSpc>
                <a:spcPct val="150000"/>
              </a:lnSpc>
            </a:pPr>
            <a:r>
              <a:rPr lang="en-US" altLang="zh-CN" sz="2135" dirty="0">
                <a:cs typeface="+mn-ea"/>
                <a:sym typeface="+mn-lt"/>
              </a:rPr>
              <a:t>(</a:t>
            </a:r>
            <a:r>
              <a:rPr lang="zh-CN" altLang="en-US" sz="2135" dirty="0">
                <a:cs typeface="+mn-ea"/>
                <a:sym typeface="+mn-lt"/>
              </a:rPr>
              <a:t>其中</a:t>
            </a:r>
            <a:r>
              <a:rPr lang="en-US" altLang="zh-CN" sz="2135" dirty="0">
                <a:cs typeface="+mn-ea"/>
                <a:sym typeface="+mn-lt"/>
              </a:rPr>
              <a:t>AB=AD,BC=DC,</a:t>
            </a:r>
            <a:r>
              <a:rPr lang="zh-CN" altLang="en-US" sz="2135" dirty="0">
                <a:cs typeface="+mn-ea"/>
                <a:sym typeface="+mn-lt"/>
              </a:rPr>
              <a:t>四边可活动</a:t>
            </a:r>
            <a:r>
              <a:rPr lang="en-US" altLang="zh-CN" sz="2135" dirty="0">
                <a:cs typeface="+mn-ea"/>
                <a:sym typeface="+mn-lt"/>
              </a:rPr>
              <a:t>)</a:t>
            </a:r>
            <a:endParaRPr lang="zh-CN" altLang="en-US" sz="2135" dirty="0"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6136796" y="1392874"/>
            <a:ext cx="2902073" cy="3068359"/>
            <a:chOff x="1088013" y="1017829"/>
            <a:chExt cx="2176555" cy="2301269"/>
          </a:xfrm>
        </p:grpSpPr>
        <p:cxnSp>
          <p:nvCxnSpPr>
            <p:cNvPr id="12" name="直接连接符 11"/>
            <p:cNvCxnSpPr/>
            <p:nvPr/>
          </p:nvCxnSpPr>
          <p:spPr>
            <a:xfrm>
              <a:off x="1088013" y="2148795"/>
              <a:ext cx="2176555" cy="1170303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V="1">
              <a:off x="1088013" y="1017829"/>
              <a:ext cx="2176555" cy="1144991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24" name="文本框 23"/>
          <p:cNvSpPr txBox="1"/>
          <p:nvPr/>
        </p:nvSpPr>
        <p:spPr>
          <a:xfrm>
            <a:off x="5909443" y="4524522"/>
            <a:ext cx="5710991" cy="1427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将点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放在角的顶点，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和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AD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沿着角的两边放下，沿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AC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画一条射线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AE,AE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就是这个角的平分线。你能说明它的道理吗？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6175718" y="2343552"/>
            <a:ext cx="5869743" cy="666787"/>
            <a:chOff x="4631788" y="1757663"/>
            <a:chExt cx="4402307" cy="500090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4631788" y="2182612"/>
              <a:ext cx="4161255" cy="57416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7" name="文本框 26"/>
            <p:cNvSpPr txBox="1"/>
            <p:nvPr/>
          </p:nvSpPr>
          <p:spPr>
            <a:xfrm>
              <a:off x="8607030" y="1757663"/>
              <a:ext cx="427065" cy="5000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altLang="zh-CN" sz="3735" dirty="0">
                  <a:solidFill>
                    <a:prstClr val="black"/>
                  </a:solidFill>
                  <a:cs typeface="+mn-ea"/>
                  <a:sym typeface="+mn-lt"/>
                </a:rPr>
                <a:t>E</a:t>
              </a:r>
              <a:endParaRPr lang="zh-CN" altLang="en-US" sz="3735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935904" y="1353485"/>
            <a:ext cx="4697605" cy="3194979"/>
            <a:chOff x="3759911" y="988747"/>
            <a:chExt cx="3837988" cy="2950903"/>
          </a:xfrm>
        </p:grpSpPr>
        <p:sp>
          <p:nvSpPr>
            <p:cNvPr id="32" name="等腰三角形 31"/>
            <p:cNvSpPr/>
            <p:nvPr/>
          </p:nvSpPr>
          <p:spPr>
            <a:xfrm>
              <a:off x="4162926" y="1604211"/>
              <a:ext cx="2799348" cy="810126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3" name="等腰三角形 32"/>
            <p:cNvSpPr/>
            <p:nvPr/>
          </p:nvSpPr>
          <p:spPr>
            <a:xfrm flipV="1">
              <a:off x="4162926" y="2414337"/>
              <a:ext cx="2799348" cy="810126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3759911" y="2152726"/>
              <a:ext cx="465222" cy="615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altLang="zh-CN" sz="3735" dirty="0">
                  <a:solidFill>
                    <a:prstClr val="black"/>
                  </a:solidFill>
                  <a:cs typeface="+mn-ea"/>
                  <a:sym typeface="+mn-lt"/>
                </a:rPr>
                <a:t>A</a:t>
              </a:r>
              <a:endParaRPr lang="zh-CN" altLang="en-US" sz="3735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5329989" y="3323802"/>
              <a:ext cx="465222" cy="615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altLang="zh-CN" sz="3735" dirty="0">
                  <a:solidFill>
                    <a:prstClr val="black"/>
                  </a:solidFill>
                  <a:cs typeface="+mn-ea"/>
                  <a:sym typeface="+mn-lt"/>
                </a:rPr>
                <a:t>D</a:t>
              </a:r>
              <a:endParaRPr lang="zh-CN" altLang="en-US" sz="3735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5350041" y="988747"/>
              <a:ext cx="465222" cy="615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altLang="zh-CN" sz="3735" dirty="0">
                  <a:solidFill>
                    <a:prstClr val="black"/>
                  </a:solidFill>
                  <a:cs typeface="+mn-ea"/>
                  <a:sym typeface="+mn-lt"/>
                </a:rPr>
                <a:t>B</a:t>
              </a:r>
              <a:endParaRPr lang="zh-CN" altLang="en-US" sz="3735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7132677" y="2201471"/>
              <a:ext cx="465222" cy="615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altLang="zh-CN" sz="3735" dirty="0">
                  <a:solidFill>
                    <a:prstClr val="black"/>
                  </a:solidFill>
                  <a:cs typeface="+mn-ea"/>
                  <a:sym typeface="+mn-lt"/>
                </a:rPr>
                <a:t>C</a:t>
              </a:r>
              <a:endParaRPr lang="zh-CN" altLang="en-US" sz="3735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8" name="文本框 37"/>
          <p:cNvSpPr txBox="1"/>
          <p:nvPr/>
        </p:nvSpPr>
        <p:spPr>
          <a:xfrm>
            <a:off x="5901888" y="6015318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△ABC</a:t>
            </a:r>
            <a:r>
              <a:rPr lang="zh-CN" altLang="zh-CN" sz="2400" dirty="0">
                <a:solidFill>
                  <a:srgbClr val="FF0000"/>
                </a:solidFill>
                <a:cs typeface="+mn-ea"/>
                <a:sym typeface="+mn-lt"/>
              </a:rPr>
              <a:t>≌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△ADC(SSS)        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∠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BAC=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∠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DAC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40" name="直接箭头连接符 39"/>
          <p:cNvCxnSpPr/>
          <p:nvPr/>
        </p:nvCxnSpPr>
        <p:spPr>
          <a:xfrm>
            <a:off x="8949888" y="6286880"/>
            <a:ext cx="5430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26F5D"/>
                </a:solidFill>
                <a:effectLst/>
                <a:uLnTx/>
                <a:uFillTx/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3.08642E-6 L 0.38629 0.00587 " pathEditMode="relative" rAng="0" ptsTypes="AA">
                                      <p:cBhvr>
                                        <p:cTn id="1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49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056021" y="1255689"/>
            <a:ext cx="5710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已知：∠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AOB,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求作：∠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AOB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的平分线。</a:t>
            </a: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789517" y="1789168"/>
            <a:ext cx="18711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defTabSz="914400"/>
            <a:r>
              <a:rPr lang="zh-CN" altLang="en-US" sz="200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画法：</a:t>
            </a: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825666" y="2328518"/>
            <a:ext cx="5733877" cy="96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457200" indent="-457200" algn="l" defTabSz="914400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u"/>
            </a:pPr>
            <a:r>
              <a:rPr lang="zh-CN" altLang="en-US" sz="20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以Ｏ为圆心，适当长为半径画弧，交ＯＡ于Ｍ，交ＯＢ于Ｎ。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/>
              <p:cNvSpPr>
                <a:spLocks noChangeArrowheads="1"/>
              </p:cNvSpPr>
              <p:nvPr/>
            </p:nvSpPr>
            <p:spPr bwMode="auto">
              <a:xfrm>
                <a:off x="789517" y="3346811"/>
                <a:ext cx="5679017" cy="1630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457200" indent="-457200" algn="l" defTabSz="914400">
                  <a:lnSpc>
                    <a:spcPct val="150000"/>
                  </a:lnSpc>
                  <a:buFont typeface="Wingdings" panose="05000000000000000000" pitchFamily="2" charset="2"/>
                  <a:buChar char="u"/>
                </a:pPr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分别以Ｍ，Ｎ为圆心．大于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𝟐</m:t>
                        </m:r>
                      </m:den>
                    </m:f>
                  </m:oMath>
                </a14:m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ＭＮ的长为半径画弧．两弧在</a:t>
                </a:r>
                <a:endParaRPr lang="en-US" altLang="zh-CN" sz="2000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 algn="l" defTabSz="914400"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   ∠</a:t>
                </a:r>
                <a:r>
                  <a:rPr lang="zh-CN" altLang="en-US" sz="20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ＡＯＢ的内部交于Ｃ。</a:t>
                </a:r>
              </a:p>
            </p:txBody>
          </p:sp>
        </mc:Choice>
        <mc:Fallback xmlns="">
          <p:sp>
            <p:nvSpPr>
              <p:cNvPr id="26" name="矩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9517" y="3346811"/>
                <a:ext cx="5679017" cy="1630575"/>
              </a:xfrm>
              <a:prstGeom prst="rect">
                <a:avLst/>
              </a:prstGeom>
              <a:blipFill rotWithShape="1">
                <a:blip r:embed="rId3"/>
                <a:stretch>
                  <a:fillRect l="-4" t="-22" r="7" b="1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819324" y="5056645"/>
            <a:ext cx="54659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457200" indent="-457200" algn="l" defTabSz="914400">
              <a:buFont typeface="Wingdings" panose="05000000000000000000" pitchFamily="2" charset="2"/>
              <a:buChar char="u"/>
            </a:pPr>
            <a:r>
              <a:rPr lang="zh-CN" altLang="en-US" sz="20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画射线ＯＣ，射线ＯＣ即为所求。</a:t>
            </a:r>
          </a:p>
        </p:txBody>
      </p:sp>
      <p:sp>
        <p:nvSpPr>
          <p:cNvPr id="29" name="直接连接符 288797"/>
          <p:cNvSpPr>
            <a:spLocks noChangeShapeType="1"/>
          </p:cNvSpPr>
          <p:nvPr/>
        </p:nvSpPr>
        <p:spPr bwMode="auto">
          <a:xfrm>
            <a:off x="2351617" y="5628217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6285295" y="2623409"/>
            <a:ext cx="5283196" cy="3631347"/>
            <a:chOff x="5837767" y="2459567"/>
            <a:chExt cx="6519329" cy="4480990"/>
          </a:xfrm>
        </p:grpSpPr>
        <p:sp>
          <p:nvSpPr>
            <p:cNvPr id="6" name="任意多边形 288772"/>
            <p:cNvSpPr>
              <a:spLocks noChangeArrowheads="1"/>
            </p:cNvSpPr>
            <p:nvPr/>
          </p:nvSpPr>
          <p:spPr bwMode="auto">
            <a:xfrm>
              <a:off x="6664325" y="3122084"/>
              <a:ext cx="4978400" cy="3251200"/>
            </a:xfrm>
            <a:custGeom>
              <a:avLst/>
              <a:gdLst>
                <a:gd name="T0" fmla="*/ 0 w 2352"/>
                <a:gd name="T1" fmla="*/ 1536 h 1536"/>
                <a:gd name="T2" fmla="*/ 2352 w 2352"/>
                <a:gd name="T3" fmla="*/ 1536 h 1536"/>
                <a:gd name="T4" fmla="*/ 384 w 2352"/>
                <a:gd name="T5" fmla="*/ 0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52" h="1536">
                  <a:moveTo>
                    <a:pt x="0" y="1536"/>
                  </a:moveTo>
                  <a:lnTo>
                    <a:pt x="2352" y="1536"/>
                  </a:lnTo>
                  <a:lnTo>
                    <a:pt x="384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 sz="480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7056967" y="2459567"/>
              <a:ext cx="914400" cy="66678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914400" eaLnBrk="0" hangingPunct="0"/>
              <a:r>
                <a:rPr lang="en-US" altLang="zh-CN" sz="3735" noProof="1">
                  <a:solidFill>
                    <a:prstClr val="black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cs typeface="+mn-ea"/>
                  <a:sym typeface="+mn-lt"/>
                </a:rPr>
                <a:t>A</a:t>
              </a:r>
              <a:endParaRPr lang="en-US" altLang="zh-CN" sz="3200" noProof="1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6040967" y="6117167"/>
              <a:ext cx="914400" cy="66678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914400" eaLnBrk="0" hangingPunct="0"/>
              <a:r>
                <a:rPr lang="zh-CN" altLang="en-US" sz="3735" noProof="1">
                  <a:solidFill>
                    <a:prstClr val="black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cs typeface="+mn-ea"/>
                  <a:sym typeface="+mn-lt"/>
                </a:rPr>
                <a:t>Ｂ</a:t>
              </a:r>
              <a:endParaRPr lang="zh-CN" altLang="en-US" sz="3200" noProof="1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9" name="组合 288775"/>
            <p:cNvGrpSpPr/>
            <p:nvPr/>
          </p:nvGrpSpPr>
          <p:grpSpPr bwMode="auto">
            <a:xfrm>
              <a:off x="11529480" y="6070606"/>
              <a:ext cx="827616" cy="666751"/>
              <a:chOff x="5281" y="2723"/>
              <a:chExt cx="391" cy="315"/>
            </a:xfrm>
          </p:grpSpPr>
          <p:sp>
            <p:nvSpPr>
              <p:cNvPr id="10" name="椭圆 288776"/>
              <p:cNvSpPr>
                <a:spLocks noChangeAspect="1" noChangeArrowheads="1"/>
              </p:cNvSpPr>
              <p:nvPr/>
            </p:nvSpPr>
            <p:spPr bwMode="auto">
              <a:xfrm>
                <a:off x="5281" y="2823"/>
                <a:ext cx="57" cy="5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rgbClr val="990099"/>
                </a:solidFill>
                <a:round/>
              </a:ln>
            </p:spPr>
            <p:txBody>
              <a:bodyPr/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 sz="48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5358" y="2723"/>
                <a:ext cx="314" cy="31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algn="ctr" defTabSz="914400" eaLnBrk="0" hangingPunct="0"/>
                <a:r>
                  <a:rPr lang="zh-CN" altLang="en-US" sz="3735" noProof="1">
                    <a:solidFill>
                      <a:srgbClr val="50742F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cs typeface="+mn-ea"/>
                    <a:sym typeface="+mn-lt"/>
                  </a:rPr>
                  <a:t>Ｏ</a:t>
                </a:r>
              </a:p>
            </p:txBody>
          </p:sp>
        </p:grpSp>
        <p:grpSp>
          <p:nvGrpSpPr>
            <p:cNvPr id="12" name="组合 11"/>
            <p:cNvGrpSpPr/>
            <p:nvPr/>
          </p:nvGrpSpPr>
          <p:grpSpPr bwMode="auto">
            <a:xfrm>
              <a:off x="8460318" y="3429001"/>
              <a:ext cx="664634" cy="738717"/>
              <a:chOff x="4445" y="1004"/>
              <a:chExt cx="314" cy="349"/>
            </a:xfrm>
          </p:grpSpPr>
          <p:sp>
            <p:nvSpPr>
              <p:cNvPr id="13" name="椭圆 288780"/>
              <p:cNvSpPr>
                <a:spLocks noChangeAspect="1" noChangeArrowheads="1"/>
              </p:cNvSpPr>
              <p:nvPr/>
            </p:nvSpPr>
            <p:spPr bwMode="auto">
              <a:xfrm>
                <a:off x="4503" y="1296"/>
                <a:ext cx="57" cy="5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rgbClr val="990099"/>
                </a:solidFill>
                <a:round/>
              </a:ln>
            </p:spPr>
            <p:txBody>
              <a:bodyPr/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 sz="48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4445" y="1004"/>
                <a:ext cx="314" cy="31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algn="ctr" defTabSz="914400" eaLnBrk="0" hangingPunct="0"/>
                <a:r>
                  <a:rPr lang="zh-CN" altLang="en-US" sz="3735" noProof="1">
                    <a:solidFill>
                      <a:srgbClr val="50742F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cs typeface="+mn-ea"/>
                    <a:sym typeface="+mn-lt"/>
                  </a:rPr>
                  <a:t>Ｍ</a:t>
                </a:r>
              </a:p>
            </p:txBody>
          </p:sp>
        </p:grpSp>
        <p:grpSp>
          <p:nvGrpSpPr>
            <p:cNvPr id="15" name="组合 14"/>
            <p:cNvGrpSpPr/>
            <p:nvPr/>
          </p:nvGrpSpPr>
          <p:grpSpPr bwMode="auto">
            <a:xfrm>
              <a:off x="7804151" y="6273806"/>
              <a:ext cx="664634" cy="666751"/>
              <a:chOff x="3521" y="2819"/>
              <a:chExt cx="314" cy="315"/>
            </a:xfrm>
          </p:grpSpPr>
          <p:sp>
            <p:nvSpPr>
              <p:cNvPr id="16" name="椭圆 288783"/>
              <p:cNvSpPr>
                <a:spLocks noChangeAspect="1" noChangeArrowheads="1"/>
              </p:cNvSpPr>
              <p:nvPr/>
            </p:nvSpPr>
            <p:spPr bwMode="auto">
              <a:xfrm>
                <a:off x="3543" y="2823"/>
                <a:ext cx="57" cy="5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rgbClr val="990099"/>
                </a:solidFill>
                <a:round/>
              </a:ln>
            </p:spPr>
            <p:txBody>
              <a:bodyPr/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 sz="48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3521" y="2819"/>
                <a:ext cx="314" cy="31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algn="ctr" defTabSz="914400" eaLnBrk="0" hangingPunct="0"/>
                <a:r>
                  <a:rPr lang="zh-CN" altLang="en-US" sz="3735" noProof="1">
                    <a:solidFill>
                      <a:srgbClr val="50742F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cs typeface="+mn-ea"/>
                    <a:sym typeface="+mn-lt"/>
                  </a:rPr>
                  <a:t>Ｎ</a:t>
                </a:r>
              </a:p>
            </p:txBody>
          </p:sp>
        </p:grpSp>
        <p:sp>
          <p:nvSpPr>
            <p:cNvPr id="18" name="任意多边形 288785"/>
            <p:cNvSpPr>
              <a:spLocks noChangeAspect="1" noChangeArrowheads="1"/>
            </p:cNvSpPr>
            <p:nvPr/>
          </p:nvSpPr>
          <p:spPr bwMode="auto">
            <a:xfrm>
              <a:off x="6352117" y="3922184"/>
              <a:ext cx="2336800" cy="1270000"/>
            </a:xfrm>
            <a:custGeom>
              <a:avLst/>
              <a:gdLst>
                <a:gd name="T0" fmla="*/ 2404 w 21600"/>
                <a:gd name="T1" fmla="*/ 11724 h 11725"/>
                <a:gd name="T2" fmla="*/ 0 w 21600"/>
                <a:gd name="T3" fmla="*/ 1820 h 11725"/>
                <a:gd name="T4" fmla="*/ 76 w 21600"/>
                <a:gd name="T5" fmla="*/ -1 h 11725"/>
                <a:gd name="T6" fmla="*/ 2404 w 21600"/>
                <a:gd name="T7" fmla="*/ 11724 h 11725"/>
                <a:gd name="T8" fmla="*/ 0 w 21600"/>
                <a:gd name="T9" fmla="*/ 1820 h 11725"/>
                <a:gd name="T10" fmla="*/ 76 w 21600"/>
                <a:gd name="T11" fmla="*/ -1 h 11725"/>
                <a:gd name="T12" fmla="*/ 21600 w 21600"/>
                <a:gd name="T13" fmla="*/ 1820 h 11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11725" fill="none">
                  <a:moveTo>
                    <a:pt x="2404" y="11724"/>
                  </a:moveTo>
                  <a:cubicBezTo>
                    <a:pt x="867" y="8760"/>
                    <a:pt x="0" y="5391"/>
                    <a:pt x="0" y="1820"/>
                  </a:cubicBezTo>
                  <a:cubicBezTo>
                    <a:pt x="0" y="1205"/>
                    <a:pt x="26" y="595"/>
                    <a:pt x="76" y="-1"/>
                  </a:cubicBezTo>
                </a:path>
                <a:path w="21600" h="11725" stroke="0">
                  <a:moveTo>
                    <a:pt x="2404" y="11724"/>
                  </a:moveTo>
                  <a:cubicBezTo>
                    <a:pt x="867" y="8760"/>
                    <a:pt x="0" y="5391"/>
                    <a:pt x="0" y="1820"/>
                  </a:cubicBezTo>
                  <a:cubicBezTo>
                    <a:pt x="0" y="1205"/>
                    <a:pt x="26" y="595"/>
                    <a:pt x="76" y="-1"/>
                  </a:cubicBezTo>
                  <a:lnTo>
                    <a:pt x="21600" y="1820"/>
                  </a:lnTo>
                  <a:close/>
                </a:path>
              </a:pathLst>
            </a:custGeom>
            <a:noFill/>
            <a:ln w="38100">
              <a:solidFill>
                <a:srgbClr val="00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 sz="480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" name="任意多边形 288786"/>
            <p:cNvSpPr>
              <a:spLocks noChangeAspect="1" noChangeArrowheads="1"/>
            </p:cNvSpPr>
            <p:nvPr/>
          </p:nvSpPr>
          <p:spPr bwMode="auto">
            <a:xfrm>
              <a:off x="6013451" y="4239684"/>
              <a:ext cx="1962149" cy="2167467"/>
            </a:xfrm>
            <a:custGeom>
              <a:avLst/>
              <a:gdLst>
                <a:gd name="T0" fmla="*/ 0 w 18138"/>
                <a:gd name="T1" fmla="*/ 8314 h 20044"/>
                <a:gd name="T2" fmla="*/ 10081 w 18138"/>
                <a:gd name="T3" fmla="*/ -3 h 20044"/>
                <a:gd name="T4" fmla="*/ 0 w 18138"/>
                <a:gd name="T5" fmla="*/ 8314 h 20044"/>
                <a:gd name="T6" fmla="*/ 10081 w 18138"/>
                <a:gd name="T7" fmla="*/ -3 h 20044"/>
                <a:gd name="T8" fmla="*/ 18138 w 18138"/>
                <a:gd name="T9" fmla="*/ 20044 h 20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38" h="20044" fill="none">
                  <a:moveTo>
                    <a:pt x="0" y="8314"/>
                  </a:moveTo>
                  <a:cubicBezTo>
                    <a:pt x="2407" y="4596"/>
                    <a:pt x="5925" y="1668"/>
                    <a:pt x="10081" y="-3"/>
                  </a:cubicBezTo>
                </a:path>
                <a:path w="18138" h="20044" stroke="0">
                  <a:moveTo>
                    <a:pt x="0" y="8314"/>
                  </a:moveTo>
                  <a:cubicBezTo>
                    <a:pt x="2407" y="4596"/>
                    <a:pt x="5925" y="1668"/>
                    <a:pt x="10081" y="-3"/>
                  </a:cubicBezTo>
                  <a:lnTo>
                    <a:pt x="18138" y="20044"/>
                  </a:lnTo>
                  <a:close/>
                </a:path>
              </a:pathLst>
            </a:custGeom>
            <a:noFill/>
            <a:ln w="38100">
              <a:solidFill>
                <a:srgbClr val="00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 sz="4800"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20" name="组合 19"/>
            <p:cNvGrpSpPr/>
            <p:nvPr/>
          </p:nvGrpSpPr>
          <p:grpSpPr bwMode="auto">
            <a:xfrm>
              <a:off x="6227227" y="3937001"/>
              <a:ext cx="664632" cy="738717"/>
              <a:chOff x="4446" y="1004"/>
              <a:chExt cx="314" cy="349"/>
            </a:xfrm>
          </p:grpSpPr>
          <p:sp>
            <p:nvSpPr>
              <p:cNvPr id="21" name="椭圆 288788"/>
              <p:cNvSpPr>
                <a:spLocks noChangeAspect="1" noChangeArrowheads="1"/>
              </p:cNvSpPr>
              <p:nvPr/>
            </p:nvSpPr>
            <p:spPr bwMode="auto">
              <a:xfrm>
                <a:off x="4503" y="1296"/>
                <a:ext cx="57" cy="5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rgbClr val="990099"/>
                </a:solidFill>
                <a:round/>
              </a:ln>
            </p:spPr>
            <p:txBody>
              <a:bodyPr/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 sz="48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4446" y="1004"/>
                <a:ext cx="314" cy="31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algn="ctr" defTabSz="914400" eaLnBrk="0" hangingPunct="0"/>
                <a:r>
                  <a:rPr lang="zh-CN" altLang="en-US" sz="3735" noProof="1">
                    <a:solidFill>
                      <a:srgbClr val="50742F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cs typeface="+mn-ea"/>
                    <a:sym typeface="+mn-lt"/>
                  </a:rPr>
                  <a:t>Ｃ</a:t>
                </a:r>
              </a:p>
            </p:txBody>
          </p:sp>
        </p:grpSp>
        <p:sp>
          <p:nvSpPr>
            <p:cNvPr id="23" name="直接连接符 22"/>
            <p:cNvSpPr>
              <a:spLocks noChangeShapeType="1"/>
            </p:cNvSpPr>
            <p:nvPr/>
          </p:nvSpPr>
          <p:spPr bwMode="auto">
            <a:xfrm flipH="1" flipV="1">
              <a:off x="5837767" y="4472517"/>
              <a:ext cx="5791200" cy="1930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0" name="直接连接符 29"/>
            <p:cNvSpPr>
              <a:spLocks noChangeShapeType="1"/>
            </p:cNvSpPr>
            <p:nvPr/>
          </p:nvSpPr>
          <p:spPr bwMode="auto">
            <a:xfrm flipH="1">
              <a:off x="6383867" y="4091518"/>
              <a:ext cx="2207684" cy="575733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1" name="直接连接符 30"/>
            <p:cNvSpPr>
              <a:spLocks noChangeShapeType="1"/>
            </p:cNvSpPr>
            <p:nvPr/>
          </p:nvSpPr>
          <p:spPr bwMode="auto">
            <a:xfrm flipH="1" flipV="1">
              <a:off x="6383867" y="4667251"/>
              <a:ext cx="1536700" cy="172931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26F5D"/>
                </a:solidFill>
                <a:effectLst/>
                <a:uLnTx/>
                <a:uFillTx/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 bwMode="auto">
          <a:xfrm>
            <a:off x="836289" y="2419145"/>
            <a:ext cx="4354590" cy="3546033"/>
            <a:chOff x="1429" y="1253"/>
            <a:chExt cx="2472" cy="2013"/>
          </a:xfrm>
        </p:grpSpPr>
        <p:sp>
          <p:nvSpPr>
            <p:cNvPr id="6" name="直接连接符 291850"/>
            <p:cNvSpPr>
              <a:spLocks noChangeShapeType="1"/>
            </p:cNvSpPr>
            <p:nvPr/>
          </p:nvSpPr>
          <p:spPr bwMode="auto">
            <a:xfrm flipH="1">
              <a:off x="1739" y="1658"/>
              <a:ext cx="1316" cy="13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3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" name="直接连接符 291851"/>
            <p:cNvSpPr>
              <a:spLocks noChangeShapeType="1"/>
            </p:cNvSpPr>
            <p:nvPr/>
          </p:nvSpPr>
          <p:spPr bwMode="auto">
            <a:xfrm>
              <a:off x="1739" y="2971"/>
              <a:ext cx="184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3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文本框 291852"/>
            <p:cNvSpPr txBox="1">
              <a:spLocks noChangeArrowheads="1"/>
            </p:cNvSpPr>
            <p:nvPr/>
          </p:nvSpPr>
          <p:spPr bwMode="auto">
            <a:xfrm>
              <a:off x="2872" y="1253"/>
              <a:ext cx="315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defTabSz="914400">
                <a:spcBef>
                  <a:spcPct val="50000"/>
                </a:spcBef>
              </a:pPr>
              <a:r>
                <a:rPr lang="en-US" altLang="zh-CN" sz="3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9" name="文本框 291853"/>
            <p:cNvSpPr txBox="1">
              <a:spLocks noChangeArrowheads="1"/>
            </p:cNvSpPr>
            <p:nvPr/>
          </p:nvSpPr>
          <p:spPr bwMode="auto">
            <a:xfrm>
              <a:off x="1429" y="2919"/>
              <a:ext cx="316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defTabSz="914400">
                <a:spcBef>
                  <a:spcPct val="50000"/>
                </a:spcBef>
              </a:pPr>
              <a:r>
                <a:rPr lang="en-US" altLang="zh-CN" sz="3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O</a:t>
              </a:r>
            </a:p>
          </p:txBody>
        </p:sp>
        <p:sp>
          <p:nvSpPr>
            <p:cNvPr id="10" name="文本框 291854"/>
            <p:cNvSpPr txBox="1">
              <a:spLocks noChangeArrowheads="1"/>
            </p:cNvSpPr>
            <p:nvPr/>
          </p:nvSpPr>
          <p:spPr bwMode="auto">
            <a:xfrm>
              <a:off x="3528" y="2990"/>
              <a:ext cx="369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defTabSz="914400">
                <a:spcBef>
                  <a:spcPct val="50000"/>
                </a:spcBef>
              </a:pPr>
              <a:r>
                <a:rPr lang="en-US" altLang="zh-CN" sz="3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1" name="直接连接符 291855"/>
            <p:cNvSpPr>
              <a:spLocks noChangeShapeType="1"/>
            </p:cNvSpPr>
            <p:nvPr/>
          </p:nvSpPr>
          <p:spPr bwMode="auto">
            <a:xfrm>
              <a:off x="3016" y="2432"/>
              <a:ext cx="13" cy="5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3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" name="文本框 291856"/>
            <p:cNvSpPr txBox="1">
              <a:spLocks noChangeArrowheads="1"/>
            </p:cNvSpPr>
            <p:nvPr/>
          </p:nvSpPr>
          <p:spPr bwMode="auto">
            <a:xfrm>
              <a:off x="2898" y="2990"/>
              <a:ext cx="421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defTabSz="914400">
                <a:spcBef>
                  <a:spcPct val="50000"/>
                </a:spcBef>
              </a:pPr>
              <a:r>
                <a:rPr lang="en-US" altLang="zh-CN" sz="3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E</a:t>
              </a:r>
            </a:p>
          </p:txBody>
        </p:sp>
        <p:sp>
          <p:nvSpPr>
            <p:cNvPr id="13" name="直接连接符 291857"/>
            <p:cNvSpPr>
              <a:spLocks noChangeShapeType="1"/>
            </p:cNvSpPr>
            <p:nvPr/>
          </p:nvSpPr>
          <p:spPr bwMode="auto">
            <a:xfrm flipH="1">
              <a:off x="2872" y="2792"/>
              <a:ext cx="1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3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直接连接符 291858"/>
            <p:cNvSpPr>
              <a:spLocks noChangeShapeType="1"/>
            </p:cNvSpPr>
            <p:nvPr/>
          </p:nvSpPr>
          <p:spPr bwMode="auto">
            <a:xfrm>
              <a:off x="2872" y="2792"/>
              <a:ext cx="0" cy="1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3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" name="直接连接符 291859"/>
            <p:cNvSpPr>
              <a:spLocks noChangeShapeType="1"/>
            </p:cNvSpPr>
            <p:nvPr/>
          </p:nvSpPr>
          <p:spPr bwMode="auto">
            <a:xfrm flipH="1" flipV="1">
              <a:off x="2654" y="2069"/>
              <a:ext cx="367" cy="3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3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文本框 291860"/>
            <p:cNvSpPr txBox="1">
              <a:spLocks noChangeArrowheads="1"/>
            </p:cNvSpPr>
            <p:nvPr/>
          </p:nvSpPr>
          <p:spPr bwMode="auto">
            <a:xfrm>
              <a:off x="2325" y="1749"/>
              <a:ext cx="198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defTabSz="914400">
                <a:spcBef>
                  <a:spcPct val="50000"/>
                </a:spcBef>
              </a:pPr>
              <a:r>
                <a:rPr lang="en-US" altLang="zh-CN" sz="3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17" name="直接连接符 291861"/>
            <p:cNvSpPr>
              <a:spLocks noChangeShapeType="1"/>
            </p:cNvSpPr>
            <p:nvPr/>
          </p:nvSpPr>
          <p:spPr bwMode="auto">
            <a:xfrm>
              <a:off x="2555" y="2160"/>
              <a:ext cx="99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3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" name="直接连接符 291862"/>
            <p:cNvSpPr>
              <a:spLocks noChangeShapeType="1"/>
            </p:cNvSpPr>
            <p:nvPr/>
          </p:nvSpPr>
          <p:spPr bwMode="auto">
            <a:xfrm flipV="1">
              <a:off x="2654" y="2160"/>
              <a:ext cx="100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3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" name="文本框 291863"/>
            <p:cNvSpPr txBox="1">
              <a:spLocks noChangeArrowheads="1"/>
            </p:cNvSpPr>
            <p:nvPr/>
          </p:nvSpPr>
          <p:spPr bwMode="auto">
            <a:xfrm>
              <a:off x="3070" y="2383"/>
              <a:ext cx="447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defTabSz="914400">
                <a:spcBef>
                  <a:spcPct val="50000"/>
                </a:spcBef>
              </a:pPr>
              <a:r>
                <a:rPr lang="en-US" altLang="zh-CN" sz="3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P</a:t>
              </a:r>
            </a:p>
          </p:txBody>
        </p:sp>
        <p:sp>
          <p:nvSpPr>
            <p:cNvPr id="20" name="直接连接符 291864"/>
            <p:cNvSpPr>
              <a:spLocks noChangeShapeType="1"/>
            </p:cNvSpPr>
            <p:nvPr/>
          </p:nvSpPr>
          <p:spPr bwMode="auto">
            <a:xfrm flipV="1">
              <a:off x="1727" y="2194"/>
              <a:ext cx="1939" cy="7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3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" name="文本框 291865"/>
            <p:cNvSpPr txBox="1">
              <a:spLocks noChangeArrowheads="1"/>
            </p:cNvSpPr>
            <p:nvPr/>
          </p:nvSpPr>
          <p:spPr bwMode="auto">
            <a:xfrm>
              <a:off x="3674" y="2158"/>
              <a:ext cx="227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defTabSz="914400"/>
              <a:r>
                <a:rPr lang="en-US" altLang="zh-CN" sz="3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</a:p>
          </p:txBody>
        </p:sp>
      </p:grp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5704309" y="4403110"/>
            <a:ext cx="51264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flatTx/>
          </a:bodyPr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defTabSz="914400"/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你能用三角形全等证明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PD=PE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吗？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869256" y="1082169"/>
            <a:ext cx="10370244" cy="1140505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noProof="1">
                <a:solidFill>
                  <a:prstClr val="black"/>
                </a:solidFill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   在</a:t>
            </a:r>
            <a:r>
              <a:rPr lang="en-US" altLang="zh-CN" sz="2400" noProof="1">
                <a:solidFill>
                  <a:prstClr val="black"/>
                </a:solidFill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∠AOB</a:t>
            </a:r>
            <a:r>
              <a:rPr lang="zh-CN" altLang="en-US" sz="2400" noProof="1">
                <a:solidFill>
                  <a:prstClr val="black"/>
                </a:solidFill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的平分线</a:t>
            </a:r>
            <a:r>
              <a:rPr lang="en-US" altLang="zh-CN" sz="2400" noProof="1">
                <a:solidFill>
                  <a:prstClr val="black"/>
                </a:solidFill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OC</a:t>
            </a:r>
            <a:r>
              <a:rPr lang="zh-CN" altLang="en-US" sz="2400" noProof="1">
                <a:solidFill>
                  <a:prstClr val="black"/>
                </a:solidFill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上</a:t>
            </a:r>
            <a:r>
              <a:rPr lang="zh-CN" altLang="en-US" sz="2400" noProof="1">
                <a:solidFill>
                  <a:srgbClr val="FF0000"/>
                </a:solidFill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任取</a:t>
            </a:r>
            <a:r>
              <a:rPr lang="zh-CN" altLang="en-US" sz="2400" noProof="1">
                <a:solidFill>
                  <a:prstClr val="black"/>
                </a:solidFill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一点</a:t>
            </a:r>
            <a:r>
              <a:rPr lang="en-US" altLang="zh-CN" sz="2400" noProof="1">
                <a:solidFill>
                  <a:prstClr val="black"/>
                </a:solidFill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P </a:t>
            </a:r>
            <a:r>
              <a:rPr lang="zh-CN" altLang="en-US" sz="2400" noProof="1">
                <a:solidFill>
                  <a:prstClr val="black"/>
                </a:solidFill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，过点</a:t>
            </a:r>
            <a:r>
              <a:rPr lang="en-US" altLang="zh-CN" sz="2400" noProof="1">
                <a:solidFill>
                  <a:prstClr val="black"/>
                </a:solidFill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P</a:t>
            </a:r>
            <a:r>
              <a:rPr lang="zh-CN" altLang="en-US" sz="2400" noProof="1">
                <a:solidFill>
                  <a:prstClr val="black"/>
                </a:solidFill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画出</a:t>
            </a:r>
            <a:r>
              <a:rPr lang="en-US" altLang="zh-CN" sz="2400" noProof="1">
                <a:solidFill>
                  <a:prstClr val="black"/>
                </a:solidFill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OA</a:t>
            </a:r>
            <a:r>
              <a:rPr lang="zh-CN" altLang="en-US" sz="2400" noProof="1">
                <a:solidFill>
                  <a:prstClr val="black"/>
                </a:solidFill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，</a:t>
            </a:r>
            <a:r>
              <a:rPr lang="en-US" altLang="zh-CN" sz="2400" noProof="1">
                <a:solidFill>
                  <a:prstClr val="black"/>
                </a:solidFill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OB</a:t>
            </a:r>
            <a:r>
              <a:rPr lang="zh-CN" altLang="en-US" sz="2400" noProof="1">
                <a:solidFill>
                  <a:prstClr val="black"/>
                </a:solidFill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的垂线，分别记垂足为</a:t>
            </a:r>
            <a:r>
              <a:rPr lang="en-US" altLang="zh-CN" sz="2400" noProof="1">
                <a:solidFill>
                  <a:prstClr val="black"/>
                </a:solidFill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D</a:t>
            </a:r>
            <a:r>
              <a:rPr lang="zh-CN" altLang="en-US" sz="2400" noProof="1">
                <a:solidFill>
                  <a:prstClr val="black"/>
                </a:solidFill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，</a:t>
            </a:r>
            <a:r>
              <a:rPr lang="en-US" altLang="zh-CN" sz="2400" noProof="1">
                <a:solidFill>
                  <a:prstClr val="black"/>
                </a:solidFill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E</a:t>
            </a:r>
            <a:r>
              <a:rPr lang="zh-CN" altLang="en-US" sz="2400" noProof="1">
                <a:solidFill>
                  <a:prstClr val="black"/>
                </a:solidFill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，测量</a:t>
            </a:r>
            <a:r>
              <a:rPr lang="en-US" altLang="zh-CN" sz="2400" noProof="1">
                <a:solidFill>
                  <a:prstClr val="black"/>
                </a:solidFill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PD</a:t>
            </a:r>
            <a:r>
              <a:rPr lang="zh-CN" altLang="en-US" sz="2400" noProof="1">
                <a:solidFill>
                  <a:prstClr val="black"/>
                </a:solidFill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，</a:t>
            </a:r>
            <a:r>
              <a:rPr lang="en-US" altLang="zh-CN" sz="2400" noProof="1">
                <a:solidFill>
                  <a:prstClr val="black"/>
                </a:solidFill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PE</a:t>
            </a:r>
            <a:r>
              <a:rPr lang="zh-CN" altLang="en-US" sz="2400" noProof="1">
                <a:solidFill>
                  <a:prstClr val="black"/>
                </a:solidFill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的长度，它们相等吗？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5704308" y="3702923"/>
            <a:ext cx="5852692" cy="400110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000" noProof="1">
                <a:solidFill>
                  <a:srgbClr val="FF0000"/>
                </a:solidFill>
                <a:cs typeface="+mn-ea"/>
                <a:sym typeface="+mn-lt"/>
              </a:rPr>
              <a:t>猜想：角的平分线上的点到角的两边的距离相等。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26F5D"/>
                </a:solidFill>
                <a:effectLst/>
                <a:uLnTx/>
                <a:uFillTx/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 bwMode="auto">
          <a:xfrm>
            <a:off x="584200" y="2631297"/>
            <a:ext cx="4009448" cy="3264977"/>
            <a:chOff x="1429" y="1253"/>
            <a:chExt cx="2472" cy="2013"/>
          </a:xfrm>
        </p:grpSpPr>
        <p:sp>
          <p:nvSpPr>
            <p:cNvPr id="6" name="直接连接符 291850"/>
            <p:cNvSpPr>
              <a:spLocks noChangeShapeType="1"/>
            </p:cNvSpPr>
            <p:nvPr/>
          </p:nvSpPr>
          <p:spPr bwMode="auto">
            <a:xfrm flipH="1">
              <a:off x="1739" y="1658"/>
              <a:ext cx="1316" cy="13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3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" name="直接连接符 291851"/>
            <p:cNvSpPr>
              <a:spLocks noChangeShapeType="1"/>
            </p:cNvSpPr>
            <p:nvPr/>
          </p:nvSpPr>
          <p:spPr bwMode="auto">
            <a:xfrm>
              <a:off x="1739" y="2971"/>
              <a:ext cx="184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3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文本框 291852"/>
            <p:cNvSpPr txBox="1">
              <a:spLocks noChangeArrowheads="1"/>
            </p:cNvSpPr>
            <p:nvPr/>
          </p:nvSpPr>
          <p:spPr bwMode="auto">
            <a:xfrm>
              <a:off x="2872" y="1253"/>
              <a:ext cx="315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defTabSz="914400">
                <a:spcBef>
                  <a:spcPct val="50000"/>
                </a:spcBef>
              </a:pPr>
              <a:r>
                <a:rPr lang="en-US" altLang="zh-CN" sz="3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9" name="文本框 291853"/>
            <p:cNvSpPr txBox="1">
              <a:spLocks noChangeArrowheads="1"/>
            </p:cNvSpPr>
            <p:nvPr/>
          </p:nvSpPr>
          <p:spPr bwMode="auto">
            <a:xfrm>
              <a:off x="1429" y="2919"/>
              <a:ext cx="316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defTabSz="914400">
                <a:spcBef>
                  <a:spcPct val="50000"/>
                </a:spcBef>
              </a:pPr>
              <a:r>
                <a:rPr lang="en-US" altLang="zh-CN" sz="3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O</a:t>
              </a:r>
            </a:p>
          </p:txBody>
        </p:sp>
        <p:sp>
          <p:nvSpPr>
            <p:cNvPr id="10" name="文本框 291854"/>
            <p:cNvSpPr txBox="1">
              <a:spLocks noChangeArrowheads="1"/>
            </p:cNvSpPr>
            <p:nvPr/>
          </p:nvSpPr>
          <p:spPr bwMode="auto">
            <a:xfrm>
              <a:off x="3528" y="2990"/>
              <a:ext cx="369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defTabSz="914400">
                <a:spcBef>
                  <a:spcPct val="50000"/>
                </a:spcBef>
              </a:pPr>
              <a:r>
                <a:rPr lang="en-US" altLang="zh-CN" sz="3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1" name="直接连接符 291855"/>
            <p:cNvSpPr>
              <a:spLocks noChangeShapeType="1"/>
            </p:cNvSpPr>
            <p:nvPr/>
          </p:nvSpPr>
          <p:spPr bwMode="auto">
            <a:xfrm>
              <a:off x="3016" y="2432"/>
              <a:ext cx="13" cy="5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3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" name="文本框 291856"/>
            <p:cNvSpPr txBox="1">
              <a:spLocks noChangeArrowheads="1"/>
            </p:cNvSpPr>
            <p:nvPr/>
          </p:nvSpPr>
          <p:spPr bwMode="auto">
            <a:xfrm>
              <a:off x="2898" y="2990"/>
              <a:ext cx="421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defTabSz="914400">
                <a:spcBef>
                  <a:spcPct val="50000"/>
                </a:spcBef>
              </a:pPr>
              <a:r>
                <a:rPr lang="en-US" altLang="zh-CN" sz="3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E</a:t>
              </a:r>
            </a:p>
          </p:txBody>
        </p:sp>
        <p:sp>
          <p:nvSpPr>
            <p:cNvPr id="13" name="直接连接符 291857"/>
            <p:cNvSpPr>
              <a:spLocks noChangeShapeType="1"/>
            </p:cNvSpPr>
            <p:nvPr/>
          </p:nvSpPr>
          <p:spPr bwMode="auto">
            <a:xfrm flipH="1">
              <a:off x="2872" y="2792"/>
              <a:ext cx="1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3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直接连接符 291858"/>
            <p:cNvSpPr>
              <a:spLocks noChangeShapeType="1"/>
            </p:cNvSpPr>
            <p:nvPr/>
          </p:nvSpPr>
          <p:spPr bwMode="auto">
            <a:xfrm>
              <a:off x="2872" y="2792"/>
              <a:ext cx="0" cy="1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3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" name="直接连接符 291859"/>
            <p:cNvSpPr>
              <a:spLocks noChangeShapeType="1"/>
            </p:cNvSpPr>
            <p:nvPr/>
          </p:nvSpPr>
          <p:spPr bwMode="auto">
            <a:xfrm flipH="1" flipV="1">
              <a:off x="2654" y="2069"/>
              <a:ext cx="367" cy="3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3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文本框 291860"/>
            <p:cNvSpPr txBox="1">
              <a:spLocks noChangeArrowheads="1"/>
            </p:cNvSpPr>
            <p:nvPr/>
          </p:nvSpPr>
          <p:spPr bwMode="auto">
            <a:xfrm>
              <a:off x="2325" y="1749"/>
              <a:ext cx="198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defTabSz="914400">
                <a:spcBef>
                  <a:spcPct val="50000"/>
                </a:spcBef>
              </a:pPr>
              <a:r>
                <a:rPr lang="en-US" altLang="zh-CN" sz="3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17" name="直接连接符 291861"/>
            <p:cNvSpPr>
              <a:spLocks noChangeShapeType="1"/>
            </p:cNvSpPr>
            <p:nvPr/>
          </p:nvSpPr>
          <p:spPr bwMode="auto">
            <a:xfrm>
              <a:off x="2555" y="2160"/>
              <a:ext cx="99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3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" name="直接连接符 291862"/>
            <p:cNvSpPr>
              <a:spLocks noChangeShapeType="1"/>
            </p:cNvSpPr>
            <p:nvPr/>
          </p:nvSpPr>
          <p:spPr bwMode="auto">
            <a:xfrm flipV="1">
              <a:off x="2654" y="2160"/>
              <a:ext cx="100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3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" name="文本框 291863"/>
            <p:cNvSpPr txBox="1">
              <a:spLocks noChangeArrowheads="1"/>
            </p:cNvSpPr>
            <p:nvPr/>
          </p:nvSpPr>
          <p:spPr bwMode="auto">
            <a:xfrm>
              <a:off x="3070" y="2383"/>
              <a:ext cx="447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defTabSz="914400">
                <a:spcBef>
                  <a:spcPct val="50000"/>
                </a:spcBef>
              </a:pPr>
              <a:r>
                <a:rPr lang="en-US" altLang="zh-CN" sz="3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P</a:t>
              </a:r>
            </a:p>
          </p:txBody>
        </p:sp>
        <p:sp>
          <p:nvSpPr>
            <p:cNvPr id="20" name="直接连接符 291864"/>
            <p:cNvSpPr>
              <a:spLocks noChangeShapeType="1"/>
            </p:cNvSpPr>
            <p:nvPr/>
          </p:nvSpPr>
          <p:spPr bwMode="auto">
            <a:xfrm flipV="1">
              <a:off x="1727" y="2194"/>
              <a:ext cx="1939" cy="7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3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" name="文本框 291865"/>
            <p:cNvSpPr txBox="1">
              <a:spLocks noChangeArrowheads="1"/>
            </p:cNvSpPr>
            <p:nvPr/>
          </p:nvSpPr>
          <p:spPr bwMode="auto">
            <a:xfrm>
              <a:off x="3674" y="2158"/>
              <a:ext cx="227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defTabSz="914400"/>
              <a:r>
                <a:rPr lang="en-US" altLang="zh-CN" sz="3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</a:p>
          </p:txBody>
        </p:sp>
      </p:grp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5346807" y="1955311"/>
            <a:ext cx="854286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  <a:flatTx/>
          </a:bodyPr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defTabSz="914400"/>
            <a:r>
              <a:rPr lang="zh-CN" altLang="en-US" sz="20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已知∠</a:t>
            </a:r>
            <a:r>
              <a:rPr lang="en-US" altLang="zh-CN" sz="20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AOC=</a:t>
            </a:r>
            <a:r>
              <a:rPr lang="zh-CN" altLang="en-US" sz="20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∠</a:t>
            </a:r>
            <a:r>
              <a:rPr lang="en-US" altLang="zh-CN" sz="20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BOC,PD</a:t>
            </a:r>
            <a:r>
              <a:rPr lang="zh-CN" altLang="en-US" sz="20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⊥</a:t>
            </a:r>
            <a:r>
              <a:rPr lang="en-US" altLang="zh-CN" sz="20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AO,PE</a:t>
            </a:r>
            <a:r>
              <a:rPr lang="zh-CN" altLang="en-US" sz="20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⊥</a:t>
            </a:r>
            <a:r>
              <a:rPr lang="en-US" altLang="zh-CN" sz="20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OB</a:t>
            </a:r>
          </a:p>
          <a:p>
            <a:pPr algn="l" defTabSz="914400"/>
            <a:r>
              <a:rPr lang="zh-CN" altLang="en-US" sz="20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求：</a:t>
            </a:r>
            <a:r>
              <a:rPr lang="en-US" altLang="zh-CN" sz="20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PD=PE.</a:t>
            </a:r>
            <a:endParaRPr lang="zh-CN" altLang="en-US" sz="20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22746" y="1126804"/>
            <a:ext cx="10365810" cy="965842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noProof="1"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   在</a:t>
            </a:r>
            <a:r>
              <a:rPr lang="en-US" altLang="zh-CN" sz="2000" noProof="1"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∠AOB</a:t>
            </a:r>
            <a:r>
              <a:rPr lang="zh-CN" altLang="en-US" sz="2000" noProof="1"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的平分线</a:t>
            </a:r>
            <a:r>
              <a:rPr lang="en-US" altLang="zh-CN" sz="2000" noProof="1"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OC</a:t>
            </a:r>
            <a:r>
              <a:rPr lang="zh-CN" altLang="en-US" sz="2000" noProof="1"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上任取一点</a:t>
            </a:r>
            <a:r>
              <a:rPr lang="en-US" altLang="zh-CN" sz="2000" noProof="1"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P </a:t>
            </a:r>
            <a:r>
              <a:rPr lang="zh-CN" altLang="en-US" sz="2000" noProof="1"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，过点</a:t>
            </a:r>
            <a:r>
              <a:rPr lang="en-US" altLang="zh-CN" sz="2000" noProof="1"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P</a:t>
            </a:r>
            <a:r>
              <a:rPr lang="zh-CN" altLang="en-US" sz="2000" noProof="1"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画出</a:t>
            </a:r>
            <a:r>
              <a:rPr lang="en-US" altLang="zh-CN" sz="2000" noProof="1"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OA</a:t>
            </a:r>
            <a:r>
              <a:rPr lang="zh-CN" altLang="en-US" sz="2000" noProof="1"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，</a:t>
            </a:r>
            <a:r>
              <a:rPr lang="en-US" altLang="zh-CN" sz="2000" noProof="1"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OB</a:t>
            </a:r>
            <a:r>
              <a:rPr lang="zh-CN" altLang="en-US" sz="2000" noProof="1"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的垂线，分别记垂足为</a:t>
            </a:r>
            <a:r>
              <a:rPr lang="en-US" altLang="zh-CN" sz="2000" noProof="1"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D</a:t>
            </a:r>
            <a:r>
              <a:rPr lang="zh-CN" altLang="en-US" sz="2000" noProof="1"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，</a:t>
            </a:r>
            <a:r>
              <a:rPr lang="en-US" altLang="zh-CN" sz="2000" noProof="1"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E</a:t>
            </a:r>
            <a:r>
              <a:rPr lang="zh-CN" altLang="en-US" sz="2000" noProof="1"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，测量</a:t>
            </a:r>
            <a:r>
              <a:rPr lang="en-US" altLang="zh-CN" sz="2000" noProof="1"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PD</a:t>
            </a:r>
            <a:r>
              <a:rPr lang="zh-CN" altLang="en-US" sz="2000" noProof="1"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，</a:t>
            </a:r>
            <a:r>
              <a:rPr lang="en-US" altLang="zh-CN" sz="2000" noProof="1"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PE</a:t>
            </a:r>
            <a:r>
              <a:rPr lang="zh-CN" altLang="en-US" sz="2000" noProof="1"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的长度，它们相等吗？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5342030" y="2663197"/>
            <a:ext cx="5071463" cy="4651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证明：∵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PD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⊥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AO,PE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⊥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OB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∴∠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PDO=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PEO=90°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在△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PDO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和△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PEO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中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  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PDO=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PEO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  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AOC=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BOC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      OP=OP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∴△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PDO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≌△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PEO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AAS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∴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 PD=PE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       </a:t>
            </a:r>
          </a:p>
          <a:p>
            <a:pPr defTabSz="914400">
              <a:lnSpc>
                <a:spcPct val="150000"/>
              </a:lnSpc>
            </a:pP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299859" y="3954805"/>
            <a:ext cx="4052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8800" dirty="0">
                <a:solidFill>
                  <a:prstClr val="black"/>
                </a:solidFill>
                <a:cs typeface="+mn-ea"/>
                <a:sym typeface="+mn-lt"/>
              </a:rPr>
              <a:t>{</a:t>
            </a:r>
            <a:endParaRPr lang="zh-CN" altLang="en-US" sz="8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26F5D"/>
                </a:solidFill>
                <a:effectLst/>
                <a:uLnTx/>
                <a:uFillTx/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040093" y="1298080"/>
            <a:ext cx="10193404" cy="1140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  一般情况下，我们要证明一个几何命题时，可以按照类似的步骤进行，即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85037" y="2653741"/>
            <a:ext cx="10193404" cy="586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明确命题中的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已知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和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求证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209702" y="3784755"/>
            <a:ext cx="10193404" cy="586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根据题意，画出图形，并用符号表示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已知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和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求证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209701" y="4915769"/>
            <a:ext cx="10193404" cy="586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经过分析，找出由已知推出要证的结论和途径，写出证明过程。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26F5D"/>
                </a:solidFill>
                <a:effectLst/>
                <a:uLnTx/>
                <a:uFillTx/>
                <a:cs typeface="+mn-ea"/>
                <a:sym typeface="+mn-lt"/>
              </a:rPr>
              <a:t>小结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059040" y="1528434"/>
            <a:ext cx="9339399" cy="461665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400" b="1" noProof="1">
                <a:cs typeface="+mn-ea"/>
                <a:sym typeface="+mn-lt"/>
              </a:rPr>
              <a:t>角的平分线上的点到角的两边的距离相等。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074997" y="2474866"/>
            <a:ext cx="721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defTabSz="914400">
              <a:spcBef>
                <a:spcPct val="50000"/>
              </a:spcBef>
            </a:pP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用符号语言表示为：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013858" y="3022087"/>
            <a:ext cx="7488767" cy="2565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defTabSz="9144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∵∠1= ∠2</a:t>
            </a:r>
          </a:p>
          <a:p>
            <a:pPr algn="l" defTabSz="9144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 PD ⊥OA 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PE ⊥OB</a:t>
            </a:r>
          </a:p>
          <a:p>
            <a:pPr algn="l" defTabSz="9144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∴PD=PE.</a:t>
            </a:r>
          </a:p>
        </p:txBody>
      </p:sp>
      <p:grpSp>
        <p:nvGrpSpPr>
          <p:cNvPr id="8" name="组合 7"/>
          <p:cNvGrpSpPr/>
          <p:nvPr/>
        </p:nvGrpSpPr>
        <p:grpSpPr bwMode="auto">
          <a:xfrm rot="20813189">
            <a:off x="6543218" y="1969483"/>
            <a:ext cx="4292040" cy="3515914"/>
            <a:chOff x="3107" y="1850"/>
            <a:chExt cx="2483" cy="2034"/>
          </a:xfrm>
        </p:grpSpPr>
        <p:grpSp>
          <p:nvGrpSpPr>
            <p:cNvPr id="9" name="组合 298012"/>
            <p:cNvGrpSpPr/>
            <p:nvPr/>
          </p:nvGrpSpPr>
          <p:grpSpPr bwMode="auto">
            <a:xfrm rot="841080">
              <a:off x="3107" y="1850"/>
              <a:ext cx="2483" cy="2034"/>
              <a:chOff x="22" y="1347"/>
              <a:chExt cx="2265" cy="1879"/>
            </a:xfrm>
          </p:grpSpPr>
          <p:sp>
            <p:nvSpPr>
              <p:cNvPr id="12" name="直接连接符 298013"/>
              <p:cNvSpPr>
                <a:spLocks noChangeShapeType="1"/>
              </p:cNvSpPr>
              <p:nvPr/>
            </p:nvSpPr>
            <p:spPr bwMode="auto">
              <a:xfrm flipH="1">
                <a:off x="305" y="1714"/>
                <a:ext cx="1200" cy="12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直接连接符 298014"/>
              <p:cNvSpPr>
                <a:spLocks noChangeShapeType="1"/>
              </p:cNvSpPr>
              <p:nvPr/>
            </p:nvSpPr>
            <p:spPr bwMode="auto">
              <a:xfrm>
                <a:off x="305" y="2914"/>
                <a:ext cx="16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文本框 298015"/>
              <p:cNvSpPr txBox="1">
                <a:spLocks noChangeArrowheads="1"/>
              </p:cNvSpPr>
              <p:nvPr/>
            </p:nvSpPr>
            <p:spPr bwMode="auto">
              <a:xfrm>
                <a:off x="1337" y="1347"/>
                <a:ext cx="288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l" defTabSz="914400">
                  <a:spcBef>
                    <a:spcPct val="50000"/>
                  </a:spcBef>
                </a:pPr>
                <a:r>
                  <a:rPr lang="en-US" altLang="zh-CN" sz="3735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A</a:t>
                </a:r>
              </a:p>
            </p:txBody>
          </p:sp>
          <p:sp>
            <p:nvSpPr>
              <p:cNvPr id="15" name="文本框 298016"/>
              <p:cNvSpPr txBox="1">
                <a:spLocks noChangeArrowheads="1"/>
              </p:cNvSpPr>
              <p:nvPr/>
            </p:nvSpPr>
            <p:spPr bwMode="auto">
              <a:xfrm>
                <a:off x="22" y="2870"/>
                <a:ext cx="288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l" defTabSz="914400">
                  <a:spcBef>
                    <a:spcPct val="50000"/>
                  </a:spcBef>
                </a:pPr>
                <a:r>
                  <a:rPr lang="en-US" altLang="zh-CN" sz="3735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O</a:t>
                </a:r>
              </a:p>
            </p:txBody>
          </p:sp>
          <p:sp>
            <p:nvSpPr>
              <p:cNvPr id="16" name="文本框 298017"/>
              <p:cNvSpPr txBox="1">
                <a:spLocks noChangeArrowheads="1"/>
              </p:cNvSpPr>
              <p:nvPr/>
            </p:nvSpPr>
            <p:spPr bwMode="auto">
              <a:xfrm>
                <a:off x="1936" y="2935"/>
                <a:ext cx="33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l" defTabSz="914400">
                  <a:spcBef>
                    <a:spcPct val="50000"/>
                  </a:spcBef>
                </a:pPr>
                <a:r>
                  <a:rPr lang="en-US" altLang="zh-CN" sz="3735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B</a:t>
                </a:r>
              </a:p>
            </p:txBody>
          </p:sp>
          <p:sp>
            <p:nvSpPr>
              <p:cNvPr id="17" name="直接连接符 298018"/>
              <p:cNvSpPr>
                <a:spLocks noChangeShapeType="1"/>
              </p:cNvSpPr>
              <p:nvPr/>
            </p:nvSpPr>
            <p:spPr bwMode="auto">
              <a:xfrm>
                <a:off x="1482" y="2478"/>
                <a:ext cx="0" cy="4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文本框 298019"/>
              <p:cNvSpPr txBox="1">
                <a:spLocks noChangeArrowheads="1"/>
              </p:cNvSpPr>
              <p:nvPr/>
            </p:nvSpPr>
            <p:spPr bwMode="auto">
              <a:xfrm>
                <a:off x="1362" y="2935"/>
                <a:ext cx="38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l" defTabSz="914400">
                  <a:spcBef>
                    <a:spcPct val="50000"/>
                  </a:spcBef>
                </a:pPr>
                <a:r>
                  <a:rPr lang="en-US" altLang="zh-CN" sz="3735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E</a:t>
                </a:r>
              </a:p>
            </p:txBody>
          </p:sp>
          <p:sp>
            <p:nvSpPr>
              <p:cNvPr id="19" name="直接连接符 298020"/>
              <p:cNvSpPr>
                <a:spLocks noChangeShapeType="1"/>
              </p:cNvSpPr>
              <p:nvPr/>
            </p:nvSpPr>
            <p:spPr bwMode="auto">
              <a:xfrm flipH="1">
                <a:off x="1338" y="275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直接连接符 298021"/>
              <p:cNvSpPr>
                <a:spLocks noChangeShapeType="1"/>
              </p:cNvSpPr>
              <p:nvPr/>
            </p:nvSpPr>
            <p:spPr bwMode="auto">
              <a:xfrm>
                <a:off x="1338" y="2750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直接连接符 298022"/>
              <p:cNvSpPr>
                <a:spLocks noChangeShapeType="1"/>
              </p:cNvSpPr>
              <p:nvPr/>
            </p:nvSpPr>
            <p:spPr bwMode="auto">
              <a:xfrm flipH="1" flipV="1">
                <a:off x="1156" y="2096"/>
                <a:ext cx="318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文本框 298023"/>
              <p:cNvSpPr txBox="1">
                <a:spLocks noChangeArrowheads="1"/>
              </p:cNvSpPr>
              <p:nvPr/>
            </p:nvSpPr>
            <p:spPr bwMode="auto">
              <a:xfrm>
                <a:off x="839" y="1801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l" defTabSz="914400">
                  <a:spcBef>
                    <a:spcPct val="50000"/>
                  </a:spcBef>
                </a:pPr>
                <a:r>
                  <a:rPr lang="en-US" altLang="zh-CN" sz="3735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D</a:t>
                </a:r>
              </a:p>
            </p:txBody>
          </p:sp>
          <p:sp>
            <p:nvSpPr>
              <p:cNvPr id="23" name="直接连接符 298024"/>
              <p:cNvSpPr>
                <a:spLocks noChangeShapeType="1"/>
              </p:cNvSpPr>
              <p:nvPr/>
            </p:nvSpPr>
            <p:spPr bwMode="auto">
              <a:xfrm>
                <a:off x="1066" y="2221"/>
                <a:ext cx="9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直接连接符 298025"/>
              <p:cNvSpPr>
                <a:spLocks noChangeShapeType="1"/>
              </p:cNvSpPr>
              <p:nvPr/>
            </p:nvSpPr>
            <p:spPr bwMode="auto">
              <a:xfrm flipV="1">
                <a:off x="1156" y="2221"/>
                <a:ext cx="91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文本框 298026"/>
              <p:cNvSpPr txBox="1">
                <a:spLocks noChangeArrowheads="1"/>
              </p:cNvSpPr>
              <p:nvPr/>
            </p:nvSpPr>
            <p:spPr bwMode="auto">
              <a:xfrm>
                <a:off x="1518" y="2381"/>
                <a:ext cx="408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l" defTabSz="914400">
                  <a:spcBef>
                    <a:spcPct val="50000"/>
                  </a:spcBef>
                </a:pPr>
                <a:r>
                  <a:rPr lang="en-US" altLang="zh-CN" sz="3735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P</a:t>
                </a:r>
              </a:p>
            </p:txBody>
          </p:sp>
          <p:sp>
            <p:nvSpPr>
              <p:cNvPr id="26" name="直接连接符 298027"/>
              <p:cNvSpPr>
                <a:spLocks noChangeShapeType="1"/>
              </p:cNvSpPr>
              <p:nvPr/>
            </p:nvSpPr>
            <p:spPr bwMode="auto">
              <a:xfrm flipV="1">
                <a:off x="294" y="2204"/>
                <a:ext cx="1769" cy="7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文本框 298028"/>
              <p:cNvSpPr txBox="1">
                <a:spLocks noChangeArrowheads="1"/>
              </p:cNvSpPr>
              <p:nvPr/>
            </p:nvSpPr>
            <p:spPr bwMode="auto">
              <a:xfrm>
                <a:off x="2058" y="2175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l" defTabSz="914400"/>
                <a:r>
                  <a:rPr lang="en-US" altLang="zh-CN" sz="3735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C</a:t>
                </a:r>
              </a:p>
            </p:txBody>
          </p:sp>
          <p:sp>
            <p:nvSpPr>
              <p:cNvPr id="28" name="任意多边形 298029"/>
              <p:cNvSpPr>
                <a:spLocks noChangeArrowheads="1"/>
              </p:cNvSpPr>
              <p:nvPr/>
            </p:nvSpPr>
            <p:spPr bwMode="auto">
              <a:xfrm>
                <a:off x="612" y="2613"/>
                <a:ext cx="136" cy="181"/>
              </a:xfrm>
              <a:custGeom>
                <a:avLst/>
                <a:gdLst>
                  <a:gd name="T0" fmla="*/ 0 w 211"/>
                  <a:gd name="T1" fmla="*/ 0 h 273"/>
                  <a:gd name="T2" fmla="*/ 181 w 211"/>
                  <a:gd name="T3" fmla="*/ 91 h 273"/>
                  <a:gd name="T4" fmla="*/ 181 w 211"/>
                  <a:gd name="T5" fmla="*/ 273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1" h="273">
                    <a:moveTo>
                      <a:pt x="0" y="0"/>
                    </a:moveTo>
                    <a:cubicBezTo>
                      <a:pt x="75" y="23"/>
                      <a:pt x="151" y="46"/>
                      <a:pt x="181" y="91"/>
                    </a:cubicBezTo>
                    <a:cubicBezTo>
                      <a:pt x="211" y="136"/>
                      <a:pt x="181" y="243"/>
                      <a:pt x="181" y="273"/>
                    </a:cubicBezTo>
                  </a:path>
                </a:pathLst>
              </a:custGeom>
              <a:noFill/>
              <a:ln w="76200">
                <a:solidFill>
                  <a:schemeClr val="tx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 sz="48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9" name="任意多边形 298030"/>
              <p:cNvSpPr>
                <a:spLocks noChangeArrowheads="1"/>
              </p:cNvSpPr>
              <p:nvPr/>
            </p:nvSpPr>
            <p:spPr bwMode="auto">
              <a:xfrm>
                <a:off x="703" y="2749"/>
                <a:ext cx="136" cy="181"/>
              </a:xfrm>
              <a:custGeom>
                <a:avLst/>
                <a:gdLst>
                  <a:gd name="T0" fmla="*/ 0 w 211"/>
                  <a:gd name="T1" fmla="*/ 0 h 273"/>
                  <a:gd name="T2" fmla="*/ 181 w 211"/>
                  <a:gd name="T3" fmla="*/ 91 h 273"/>
                  <a:gd name="T4" fmla="*/ 181 w 211"/>
                  <a:gd name="T5" fmla="*/ 273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1" h="273">
                    <a:moveTo>
                      <a:pt x="0" y="0"/>
                    </a:moveTo>
                    <a:cubicBezTo>
                      <a:pt x="75" y="23"/>
                      <a:pt x="151" y="46"/>
                      <a:pt x="181" y="91"/>
                    </a:cubicBezTo>
                    <a:cubicBezTo>
                      <a:pt x="211" y="136"/>
                      <a:pt x="181" y="243"/>
                      <a:pt x="181" y="273"/>
                    </a:cubicBezTo>
                  </a:path>
                </a:pathLst>
              </a:custGeom>
              <a:noFill/>
              <a:ln w="762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 sz="48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0" name="文本框 298031"/>
              <p:cNvSpPr txBox="1">
                <a:spLocks noChangeArrowheads="1"/>
              </p:cNvSpPr>
              <p:nvPr/>
            </p:nvSpPr>
            <p:spPr bwMode="auto">
              <a:xfrm>
                <a:off x="702" y="2436"/>
                <a:ext cx="80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l" defTabSz="914400"/>
                <a:endParaRPr lang="zh-CN" altLang="zh-CN" sz="3200" b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1" name="文本框 298032"/>
              <p:cNvSpPr txBox="1">
                <a:spLocks noChangeArrowheads="1"/>
              </p:cNvSpPr>
              <p:nvPr/>
            </p:nvSpPr>
            <p:spPr bwMode="auto">
              <a:xfrm>
                <a:off x="839" y="2617"/>
                <a:ext cx="80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3600" b="1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l" defTabSz="914400"/>
                <a:endParaRPr lang="zh-CN" altLang="zh-CN" sz="3200" b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10" name="文本框 298033"/>
            <p:cNvSpPr txBox="1">
              <a:spLocks noChangeArrowheads="1"/>
            </p:cNvSpPr>
            <p:nvPr/>
          </p:nvSpPr>
          <p:spPr bwMode="auto">
            <a:xfrm>
              <a:off x="3742" y="2983"/>
              <a:ext cx="272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</a:pPr>
              <a:r>
                <a:rPr lang="en-US" altLang="zh-CN" sz="2665" b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11" name="文本框 298034"/>
            <p:cNvSpPr txBox="1">
              <a:spLocks noChangeArrowheads="1"/>
            </p:cNvSpPr>
            <p:nvPr/>
          </p:nvSpPr>
          <p:spPr bwMode="auto">
            <a:xfrm>
              <a:off x="3833" y="3210"/>
              <a:ext cx="272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600" b="1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</a:pPr>
              <a:r>
                <a:rPr lang="en-US" altLang="zh-CN" sz="2665" b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26F5D"/>
                </a:solidFill>
                <a:effectLst/>
                <a:uLnTx/>
                <a:uFillTx/>
                <a:cs typeface="+mn-ea"/>
                <a:sym typeface="+mn-lt"/>
              </a:rPr>
              <a:t>结论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1753469" y="2358579"/>
            <a:ext cx="3278521" cy="95612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zh-CN" altLang="en-US" sz="2400" dirty="0">
                <a:solidFill>
                  <a:schemeClr val="tx1"/>
                </a:solidFill>
                <a:cs typeface="+mn-ea"/>
                <a:sym typeface="+mn-lt"/>
              </a:rPr>
              <a:t>已知</a:t>
            </a:r>
          </a:p>
        </p:txBody>
      </p:sp>
      <p:sp>
        <p:nvSpPr>
          <p:cNvPr id="6" name="椭圆 5"/>
          <p:cNvSpPr/>
          <p:nvPr/>
        </p:nvSpPr>
        <p:spPr>
          <a:xfrm>
            <a:off x="6895141" y="2358579"/>
            <a:ext cx="3278521" cy="95612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zh-CN" altLang="en-US" sz="2400" dirty="0">
                <a:solidFill>
                  <a:schemeClr val="tx1"/>
                </a:solidFill>
                <a:cs typeface="+mn-ea"/>
                <a:sym typeface="+mn-lt"/>
              </a:rPr>
              <a:t>求证</a:t>
            </a:r>
          </a:p>
        </p:txBody>
      </p:sp>
      <p:sp>
        <p:nvSpPr>
          <p:cNvPr id="7" name="矩形 6"/>
          <p:cNvSpPr/>
          <p:nvPr/>
        </p:nvSpPr>
        <p:spPr>
          <a:xfrm>
            <a:off x="1163069" y="3944339"/>
            <a:ext cx="4333794" cy="11102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zh-CN" altLang="en-US" sz="2800" dirty="0">
                <a:solidFill>
                  <a:schemeClr val="tx1"/>
                </a:solidFill>
                <a:cs typeface="+mn-ea"/>
                <a:sym typeface="+mn-lt"/>
              </a:rPr>
              <a:t>角的平分线上的点到角的两边距离相等</a:t>
            </a:r>
          </a:p>
        </p:txBody>
      </p:sp>
      <p:sp>
        <p:nvSpPr>
          <p:cNvPr id="8" name="矩形 7"/>
          <p:cNvSpPr/>
          <p:nvPr/>
        </p:nvSpPr>
        <p:spPr>
          <a:xfrm>
            <a:off x="6032405" y="3944339"/>
            <a:ext cx="5003992" cy="11102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zh-CN" altLang="en-US" sz="2800" dirty="0">
                <a:solidFill>
                  <a:schemeClr val="tx1"/>
                </a:solidFill>
                <a:cs typeface="+mn-ea"/>
                <a:sym typeface="+mn-lt"/>
              </a:rPr>
              <a:t>角的内部到角的两边距离相等的点在角平分线上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26F5D"/>
                </a:solidFill>
                <a:effectLst/>
                <a:uLnTx/>
                <a:uFillTx/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www.2ppt.com">
  <a:themeElements>
    <a:clrScheme name="Red">
      <a:dk1>
        <a:sysClr val="windowText" lastClr="000000"/>
      </a:dk1>
      <a:lt1>
        <a:sysClr val="window" lastClr="FFFFFF"/>
      </a:lt1>
      <a:dk2>
        <a:srgbClr val="FF3737"/>
      </a:dk2>
      <a:lt2>
        <a:srgbClr val="FF5D47"/>
      </a:lt2>
      <a:accent1>
        <a:srgbClr val="FF806E"/>
      </a:accent1>
      <a:accent2>
        <a:srgbClr val="F26F5D"/>
      </a:accent2>
      <a:accent3>
        <a:srgbClr val="A31F0D"/>
      </a:accent3>
      <a:accent4>
        <a:srgbClr val="FF5D47"/>
      </a:accent4>
      <a:accent5>
        <a:srgbClr val="FF8170"/>
      </a:accent5>
      <a:accent6>
        <a:srgbClr val="F9C5BE"/>
      </a:accent6>
      <a:hlink>
        <a:srgbClr val="FF6566"/>
      </a:hlink>
      <a:folHlink>
        <a:srgbClr val="6F0D00"/>
      </a:folHlink>
    </a:clrScheme>
    <a:fontScheme name="fig5afzy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1098</Words>
  <Application>Microsoft Office PowerPoint</Application>
  <PresentationFormat>宽屏</PresentationFormat>
  <Paragraphs>204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阿里巴巴普惠体 R</vt:lpstr>
      <vt:lpstr>思源黑体 CN Regular</vt:lpstr>
      <vt:lpstr>宋体</vt:lpstr>
      <vt:lpstr>Arial</vt:lpstr>
      <vt:lpstr>Calibri</vt:lpstr>
      <vt:lpstr>Cambria Math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2020-04-06T06:14:00Z</dcterms:created>
  <dcterms:modified xsi:type="dcterms:W3CDTF">2023-01-16T23:31:31Z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89D9950C62524282BC53F84A6ABFB655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