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6" r:id="rId2"/>
    <p:sldId id="264" r:id="rId3"/>
    <p:sldId id="263" r:id="rId4"/>
    <p:sldId id="261" r:id="rId5"/>
    <p:sldId id="360" r:id="rId6"/>
    <p:sldId id="374" r:id="rId7"/>
    <p:sldId id="375" r:id="rId8"/>
    <p:sldId id="361" r:id="rId9"/>
    <p:sldId id="275" r:id="rId10"/>
    <p:sldId id="356" r:id="rId11"/>
    <p:sldId id="362" r:id="rId12"/>
    <p:sldId id="286" r:id="rId13"/>
    <p:sldId id="293" r:id="rId14"/>
    <p:sldId id="350" r:id="rId15"/>
    <p:sldId id="357" r:id="rId16"/>
    <p:sldId id="358" r:id="rId17"/>
    <p:sldId id="363" r:id="rId18"/>
    <p:sldId id="288" r:id="rId19"/>
    <p:sldId id="290" r:id="rId20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7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B343"/>
    <a:srgbClr val="E30782"/>
    <a:srgbClr val="00493A"/>
    <a:srgbClr val="F599C1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497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817" y="1383619"/>
            <a:ext cx="9157817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平均数的再认识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79588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373142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360045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989" y="938689"/>
            <a:ext cx="7975736" cy="1314926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一个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10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人小组想知道他们小组更喜欢数学还是英语，于是他们展开了调查。下面是他们调查时使用的评分标准。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859302" y="2355346"/>
            <a:ext cx="5566028" cy="7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07439" y="3327455"/>
            <a:ext cx="783620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41355" y="2031690"/>
            <a:ext cx="6421060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分别计算数学和英语喜欢程度的平均分。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084245" y="2485056"/>
            <a:ext cx="6311176" cy="9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数学喜欢程度的平均分：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30÷10=3(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英语喜欢程度的平均分：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24÷10=2.4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（分）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748579" y="268194"/>
            <a:ext cx="5425397" cy="7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96717" y="1059582"/>
            <a:ext cx="7638215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41355" y="3435846"/>
            <a:ext cx="7972012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(2)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根据这些得分判断，对于这个组的学生，哪个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科目更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defRPr/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受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欢迎？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39606" y="4141299"/>
            <a:ext cx="2491254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数学更受欢迎。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518714" y="769144"/>
            <a:ext cx="8366540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4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两个射击小组进行射击训练，第一小组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人，平均每人命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环；第二小组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人，共命中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环。这两个小组平均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每人命中多少环？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945403" y="2843956"/>
            <a:ext cx="7750567" cy="80791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4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此题错在把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82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环误认为是第一小组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人共命中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的环数了。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8884" y="1977684"/>
            <a:ext cx="5849618" cy="756084"/>
            <a:chOff x="1338263" y="2564904"/>
            <a:chExt cx="7608565" cy="10081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8263" y="2564904"/>
              <a:ext cx="6600000" cy="45714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94447" y="3125397"/>
              <a:ext cx="5952381" cy="44761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73523" y="3833817"/>
            <a:ext cx="5966721" cy="73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127067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defRPr/>
            </a:pPr>
            <a:r>
              <a:rPr lang="zh-CN" altLang="en-US" sz="26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基础题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淘气调查了操场上做游戏的小朋友的年龄情况：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defRPr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7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7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7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9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9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岁。</a:t>
            </a:r>
          </a:p>
          <a:p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P88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30633" y="1869672"/>
            <a:ext cx="8193457" cy="23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(1)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计算这些小朋友的平均年龄。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274955" indent="-274955">
              <a:defRPr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(2)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这时，老师也加入做游戏的队伍。他的年龄是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45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岁，估计并计算此时做游戏的人的平均年龄。说一说你对平均数的认识。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3522" y="2301720"/>
            <a:ext cx="7584484" cy="6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9)÷8=7.875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（岁）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3522" y="4137924"/>
            <a:ext cx="752912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45)÷9=12(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岁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选择题。</a:t>
            </a:r>
          </a:p>
        </p:txBody>
      </p:sp>
      <p:sp>
        <p:nvSpPr>
          <p:cNvPr id="2" name="矩形 1"/>
          <p:cNvSpPr/>
          <p:nvPr/>
        </p:nvSpPr>
        <p:spPr>
          <a:xfrm>
            <a:off x="475271" y="1005576"/>
            <a:ext cx="8470263" cy="327122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1）小丽一天中测量了6次气温，分别是18℃、21℃、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27℃、28℃、24℃、20℃。这一天的平均气温是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）℃。</a:t>
            </a:r>
          </a:p>
          <a:p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A. 20                            B. 27                         C. 23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（2）五年级3个班平均每班有学生48人，其中一班有45 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人，二班有 51人，三班有（     ）人。</a:t>
            </a:r>
          </a:p>
          <a:p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A. 45                            B. 48                         C. 47</a:t>
            </a:r>
          </a:p>
        </p:txBody>
      </p:sp>
      <p:sp>
        <p:nvSpPr>
          <p:cNvPr id="5" name="矩形 4"/>
          <p:cNvSpPr/>
          <p:nvPr/>
        </p:nvSpPr>
        <p:spPr>
          <a:xfrm>
            <a:off x="1748579" y="1761660"/>
            <a:ext cx="363515" cy="47045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矩形 5"/>
          <p:cNvSpPr/>
          <p:nvPr/>
        </p:nvSpPr>
        <p:spPr>
          <a:xfrm>
            <a:off x="5568502" y="3327834"/>
            <a:ext cx="363515" cy="47045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4492" y="826513"/>
            <a:ext cx="8304179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长江小学“尊老爱幼”小分队去养老院打扫卫生，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组平均每组擦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块玻璃，后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组共擦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块玻璃，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个小组平均每组擦多少块玻璃？</a:t>
            </a:r>
          </a:p>
        </p:txBody>
      </p:sp>
      <p:sp>
        <p:nvSpPr>
          <p:cNvPr id="2" name="矩形 1"/>
          <p:cNvSpPr/>
          <p:nvPr/>
        </p:nvSpPr>
        <p:spPr>
          <a:xfrm>
            <a:off x="1904605" y="2446694"/>
            <a:ext cx="5288564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3×30＋75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3＋2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＝33（块）</a:t>
            </a:r>
          </a:p>
        </p:txBody>
      </p:sp>
      <p:sp>
        <p:nvSpPr>
          <p:cNvPr id="3" name="矩形 2"/>
          <p:cNvSpPr/>
          <p:nvPr/>
        </p:nvSpPr>
        <p:spPr>
          <a:xfrm>
            <a:off x="1738522" y="3202778"/>
            <a:ext cx="5643501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个小组平均每组擦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33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块玻璃。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127067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6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下面是某班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个小组学生对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种水果（香蕉、苹果、梨、</a:t>
            </a:r>
            <a:endParaRPr lang="en-US" altLang="zh-CN" sz="26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桃、橘子、西瓜、葡萄、菠萝）喜好程度的排序结果，</a:t>
            </a:r>
            <a:endParaRPr lang="en-US" altLang="zh-CN" sz="26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1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表示喜好程度最高。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P88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6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52078" y="3489853"/>
            <a:ext cx="7972012" cy="10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根据上面的结果，将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种水果按照喜好程度从高到低排序，并说明排序的理由。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1051" y="1815666"/>
            <a:ext cx="636613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64549" y="1815286"/>
            <a:ext cx="8580985" cy="287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苹果＞香蕉＞西瓜＞橘子＞葡萄＞梨＞桃＝菠萝。理由：</a:t>
            </a:r>
          </a:p>
          <a:p>
            <a:pPr eaLnBrk="0" hangingPunct="0"/>
            <a:r>
              <a:rPr lang="zh-CN" altLang="en-US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苹果：</a:t>
            </a:r>
            <a:r>
              <a:rPr lang="en-US" altLang="zh-CN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(1+1+1+3)÷4=1.5   </a:t>
            </a:r>
            <a:r>
              <a:rPr lang="zh-CN" altLang="en-US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香蕉：</a:t>
            </a:r>
            <a:r>
              <a:rPr lang="en-US" altLang="zh-CN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(2+2+2+3)÷4=2.25</a:t>
            </a:r>
          </a:p>
          <a:p>
            <a:pPr eaLnBrk="0" hangingPunct="0"/>
            <a:r>
              <a:rPr lang="zh-CN" altLang="en-US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西瓜：</a:t>
            </a:r>
            <a:r>
              <a:rPr lang="en-US" altLang="zh-CN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(1+3+4+4)÷4=3	    </a:t>
            </a:r>
            <a:r>
              <a:rPr lang="zh-CN" altLang="en-US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橘子：</a:t>
            </a:r>
            <a:r>
              <a:rPr lang="en-US" altLang="zh-CN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(2+3+4+8)÷4=4.25</a:t>
            </a:r>
          </a:p>
          <a:p>
            <a:pPr eaLnBrk="0" hangingPunct="0"/>
            <a:r>
              <a:rPr lang="zh-CN" altLang="en-US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葡萄：</a:t>
            </a:r>
            <a:r>
              <a:rPr lang="en-US" altLang="zh-CN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(4+5+5+5)÷4=4.75  </a:t>
            </a:r>
            <a:r>
              <a:rPr lang="zh-CN" altLang="en-US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梨：</a:t>
            </a:r>
            <a:r>
              <a:rPr lang="en-US" altLang="zh-CN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(5+6+7+7)÷4=6.25</a:t>
            </a:r>
          </a:p>
          <a:p>
            <a:pPr eaLnBrk="0" hangingPunct="0"/>
            <a:r>
              <a:rPr lang="zh-CN" altLang="en-US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桃：</a:t>
            </a:r>
            <a:r>
              <a:rPr lang="en-US" altLang="zh-CN" sz="26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(6+7+7+8)÷4=7	    </a:t>
            </a:r>
            <a:r>
              <a:rPr lang="zh-CN" altLang="en-US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菠萝：</a:t>
            </a:r>
            <a:r>
              <a:rPr lang="en-US" altLang="zh-CN" sz="260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(6+6+8+8)÷4=7</a:t>
            </a:r>
          </a:p>
          <a:p>
            <a:pPr eaLnBrk="0" hangingPunct="0"/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因为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2.25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4.25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4.75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6.25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7=7</a:t>
            </a:r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endParaRPr lang="en-US" altLang="zh-CN" sz="26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zh-CN" altLang="en-US" sz="26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所以</a:t>
            </a:r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苹果＞香蕉＞西瓜＞橘子＞葡萄＞梨＞桃＝菠萝。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1051" y="303119"/>
            <a:ext cx="6034370" cy="15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0614" y="1157667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633" y="1707654"/>
            <a:ext cx="8248818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latinLnBrk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平均数表示一组数据的集中趋势。求平均数时用总数量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总份数。平均数受极端数据的影响，每个数据的变化都会影响到最终结果。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475272" y="1113588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进一步学习平均数，会计算简单数据的平均数，能用平均数知识解决问题。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体会极端数据对平均数的影响。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3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19910" y="951570"/>
            <a:ext cx="841490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根据有关规定，我国对学龄前儿童实行免票乘车，即一名成年人可以携带一名身高不足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的儿童免费乘车。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>
              <a:spcBef>
                <a:spcPts val="760"/>
              </a:spcBef>
              <a:spcAft>
                <a:spcPts val="760"/>
              </a:spcAft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这个数据可能是如何得到的呢？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）据统计，目前北京市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岁男童身高的平均值为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119.3cm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，女童身高的平均值为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118.7cm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。请根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据上面信息解释免票线的合理性。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平均数的意义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7439" y="1329611"/>
            <a:ext cx="8027373" cy="461665"/>
            <a:chOff x="1050231" y="1700808"/>
            <a:chExt cx="10441160" cy="615554"/>
          </a:xfrm>
        </p:grpSpPr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1482279" y="1700808"/>
              <a:ext cx="1000911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下表是“新苗杯”少儿歌手大奖赛的成绩统计表。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" name="图片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50231" y="1844824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809925" y="1946434"/>
          <a:ext cx="7748235" cy="2442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553"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平均分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96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99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0633" y="411320"/>
            <a:ext cx="8244246" cy="507831"/>
            <a:chOff x="1050231" y="1700808"/>
            <a:chExt cx="10723245" cy="677108"/>
          </a:xfrm>
        </p:grpSpPr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1482032" y="1700808"/>
              <a:ext cx="1029144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下表是“新苗杯”少儿歌手大奖赛的成绩统计表。</a:t>
              </a:r>
            </a:p>
          </p:txBody>
        </p:sp>
        <p:pic>
          <p:nvPicPr>
            <p:cNvPr id="4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50231" y="1844824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602" y="3803809"/>
            <a:ext cx="7182898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请把统计表填写完整，并排出名次。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23757" y="1071086"/>
          <a:ext cx="6504787" cy="2625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1584"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平均分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96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99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632696" y="2064544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96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6638554" y="2606040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95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638554" y="3210878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</a:t>
            </a: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7048154" y="2057400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①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7048154" y="2608898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②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7036438" y="3196590"/>
            <a:ext cx="5199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0674" y="250031"/>
            <a:ext cx="8277444" cy="507831"/>
            <a:chOff x="1050231" y="1700808"/>
            <a:chExt cx="10653395" cy="677108"/>
          </a:xfrm>
        </p:grpSpPr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1482031" y="1700808"/>
              <a:ext cx="1022159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下表是“新苗杯”少儿歌手大奖赛的成绩统计表。</a:t>
              </a:r>
            </a:p>
          </p:txBody>
        </p:sp>
        <p:pic>
          <p:nvPicPr>
            <p:cNvPr id="4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50231" y="1844824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19224" y="3334602"/>
            <a:ext cx="8138096" cy="15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60680" indent="-3606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在实际比赛中，通常都采取去掉一个最高分和一</a:t>
            </a:r>
          </a:p>
          <a:p>
            <a:pPr>
              <a:lnSpc>
                <a:spcPct val="12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个最低分、然后再计算平均数的记分方法，你能</a:t>
            </a:r>
          </a:p>
          <a:p>
            <a:pPr>
              <a:lnSpc>
                <a:spcPct val="12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说出其中的道理吗？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96174" y="709612"/>
          <a:ext cx="6504787" cy="2625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1584"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平均分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96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99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6305112" y="1695926"/>
            <a:ext cx="935392" cy="2076927"/>
            <a:chOff x="12915" y="3787"/>
            <a:chExt cx="1916" cy="4361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12915" y="3802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96</a:t>
              </a:r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12927" y="4939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95</a:t>
              </a: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12927" y="6209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13766" y="3787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13766" y="4945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②</a:t>
              </a: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13742" y="6179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96174" y="871061"/>
          <a:ext cx="6504787" cy="2625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1584"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评委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平均分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96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99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84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选手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98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87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85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90</a:t>
                      </a: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6" marR="70306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6305112" y="1857375"/>
            <a:ext cx="935392" cy="2076927"/>
            <a:chOff x="12915" y="3787"/>
            <a:chExt cx="1916" cy="4361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12915" y="3802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96</a:t>
              </a:r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12927" y="4939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95</a:t>
              </a: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12927" y="6209"/>
              <a:ext cx="1065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13766" y="3787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13766" y="4945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②</a:t>
              </a: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13742" y="6179"/>
              <a:ext cx="106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③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0300" y="303688"/>
            <a:ext cx="8385824" cy="507831"/>
            <a:chOff x="1050231" y="1700808"/>
            <a:chExt cx="10907395" cy="677108"/>
          </a:xfrm>
        </p:grpSpPr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1482030" y="1700808"/>
              <a:ext cx="104755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下表是“新苗杯”少儿歌手大奖赛的成绩统计表。</a:t>
              </a:r>
            </a:p>
          </p:txBody>
        </p:sp>
        <p:pic>
          <p:nvPicPr>
            <p:cNvPr id="4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50231" y="1844824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205843" y="871062"/>
          <a:ext cx="858257" cy="2625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3921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700" b="0" i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  <a:sym typeface="Times New Roman" panose="02020603050405020304"/>
                        </a:rPr>
                        <a:t>最终</a:t>
                      </a:r>
                    </a:p>
                  </a:txBody>
                  <a:tcPr marL="70302" marR="70302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700" b="0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2" marR="70302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700" b="0" i="0" u="non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2" marR="70302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700" b="0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2" marR="70302" marT="34312" marB="3431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1884223" y="1968166"/>
            <a:ext cx="443042" cy="24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487704" y="1907823"/>
            <a:ext cx="441822" cy="24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27035" y="2526048"/>
            <a:ext cx="443043" cy="244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92127" y="2504247"/>
            <a:ext cx="443043" cy="24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86543" y="3117259"/>
            <a:ext cx="443043" cy="24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92127" y="3116941"/>
            <a:ext cx="443043" cy="24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190358" y="1863161"/>
            <a:ext cx="4979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96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196460" y="2436090"/>
            <a:ext cx="4979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97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196460" y="3009019"/>
            <a:ext cx="4979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89</a:t>
            </a: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7620463" y="2429660"/>
            <a:ext cx="49918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①</a:t>
            </a: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7618022" y="1847683"/>
            <a:ext cx="4979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②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7620463" y="3011638"/>
            <a:ext cx="49918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③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475367" y="3722240"/>
            <a:ext cx="8138096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60680" indent="-3606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请你按照上述的记分方法重新计算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位选手的最终成绩，然后排出名次。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18161" y="411700"/>
            <a:ext cx="6945632" cy="507831"/>
            <a:chOff x="1771477" y="1015178"/>
            <a:chExt cx="9034145" cy="677108"/>
          </a:xfrm>
        </p:grpSpPr>
        <p:pic>
          <p:nvPicPr>
            <p:cNvPr id="2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71477" y="1124744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2125172" y="1015178"/>
              <a:ext cx="868045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说一说，你对平均数有了哪些新的认识？</a:t>
              </a:r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6939" y="935832"/>
            <a:ext cx="4891283" cy="17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90473" y="2653665"/>
            <a:ext cx="4844416" cy="180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266069" y="519712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05133" y="1156830"/>
            <a:ext cx="8181653" cy="305752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平均数的特点：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）平均数是一个良好的集中量数，具有反应灵敏、计算简单等优点。（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）平均数易受极端数据的影响，这是因为平均数反应灵敏，每个数据或大或小的变化都会影响到最终结果。</a:t>
            </a: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求平均数的方法：总数量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总份数＝平均数。</a:t>
            </a:r>
            <a:endParaRPr lang="zh-CN" altLang="en-US" sz="27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全屏显示(16:9)</PresentationFormat>
  <Paragraphs>199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2A1D72D87282449AB4FB40C8BF35609F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