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0" r:id="rId9"/>
    <p:sldId id="441" r:id="rId10"/>
    <p:sldId id="442" r:id="rId11"/>
    <p:sldId id="443" r:id="rId12"/>
    <p:sldId id="444" r:id="rId13"/>
    <p:sldId id="445" r:id="rId1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61EED49-1DE7-43B7-B9E5-6E30161E16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EA9F6F36-64E5-4426-8C10-D6623F839C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86E73D9A-5AA9-4EF5-811F-2DD8A934B013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FA4289D1-61BE-4C2D-8FFB-38935711A1CE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矩形 1"/>
          <p:cNvSpPr>
            <a:spLocks noChangeArrowheads="1"/>
          </p:cNvSpPr>
          <p:nvPr/>
        </p:nvSpPr>
        <p:spPr bwMode="auto">
          <a:xfrm>
            <a:off x="316288" y="2571750"/>
            <a:ext cx="8498681" cy="70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73000"/>
              </a:lnSpc>
              <a:spcBef>
                <a:spcPts val="975"/>
              </a:spcBef>
              <a:spcAft>
                <a:spcPts val="975"/>
              </a:spcAft>
              <a:defRPr/>
            </a:pP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Part </a:t>
            </a:r>
            <a:r>
              <a:rPr lang="en-US" altLang="zh-CN" sz="2400" b="1" kern="100" dirty="0">
                <a:latin typeface="宋体" panose="02010600030101010101" pitchFamily="2" charset="-122"/>
                <a:ea typeface="黑体" panose="02010609060101010101" charset="-122"/>
                <a:cs typeface="Times New Roman" panose="02020603050405020304"/>
              </a:rPr>
              <a:t>Ⅴ</a:t>
            </a:r>
            <a:r>
              <a:rPr lang="zh-CN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en-US" altLang="zh-CN" sz="2400" b="1" kern="100" dirty="0">
                <a:latin typeface="Cambria" panose="02040503050406030204"/>
                <a:ea typeface="黑体" panose="02010609060101010101" charset="-122"/>
                <a:cs typeface="Times New Roman" panose="02020603050405020304"/>
              </a:rPr>
              <a:t>Writing</a:t>
            </a:r>
            <a:r>
              <a:rPr lang="en-US" altLang="zh-CN" sz="2400" b="1" kern="100" dirty="0">
                <a:latin typeface="+mj-ea"/>
                <a:ea typeface="+mj-ea"/>
                <a:cs typeface="Times New Roman" panose="02020603050405020304"/>
              </a:rPr>
              <a:t>——</a:t>
            </a:r>
            <a:r>
              <a:rPr lang="zh-CN" altLang="zh-CN" sz="2400" b="1" kern="100" dirty="0">
                <a:latin typeface="+mj-ea"/>
                <a:ea typeface="+mj-ea"/>
                <a:cs typeface="Times New Roman" panose="02020603050405020304"/>
              </a:rPr>
              <a:t>英语名信片</a:t>
            </a:r>
          </a:p>
        </p:txBody>
      </p:sp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5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On the road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4191946"/>
            <a:ext cx="9144000" cy="40703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90587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利用状语从句的省略改写句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_____________________________________________________________________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I made a new friend with a young man from Africa.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用定语从句将句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合并为定语从句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When having lunch at a seafood restaurant near the beach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made a new friend with a young man from Africa ____________________________________________________ and has travelled several places of interest.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94520" y="1241823"/>
            <a:ext cx="546688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When having lunch at a seafood restaurant near the beach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76328" y="2927748"/>
            <a:ext cx="333809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who is attracted to Chinese culture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314325" y="7393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第五步：过渡衔接连成篇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44191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7 July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Hi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Sam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have been on a trip for less than seven days in Hainan with my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family.At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the moment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I’m at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Sanya.We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went there by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plane.After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we got off the plane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we couldn’t wait to enjoy the beautiful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scenery.The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weather is a little hot but the sky is extremely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clear.You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can see crowds of visitors—the young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the old...on the island.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89373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Some are surfing and others diving in the deeper part of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sea.We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are excited to see some special trees and plants along the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road.When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having lunch at a seafood restaurant near the beach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made a new friend with a young man from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Africa.He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is attracted to Chinese culture and has travelled several places of interest.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It is definitely an exciting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trip.If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I have a chance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 will be more than happy to visit the place again.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Sincerely yours</a:t>
            </a: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Li </a:t>
            </a:r>
            <a:r>
              <a:rPr lang="en-US" altLang="zh-CN" kern="100" dirty="0" err="1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Hua</a:t>
            </a: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569244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本单元的写作任务是写一篇英语名信片，是告知旅游状况的明信片。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内容主要包括旅游见闻，旅行感受，作者的行为，和作者下一步的行程。旅游明信片介绍景点见闻用一般现在时，谈论过去的行程用一般过去时，介绍下一步的行程用将来时。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0242" name="Picture 4" descr="写作指导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410" y="119062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矩形 1"/>
          <p:cNvSpPr>
            <a:spLocks noChangeArrowheads="1"/>
          </p:cNvSpPr>
          <p:nvPr/>
        </p:nvSpPr>
        <p:spPr bwMode="auto">
          <a:xfrm>
            <a:off x="314325" y="665560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【增分表达】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描述景色的形容词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09587" y="1475185"/>
            <a:ext cx="807362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splendid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grand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magnificent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charming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1235" y="1888332"/>
            <a:ext cx="328136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描述旅游者行为、心情的短语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7213" y="2297907"/>
            <a:ext cx="7362825" cy="483394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 excited to see some special trees and plants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have a wonderful view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69329" y="2663429"/>
            <a:ext cx="238911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谈论景点的名词短语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213" y="3049191"/>
            <a:ext cx="8180785" cy="898922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tourist attraction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tourist destination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scenic spot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places of tourist attraction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natural splendor/attraction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summer resort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national park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488281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假定你是李华，在海南旅游，收到朋友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Sam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的来信，询问你的旅游行程。请用明信片的方式给他回信介绍情况。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注意：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词数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左右；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可适当增加细节，以使行文连贯。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4" descr="典例示范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56348" y="954881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14325" y="109418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第一步：布局谋篇很关键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98997"/>
            <a:ext cx="8570119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确定体裁：本文是一篇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确定中心人称：本文主要人称为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确定主体时态：以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为主。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089672" y="1576388"/>
            <a:ext cx="83099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应用文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890963" y="1982392"/>
            <a:ext cx="1061829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</a:rPr>
              <a:t>第一人称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843212" y="2294335"/>
            <a:ext cx="12811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一般现在时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矩形 1"/>
          <p:cNvSpPr>
            <a:spLocks noChangeArrowheads="1"/>
          </p:cNvSpPr>
          <p:nvPr/>
        </p:nvSpPr>
        <p:spPr bwMode="auto">
          <a:xfrm>
            <a:off x="314325" y="829866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第二步：核心词汇想周全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34679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在旅游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情不自禁地欣赏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非常清新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成群的游客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5.________________ 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非常开心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7403" y="1170385"/>
            <a:ext cx="11836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be on a trip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0968" y="1572816"/>
            <a:ext cx="185916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can’t wait to enjoy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3865" y="2010966"/>
            <a:ext cx="156837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extremely clear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86978" y="2463404"/>
            <a:ext cx="17764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crowds of visitors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8297" y="2799160"/>
            <a:ext cx="196592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be more than happy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矩形 1"/>
          <p:cNvSpPr>
            <a:spLocks noChangeArrowheads="1"/>
          </p:cNvSpPr>
          <p:nvPr/>
        </p:nvSpPr>
        <p:spPr bwMode="auto">
          <a:xfrm>
            <a:off x="289323" y="5560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charset="-122"/>
              </a:rPr>
              <a:t>第三步：由词扩句雏形现</a:t>
            </a:r>
            <a:endParaRPr lang="zh-CN" altLang="zh-CN" dirty="0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78607" y="9608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1.I _________________________________________ for less than seven days in Hainan with my family.(on a trip)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我和家人在海南旅行了不到七天。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2.At the moment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am staying 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Sanya.It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_________________________________.(lie in)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目前，我住在三亚。它位于中国的南部。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3.After we __________________________________________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enjoyed the beautiful scenery.(get off)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下飞机后，我们欣赏美丽的景色。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8133" y="882254"/>
            <a:ext cx="189539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have been on a trip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25367" y="2160985"/>
            <a:ext cx="245323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lies in the south of China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19325" y="2949179"/>
            <a:ext cx="165397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got off the plane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0513" y="728662"/>
            <a:ext cx="8570119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4.When we __________________________ at a seafood restaurant near the beach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_________________________ a young man from Africa.(make a new friend with)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当我们在海滩附近的一家海鲜餐厅吃午饭时，我与一个来自非洲的年轻人成为了新朋友。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5.He _____________ Chinese culture and has travelled several ________________.(attract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interest)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他着迷于中国文化，已经游览了很多风景名胜。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19417" y="648891"/>
            <a:ext cx="184409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were having lunch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3936" y="1125141"/>
            <a:ext cx="2318583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made a new friend 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4584" y="2349104"/>
            <a:ext cx="138243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is attracted 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87486" y="2328863"/>
            <a:ext cx="170303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places of interest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矩形 1"/>
          <p:cNvSpPr>
            <a:spLocks noChangeArrowheads="1"/>
          </p:cNvSpPr>
          <p:nvPr/>
        </p:nvSpPr>
        <p:spPr bwMode="auto">
          <a:xfrm>
            <a:off x="278607" y="820341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charset="-122"/>
              </a:rPr>
              <a:t>第四步：句式升级造亮点</a:t>
            </a:r>
            <a:endParaRPr lang="zh-CN" altLang="zh-CN">
              <a:latin typeface="宋体" panose="02010600030101010101" pitchFamily="2" charset="-122"/>
              <a:ea typeface="黑体" panose="02010609060101010101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225154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用定语从句改写句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At the moment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am staying at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Sanya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_______________________________________.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用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can’t wait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改写句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	After we got off the plane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_____________________________________________ the beautiful scenery.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75119" y="1634729"/>
            <a:ext cx="307520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which lies in the south of China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25640" y="2406254"/>
            <a:ext cx="216694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couldn’t wait to enjoy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</Words>
  <Application>Microsoft Office PowerPoint</Application>
  <PresentationFormat>全屏显示(16:9)</PresentationFormat>
  <Paragraphs>73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黑体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Courier New</vt:lpstr>
      <vt:lpstr>Impact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2023-01-16T23:31:55Z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9A4D202C46704E4F8635455B13CF0A52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