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9"/>
  </p:notesMasterIdLst>
  <p:handoutMasterIdLst>
    <p:handoutMasterId r:id="rId30"/>
  </p:handoutMasterIdLst>
  <p:sldIdLst>
    <p:sldId id="301" r:id="rId3"/>
    <p:sldId id="302" r:id="rId4"/>
    <p:sldId id="278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6" r:id="rId17"/>
    <p:sldId id="317" r:id="rId18"/>
    <p:sldId id="322" r:id="rId19"/>
    <p:sldId id="315" r:id="rId20"/>
    <p:sldId id="314" r:id="rId21"/>
    <p:sldId id="320" r:id="rId22"/>
    <p:sldId id="319" r:id="rId23"/>
    <p:sldId id="318" r:id="rId24"/>
    <p:sldId id="321" r:id="rId25"/>
    <p:sldId id="323" r:id="rId26"/>
    <p:sldId id="324" r:id="rId27"/>
    <p:sldId id="325" r:id="rId28"/>
  </p:sldIdLst>
  <p:sldSz cx="12192000" cy="68580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EF135A"/>
    <a:srgbClr val="F61860"/>
    <a:srgbClr val="EB533A"/>
    <a:srgbClr val="2FB4AC"/>
    <a:srgbClr val="FEF6E7"/>
    <a:srgbClr val="FD6760"/>
    <a:srgbClr val="B7471F"/>
    <a:srgbClr val="DD6236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565"/>
  </p:normalViewPr>
  <p:slideViewPr>
    <p:cSldViewPr snapToGrid="0">
      <p:cViewPr varScale="1">
        <p:scale>
          <a:sx n="108" d="100"/>
          <a:sy n="108" d="100"/>
        </p:scale>
        <p:origin x="-7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593" y="495300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椭圆 6"/>
          <p:cNvSpPr/>
          <p:nvPr userDrawn="1"/>
        </p:nvSpPr>
        <p:spPr>
          <a:xfrm>
            <a:off x="3227469" y="223877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 userDrawn="1"/>
        </p:nvSpPr>
        <p:spPr>
          <a:xfrm>
            <a:off x="4929339" y="293647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 userDrawn="1"/>
        </p:nvSpPr>
        <p:spPr>
          <a:xfrm>
            <a:off x="10912393" y="439696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1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椭圆 16"/>
          <p:cNvSpPr/>
          <p:nvPr userDrawn="1"/>
        </p:nvSpPr>
        <p:spPr>
          <a:xfrm>
            <a:off x="5561148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69" y="5084361"/>
            <a:ext cx="2510131" cy="1789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883144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7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2" y="5918849"/>
            <a:ext cx="2391539" cy="954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860593" y="495300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椭圆 5"/>
          <p:cNvSpPr/>
          <p:nvPr userDrawn="1"/>
        </p:nvSpPr>
        <p:spPr>
          <a:xfrm>
            <a:off x="3227469" y="223877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椭圆 6"/>
          <p:cNvSpPr/>
          <p:nvPr userDrawn="1"/>
        </p:nvSpPr>
        <p:spPr>
          <a:xfrm>
            <a:off x="4929339" y="293647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10912393" y="439696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1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 userDrawn="1"/>
        </p:nvSpPr>
        <p:spPr>
          <a:xfrm>
            <a:off x="5561148" y="1216975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399" y="-107215"/>
            <a:ext cx="80165" cy="942911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5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1" y="6148567"/>
            <a:ext cx="9588500" cy="709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6305764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27" y="5613399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53928" y="381836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570556" y="70357"/>
            <a:ext cx="572228" cy="55960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632" y="-195072"/>
            <a:ext cx="12549632" cy="29236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304" y="5684781"/>
            <a:ext cx="11883136" cy="1108463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>
            <a:fillRect/>
          </a:stretch>
        </p:blipFill>
        <p:spPr>
          <a:xfrm>
            <a:off x="0" y="308864"/>
            <a:ext cx="12192000" cy="6549136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4781"/>
            <a:ext cx="12192000" cy="11084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895" y="139200"/>
            <a:ext cx="11863289" cy="17618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rot="-1680000">
            <a:off x="196399" y="-107215"/>
            <a:ext cx="80165" cy="942911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-1680000">
            <a:off x="682287" y="-362575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53928" y="381836"/>
            <a:ext cx="972504" cy="9510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570556" y="70357"/>
            <a:ext cx="572228" cy="55960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1181"/>
            <a:ext cx="12192000" cy="11084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432"/>
            <a:ext cx="12192000" cy="181064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081124" y="646371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rgbClr val="FE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3" y="495300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 userDrawn="1"/>
        </p:nvSpPr>
        <p:spPr>
          <a:xfrm>
            <a:off x="3227469" y="223877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7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椭圆 16"/>
          <p:cNvSpPr/>
          <p:nvPr userDrawn="1"/>
        </p:nvSpPr>
        <p:spPr>
          <a:xfrm>
            <a:off x="10912393" y="439696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1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椭圆 20"/>
          <p:cNvSpPr/>
          <p:nvPr userDrawn="1"/>
        </p:nvSpPr>
        <p:spPr>
          <a:xfrm>
            <a:off x="5561148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0"/>
            <a:ext cx="12192000" cy="35433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 advClick="0" advTm="2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7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hyperlink" Target="http://www.58pic.com/shiliangtu/19222069.html" TargetMode="Externa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hyperlink" Target="http://www.58pic.com/newpic/26968177.html" TargetMode="Externa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tags" Target="../tags/tag7.xml"/><Relationship Id="rId7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.png"/><Relationship Id="rId4" Type="http://schemas.openxmlformats.org/officeDocument/2006/relationships/tags" Target="../tags/tag8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1.xml"/><Relationship Id="rId7" Type="http://schemas.openxmlformats.org/officeDocument/2006/relationships/slide" Target="slide2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9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://www.58pic.com/psd/18285912.html" TargetMode="Externa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79327" y="3592598"/>
            <a:ext cx="9267096" cy="3265402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918327" y="2589695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85203" y="2318272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707824" y="2735747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060413" y="2355692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277175" y="2291419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263613" y="2558892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86540" y="3334133"/>
            <a:ext cx="6478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EB533A"/>
                </a:solidFill>
                <a:cs typeface="+mn-ea"/>
                <a:sym typeface="+mn-lt"/>
              </a:rPr>
              <a:t>妇</a:t>
            </a:r>
            <a:r>
              <a:rPr lang="zh-CN" altLang="en-US" sz="4800" b="1" dirty="0">
                <a:solidFill>
                  <a:srgbClr val="EB533A"/>
                </a:solidFill>
                <a:cs typeface="+mn-ea"/>
                <a:sym typeface="+mn-lt"/>
              </a:rPr>
              <a:t>女</a:t>
            </a:r>
            <a:r>
              <a:rPr lang="zh-CN" altLang="en-US" sz="4800" b="1" dirty="0" smtClean="0">
                <a:solidFill>
                  <a:srgbClr val="EB533A"/>
                </a:solidFill>
                <a:cs typeface="+mn-ea"/>
                <a:sym typeface="+mn-lt"/>
              </a:rPr>
              <a:t>节</a:t>
            </a:r>
            <a:r>
              <a:rPr lang="en-US" altLang="zh-CN" sz="4800" b="1" dirty="0" smtClean="0">
                <a:solidFill>
                  <a:srgbClr val="EB533A"/>
                </a:solidFill>
                <a:cs typeface="+mn-ea"/>
                <a:sym typeface="+mn-lt"/>
              </a:rPr>
              <a:t>/</a:t>
            </a:r>
            <a:r>
              <a:rPr lang="zh-CN" altLang="en-US" sz="4800" b="1" dirty="0" smtClean="0">
                <a:solidFill>
                  <a:srgbClr val="EB533A"/>
                </a:solidFill>
                <a:cs typeface="+mn-ea"/>
                <a:sym typeface="+mn-lt"/>
              </a:rPr>
              <a:t>母亲节</a:t>
            </a:r>
            <a:r>
              <a:rPr lang="en-US" altLang="zh-CN" sz="4800" b="1" dirty="0" smtClean="0">
                <a:solidFill>
                  <a:srgbClr val="EB533A"/>
                </a:solidFill>
                <a:cs typeface="+mn-ea"/>
                <a:sym typeface="+mn-lt"/>
              </a:rPr>
              <a:t>PPT</a:t>
            </a:r>
            <a:r>
              <a:rPr lang="zh-CN" altLang="en-US" sz="4800" b="1" dirty="0" smtClean="0">
                <a:solidFill>
                  <a:srgbClr val="EB533A"/>
                </a:solidFill>
                <a:cs typeface="+mn-ea"/>
                <a:sym typeface="+mn-lt"/>
              </a:rPr>
              <a:t>模板</a:t>
            </a:r>
            <a:endParaRPr lang="zh-CN" altLang="en-US" sz="4800" b="1" dirty="0">
              <a:solidFill>
                <a:srgbClr val="EB533A"/>
              </a:solidFill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7560" y="905004"/>
            <a:ext cx="2392105" cy="196494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814728" y="4141700"/>
            <a:ext cx="424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rgbClr val="EB533A"/>
                </a:solidFill>
                <a:cs typeface="+mn-ea"/>
                <a:sym typeface="+mn-lt"/>
              </a:rPr>
              <a:t>适用于母亲节 </a:t>
            </a:r>
            <a:r>
              <a:rPr kumimoji="1" lang="en-US" altLang="zh-CN" sz="2000" dirty="0">
                <a:solidFill>
                  <a:srgbClr val="EB533A"/>
                </a:solidFill>
                <a:cs typeface="+mn-ea"/>
                <a:sym typeface="+mn-lt"/>
              </a:rPr>
              <a:t>|</a:t>
            </a:r>
            <a:r>
              <a:rPr kumimoji="1" lang="zh-CN" altLang="en-US" sz="2000" dirty="0">
                <a:solidFill>
                  <a:srgbClr val="EB533A"/>
                </a:solidFill>
                <a:cs typeface="+mn-ea"/>
                <a:sym typeface="+mn-lt"/>
              </a:rPr>
              <a:t> 妇女</a:t>
            </a:r>
            <a:r>
              <a:rPr kumimoji="1" lang="zh-CN" altLang="en-US" sz="2000" dirty="0" smtClean="0">
                <a:solidFill>
                  <a:srgbClr val="EB533A"/>
                </a:solidFill>
                <a:cs typeface="+mn-ea"/>
                <a:sym typeface="+mn-lt"/>
              </a:rPr>
              <a:t>节等节日</a:t>
            </a:r>
            <a:endParaRPr kumimoji="1" lang="zh-CN" altLang="en-US" sz="2000" dirty="0">
              <a:solidFill>
                <a:srgbClr val="EB533A"/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80" y="883553"/>
            <a:ext cx="2392105" cy="19649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92" y="390866"/>
            <a:ext cx="3290211" cy="2972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 bldLvl="0" animBg="1"/>
      <p:bldP spid="28" grpId="0" bldLvl="0" animBg="1"/>
      <p:bldP spid="31" grpId="0" bldLvl="0" animBg="1"/>
      <p:bldP spid="32" grpId="0" bldLvl="0" animBg="1"/>
      <p:bldP spid="33" grpId="0" bldLvl="0" animBg="1"/>
      <p:bldP spid="3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3315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妇女节的简介</a:t>
            </a:r>
            <a:r>
              <a:rPr lang="zh-CN" altLang="en-US" sz="2400" b="1" dirty="0">
                <a:solidFill>
                  <a:srgbClr val="EF135A"/>
                </a:solidFill>
                <a:cs typeface="+mn-ea"/>
                <a:sym typeface="+mn-lt"/>
              </a:rPr>
              <a:t> 　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-1816" y="1081331"/>
            <a:ext cx="12193816" cy="492125"/>
            <a:chOff x="-1362" y="810998"/>
            <a:chExt cx="9145362" cy="369094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-1362" y="1041078"/>
              <a:ext cx="2284697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859303" y="1028201"/>
              <a:ext cx="2284697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2283335" y="998640"/>
              <a:ext cx="83570" cy="83570"/>
            </a:xfrm>
            <a:prstGeom prst="ellipse">
              <a:avLst/>
            </a:prstGeom>
            <a:solidFill>
              <a:srgbClr val="525252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756826" y="986416"/>
              <a:ext cx="83570" cy="83570"/>
            </a:xfrm>
            <a:prstGeom prst="ellipse">
              <a:avLst/>
            </a:prstGeom>
            <a:solidFill>
              <a:srgbClr val="525252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2525871" y="810998"/>
              <a:ext cx="4408828" cy="369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zh-CN" altLang="en-US" sz="3200" b="1" dirty="0">
                  <a:solidFill>
                    <a:srgbClr val="525252"/>
                  </a:solidFill>
                  <a:cs typeface="+mn-ea"/>
                  <a:sym typeface="+mn-lt"/>
                </a:rPr>
                <a:t>母亲（</a:t>
              </a:r>
              <a:r>
                <a:rPr lang="en-US" altLang="zh-CN" sz="3200" b="1" dirty="0">
                  <a:solidFill>
                    <a:srgbClr val="525252"/>
                  </a:solidFill>
                  <a:cs typeface="+mn-ea"/>
                  <a:sym typeface="+mn-lt"/>
                </a:rPr>
                <a:t>mother</a:t>
              </a:r>
              <a:r>
                <a:rPr lang="zh-CN" altLang="en-US" sz="3200" b="1" dirty="0">
                  <a:solidFill>
                    <a:srgbClr val="525252"/>
                  </a:solidFill>
                  <a:cs typeface="+mn-ea"/>
                  <a:sym typeface="+mn-lt"/>
                </a:rPr>
                <a:t>）的诠释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772" y="1660539"/>
            <a:ext cx="10678585" cy="533480"/>
            <a:chOff x="559329" y="1245404"/>
            <a:chExt cx="8008939" cy="400110"/>
          </a:xfrm>
        </p:grpSpPr>
        <p:sp>
          <p:nvSpPr>
            <p:cNvPr id="21" name="矩形: 圆角 20"/>
            <p:cNvSpPr/>
            <p:nvPr/>
          </p:nvSpPr>
          <p:spPr>
            <a:xfrm>
              <a:off x="559330" y="1245404"/>
              <a:ext cx="1564853" cy="400110"/>
            </a:xfrm>
            <a:prstGeom prst="roundRect">
              <a:avLst/>
            </a:pr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59329" y="1245404"/>
              <a:ext cx="1724005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665" b="1" dirty="0">
                  <a:solidFill>
                    <a:schemeClr val="bg1"/>
                  </a:solidFill>
                  <a:cs typeface="+mn-ea"/>
                  <a:sym typeface="+mn-lt"/>
                </a:rPr>
                <a:t>M  ( much )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692929" y="1245404"/>
              <a:ext cx="5875339" cy="376238"/>
              <a:chOff x="2692929" y="1245404"/>
              <a:chExt cx="5875339" cy="376238"/>
            </a:xfrm>
          </p:grpSpPr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2692930" y="1245404"/>
                <a:ext cx="5875338" cy="376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妈妈给了我很多很多</a:t>
                </a: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692929" y="1615197"/>
                <a:ext cx="5400000" cy="0"/>
              </a:xfrm>
              <a:prstGeom prst="line">
                <a:avLst/>
              </a:prstGeom>
              <a:ln>
                <a:solidFill>
                  <a:srgbClr val="5252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745773" y="2535353"/>
            <a:ext cx="10871200" cy="566336"/>
            <a:chOff x="559330" y="1901515"/>
            <a:chExt cx="8153400" cy="424752"/>
          </a:xfrm>
        </p:grpSpPr>
        <p:sp>
          <p:nvSpPr>
            <p:cNvPr id="13" name="矩形: 圆角 12"/>
            <p:cNvSpPr/>
            <p:nvPr/>
          </p:nvSpPr>
          <p:spPr>
            <a:xfrm>
              <a:off x="565679" y="1901515"/>
              <a:ext cx="1566000" cy="400110"/>
            </a:xfrm>
            <a:prstGeom prst="roundRect">
              <a:avLst/>
            </a:pr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559330" y="1931204"/>
              <a:ext cx="1676400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O   ( old )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692929" y="1913457"/>
              <a:ext cx="6019801" cy="412810"/>
              <a:chOff x="2692929" y="1918504"/>
              <a:chExt cx="6019801" cy="412810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2692930" y="1918504"/>
                <a:ext cx="6019800" cy="376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妈妈为我操心</a:t>
                </a:r>
                <a:r>
                  <a:rPr lang="en-US" altLang="zh-CN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白发已爬上了您的头</a:t>
                </a: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692929" y="2331314"/>
                <a:ext cx="5400000" cy="0"/>
              </a:xfrm>
              <a:prstGeom prst="line">
                <a:avLst/>
              </a:prstGeom>
              <a:ln>
                <a:solidFill>
                  <a:srgbClr val="5252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745775" y="3458947"/>
            <a:ext cx="10261599" cy="633641"/>
            <a:chOff x="559331" y="2594210"/>
            <a:chExt cx="7696199" cy="475231"/>
          </a:xfrm>
        </p:grpSpPr>
        <p:sp>
          <p:nvSpPr>
            <p:cNvPr id="14" name="矩形: 圆角 13"/>
            <p:cNvSpPr/>
            <p:nvPr/>
          </p:nvSpPr>
          <p:spPr>
            <a:xfrm>
              <a:off x="565679" y="2634835"/>
              <a:ext cx="1566000" cy="400110"/>
            </a:xfrm>
            <a:prstGeom prst="roundRect">
              <a:avLst/>
            </a:pr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559331" y="2693203"/>
              <a:ext cx="1550194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T  </a:t>
              </a:r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（</a:t>
              </a:r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tears</a:t>
              </a:r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）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692929" y="2594210"/>
              <a:ext cx="5562601" cy="455509"/>
              <a:chOff x="2692929" y="2637641"/>
              <a:chExt cx="5562601" cy="455509"/>
            </a:xfrm>
          </p:grpSpPr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2692930" y="2637641"/>
                <a:ext cx="5562600" cy="376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您为我流过不少泪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2692929" y="3093150"/>
                <a:ext cx="5400000" cy="0"/>
              </a:xfrm>
              <a:prstGeom prst="line">
                <a:avLst/>
              </a:prstGeom>
              <a:ln>
                <a:solidFill>
                  <a:srgbClr val="5252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745771" y="4338683"/>
            <a:ext cx="10044801" cy="586517"/>
            <a:chOff x="559328" y="3254012"/>
            <a:chExt cx="7533601" cy="439888"/>
          </a:xfrm>
        </p:grpSpPr>
        <p:sp>
          <p:nvSpPr>
            <p:cNvPr id="16" name="矩形: 圆角 15"/>
            <p:cNvSpPr/>
            <p:nvPr/>
          </p:nvSpPr>
          <p:spPr>
            <a:xfrm>
              <a:off x="559328" y="3254012"/>
              <a:ext cx="1566000" cy="400110"/>
            </a:xfrm>
            <a:prstGeom prst="roundRect">
              <a:avLst/>
            </a:pr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559331" y="3302803"/>
              <a:ext cx="1522095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H </a:t>
              </a:r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（</a:t>
              </a:r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heart</a:t>
              </a:r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）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692929" y="3317662"/>
              <a:ext cx="5400000" cy="376238"/>
              <a:chOff x="2692929" y="3285341"/>
              <a:chExt cx="5400000" cy="376238"/>
            </a:xfrm>
          </p:grpSpPr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2692930" y="3285341"/>
                <a:ext cx="4495800" cy="376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您有一颗慈祥温暖的心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2692929" y="3654122"/>
                <a:ext cx="5400000" cy="0"/>
              </a:xfrm>
              <a:prstGeom prst="line">
                <a:avLst/>
              </a:prstGeom>
              <a:ln>
                <a:solidFill>
                  <a:srgbClr val="5252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745769" y="5286697"/>
            <a:ext cx="10044803" cy="556375"/>
            <a:chOff x="559327" y="3965023"/>
            <a:chExt cx="7533602" cy="417281"/>
          </a:xfrm>
        </p:grpSpPr>
        <p:sp>
          <p:nvSpPr>
            <p:cNvPr id="19" name="矩形: 圆角 18"/>
            <p:cNvSpPr/>
            <p:nvPr/>
          </p:nvSpPr>
          <p:spPr>
            <a:xfrm>
              <a:off x="559327" y="3965023"/>
              <a:ext cx="1566000" cy="400110"/>
            </a:xfrm>
            <a:prstGeom prst="roundRect">
              <a:avLst/>
            </a:pr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565680" y="4006066"/>
              <a:ext cx="1898650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E </a:t>
              </a:r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（</a:t>
              </a:r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eyes</a:t>
              </a:r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）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692929" y="3985715"/>
              <a:ext cx="5400000" cy="376238"/>
              <a:chOff x="2692929" y="4006066"/>
              <a:chExt cx="5400000" cy="376238"/>
            </a:xfrm>
          </p:grpSpPr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692930" y="4006066"/>
                <a:ext cx="5181600" cy="376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您注视我的目光总是充满着爱</a:t>
                </a:r>
                <a:endParaRPr lang="zh-CN" altLang="en-US" sz="1865" dirty="0">
                  <a:solidFill>
                    <a:srgbClr val="52525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692929" y="4365133"/>
                <a:ext cx="5400000" cy="0"/>
              </a:xfrm>
              <a:prstGeom prst="line">
                <a:avLst/>
              </a:prstGeom>
              <a:ln>
                <a:solidFill>
                  <a:srgbClr val="5252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745768" y="6190767"/>
            <a:ext cx="10769605" cy="543423"/>
            <a:chOff x="559326" y="4643075"/>
            <a:chExt cx="8077204" cy="407567"/>
          </a:xfrm>
        </p:grpSpPr>
        <p:sp>
          <p:nvSpPr>
            <p:cNvPr id="20" name="矩形: 圆角 19"/>
            <p:cNvSpPr/>
            <p:nvPr/>
          </p:nvSpPr>
          <p:spPr>
            <a:xfrm>
              <a:off x="559326" y="4643075"/>
              <a:ext cx="1566000" cy="400110"/>
            </a:xfrm>
            <a:prstGeom prst="roundRect">
              <a:avLst/>
            </a:pr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59330" y="4674404"/>
              <a:ext cx="2438400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665" b="1" dirty="0">
                  <a:solidFill>
                    <a:schemeClr val="bg1"/>
                  </a:solidFill>
                  <a:cs typeface="+mn-ea"/>
                  <a:sym typeface="+mn-lt"/>
                </a:rPr>
                <a:t>R </a:t>
              </a:r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（</a:t>
              </a:r>
              <a:r>
                <a:rPr lang="en-US" altLang="zh-CN" sz="2665" b="1" dirty="0">
                  <a:solidFill>
                    <a:schemeClr val="bg1"/>
                  </a:solidFill>
                  <a:cs typeface="+mn-ea"/>
                  <a:sym typeface="+mn-lt"/>
                </a:rPr>
                <a:t>right</a:t>
              </a:r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）</a:t>
              </a:r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  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692929" y="4653766"/>
              <a:ext cx="5943601" cy="389419"/>
              <a:chOff x="2692929" y="4653766"/>
              <a:chExt cx="5943601" cy="389419"/>
            </a:xfrm>
          </p:grpSpPr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2692930" y="4653766"/>
                <a:ext cx="5943600" cy="376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665" dirty="0">
                    <a:solidFill>
                      <a:srgbClr val="525252"/>
                    </a:solidFill>
                    <a:cs typeface="+mn-ea"/>
                    <a:sym typeface="+mn-lt"/>
                  </a:rPr>
                  <a:t>您从不欺骗我们，教导我们去做正确的事情</a:t>
                </a: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2692929" y="5043185"/>
                <a:ext cx="5400000" cy="0"/>
              </a:xfrm>
              <a:prstGeom prst="line">
                <a:avLst/>
              </a:prstGeom>
              <a:ln>
                <a:solidFill>
                  <a:srgbClr val="5252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 invX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807243" cy="6858000"/>
          </a:xfrm>
          <a:prstGeom prst="rect">
            <a:avLst/>
          </a:prstGeom>
          <a:solidFill>
            <a:srgbClr val="FEF6E7"/>
          </a:solidFill>
        </p:spPr>
      </p:pic>
      <p:grpSp>
        <p:nvGrpSpPr>
          <p:cNvPr id="2" name="组合 1"/>
          <p:cNvGrpSpPr/>
          <p:nvPr/>
        </p:nvGrpSpPr>
        <p:grpSpPr>
          <a:xfrm>
            <a:off x="6614695" y="2115820"/>
            <a:ext cx="3164840" cy="2594213"/>
            <a:chOff x="4407565" y="997878"/>
            <a:chExt cx="2373630" cy="1945660"/>
          </a:xfrm>
          <a:solidFill>
            <a:srgbClr val="FEF6E7"/>
          </a:solidFill>
        </p:grpSpPr>
        <p:sp>
          <p:nvSpPr>
            <p:cNvPr id="12" name="矩形 11"/>
            <p:cNvSpPr/>
            <p:nvPr/>
          </p:nvSpPr>
          <p:spPr>
            <a:xfrm>
              <a:off x="4407565" y="2198207"/>
              <a:ext cx="2373630" cy="745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5865" b="1" dirty="0">
                  <a:solidFill>
                    <a:srgbClr val="EF135A"/>
                  </a:solidFill>
                  <a:cs typeface="+mn-ea"/>
                  <a:sym typeface="+mn-lt"/>
                </a:rPr>
                <a:t>温情故事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043156" y="997878"/>
              <a:ext cx="1154430" cy="117633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9600" b="1" dirty="0">
                  <a:solidFill>
                    <a:srgbClr val="EF135A"/>
                  </a:solidFill>
                  <a:cs typeface="+mn-ea"/>
                  <a:sym typeface="+mn-lt"/>
                </a:rPr>
                <a:t>03</a:t>
              </a:r>
              <a:endParaRPr lang="zh-CN" altLang="en-US" sz="9600" b="1" dirty="0">
                <a:solidFill>
                  <a:srgbClr val="EF135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温情故事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710352" y="1288829"/>
            <a:ext cx="37843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b="1" dirty="0">
                <a:solidFill>
                  <a:srgbClr val="525252"/>
                </a:solidFill>
                <a:cs typeface="+mn-ea"/>
                <a:sym typeface="+mn-lt"/>
              </a:rPr>
              <a:t>你是否了解你的妈妈？</a:t>
            </a:r>
          </a:p>
        </p:txBody>
      </p:sp>
      <p:sp>
        <p:nvSpPr>
          <p:cNvPr id="54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83640" y="2136832"/>
            <a:ext cx="6021876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、你妈妈的生日是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2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、你妈妈的体重是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3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、你妈妈的身高是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4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、你妈妈穿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码鞋。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、你妈妈喜欢颜色是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6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、你妈妈喜欢水果是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7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、你妈妈喜欢的花是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8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、你妈妈喜欢的日常消遣活动是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  <a:endParaRPr lang="en-US" altLang="zh-CN" sz="1800" dirty="0">
              <a:solidFill>
                <a:srgbClr val="525252"/>
              </a:solidFill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9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、你妈妈经常用来教育你的口头禅是</a:t>
            </a:r>
            <a:r>
              <a:rPr lang="en-US" altLang="zh-CN" sz="1800" dirty="0">
                <a:solidFill>
                  <a:srgbClr val="525252"/>
                </a:solidFill>
                <a:cs typeface="+mn-ea"/>
                <a:sym typeface="+mn-lt"/>
              </a:rPr>
              <a:t>__________</a:t>
            </a: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639" y="1025292"/>
            <a:ext cx="5113361" cy="583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53" grpId="0" bldLvl="0" animBg="1"/>
      <p:bldP spid="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温情故事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1" y="1294668"/>
            <a:ext cx="3239068" cy="554960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70288" y="1377345"/>
            <a:ext cx="8162541" cy="402471"/>
            <a:chOff x="2752716" y="1033009"/>
            <a:chExt cx="6121906" cy="30185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042622" y="132978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1" name="箭头: 右 30"/>
            <p:cNvSpPr/>
            <p:nvPr/>
          </p:nvSpPr>
          <p:spPr>
            <a:xfrm>
              <a:off x="2752716" y="1197702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04176" y="1033009"/>
              <a:ext cx="4924635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远行时，缝进衣物的细密针线，是母亲数不清的嘱咐和挂牵；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70288" y="2032324"/>
            <a:ext cx="8162541" cy="424825"/>
            <a:chOff x="2752716" y="1524243"/>
            <a:chExt cx="6121906" cy="31861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42622" y="183270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2" name="箭头: 右 31"/>
            <p:cNvSpPr/>
            <p:nvPr/>
          </p:nvSpPr>
          <p:spPr>
            <a:xfrm>
              <a:off x="2752716" y="1705702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04176" y="1524243"/>
              <a:ext cx="5106762" cy="28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归来时，摸遍全身的颤抖双手，是母亲述不尽的爱抚和思念。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70288" y="2618192"/>
            <a:ext cx="8162541" cy="424851"/>
            <a:chOff x="2752716" y="1963644"/>
            <a:chExt cx="6121906" cy="31863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042622" y="227466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3" name="箭头: 右 32"/>
            <p:cNvSpPr/>
            <p:nvPr/>
          </p:nvSpPr>
          <p:spPr>
            <a:xfrm>
              <a:off x="2752716" y="2145122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04176" y="1963644"/>
              <a:ext cx="4572000" cy="2838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母爱之专，心系一身。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70288" y="3383661"/>
            <a:ext cx="8162541" cy="411220"/>
            <a:chOff x="2752716" y="2537746"/>
            <a:chExt cx="6121906" cy="308415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042622" y="284616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4" name="箭头: 右 33"/>
            <p:cNvSpPr/>
            <p:nvPr/>
          </p:nvSpPr>
          <p:spPr>
            <a:xfrm>
              <a:off x="2752716" y="2646772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04176" y="2537746"/>
              <a:ext cx="1918335" cy="283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母爱之大，情牵万里。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70288" y="3978829"/>
            <a:ext cx="8162541" cy="415492"/>
            <a:chOff x="2752716" y="2984122"/>
            <a:chExt cx="6121906" cy="311619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042622" y="329574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5" name="箭头: 右 34"/>
            <p:cNvSpPr/>
            <p:nvPr/>
          </p:nvSpPr>
          <p:spPr>
            <a:xfrm>
              <a:off x="2752716" y="3154772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04176" y="2984122"/>
              <a:ext cx="4572000" cy="2838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母爱之久，如江河行地，同日月经天。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70288" y="4631520"/>
            <a:ext cx="8162541" cy="490467"/>
            <a:chOff x="2752716" y="3473640"/>
            <a:chExt cx="6121906" cy="36785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042622" y="377580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6" name="箭头: 右 35"/>
            <p:cNvSpPr/>
            <p:nvPr/>
          </p:nvSpPr>
          <p:spPr>
            <a:xfrm>
              <a:off x="2752716" y="3704330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004176" y="3473640"/>
              <a:ext cx="4572000" cy="2838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母爱似古老的车辙，伴随岁月的运转，越碾越深，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70288" y="5325863"/>
            <a:ext cx="8162541" cy="419739"/>
            <a:chOff x="2752716" y="3994397"/>
            <a:chExt cx="6121906" cy="31480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042622" y="430920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7" name="箭头: 右 36"/>
            <p:cNvSpPr/>
            <p:nvPr/>
          </p:nvSpPr>
          <p:spPr>
            <a:xfrm>
              <a:off x="2752716" y="4116728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004176" y="3994397"/>
              <a:ext cx="4572000" cy="2838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母爱如陈年的老酒，偕同时间的推移，越酿越甜。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70288" y="5950636"/>
            <a:ext cx="8361680" cy="414725"/>
            <a:chOff x="2752716" y="4462977"/>
            <a:chExt cx="6271260" cy="311044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42622" y="4774021"/>
              <a:ext cx="5832000" cy="0"/>
            </a:xfrm>
            <a:prstGeom prst="line">
              <a:avLst/>
            </a:prstGeom>
            <a:noFill/>
            <a:ln w="6350" cap="flat" cmpd="sng" algn="ctr">
              <a:solidFill>
                <a:srgbClr val="525252"/>
              </a:solidFill>
              <a:prstDash val="solid"/>
              <a:miter lim="800000"/>
            </a:ln>
            <a:effectLst/>
          </p:spPr>
        </p:cxnSp>
        <p:sp>
          <p:nvSpPr>
            <p:cNvPr id="38" name="箭头: 右 37"/>
            <p:cNvSpPr/>
            <p:nvPr/>
          </p:nvSpPr>
          <p:spPr>
            <a:xfrm>
              <a:off x="2752716" y="4629808"/>
              <a:ext cx="190500" cy="137160"/>
            </a:xfrm>
            <a:prstGeom prst="rightArrow">
              <a:avLst/>
            </a:prstGeom>
            <a:solidFill>
              <a:srgbClr val="EE42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004176" y="4462977"/>
              <a:ext cx="6019800" cy="28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65" dirty="0">
                  <a:solidFill>
                    <a:srgbClr val="525252"/>
                  </a:solidFill>
                  <a:cs typeface="+mn-ea"/>
                  <a:sym typeface="+mn-lt"/>
                </a:rPr>
                <a:t>母亲的伟大形象，将与天地共存，与日月同辉，为历代尊祟，受世人敬仰。</a:t>
              </a:r>
              <a:endParaRPr lang="zh-CN" altLang="en-US" sz="1800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温情故事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27"/>
          <p:cNvSpPr txBox="1">
            <a:spLocks noChangeArrowheads="1"/>
          </p:cNvSpPr>
          <p:nvPr/>
        </p:nvSpPr>
        <p:spPr bwMode="auto">
          <a:xfrm>
            <a:off x="2209091" y="1469488"/>
            <a:ext cx="4975957" cy="23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母亲就象一部长电影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一直放到 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她生命的最后时刻 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就在这部电影里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我们看到了母亲的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朴实 憨厚 勤劳和智慧 母亲用她甘甜的乳汁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哺育了我们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喂养了我们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634228" y="1239945"/>
            <a:ext cx="1832775" cy="2650719"/>
          </a:xfrm>
          <a:prstGeom prst="rect">
            <a:avLst/>
          </a:prstGeom>
        </p:spPr>
      </p:pic>
      <p:sp>
        <p:nvSpPr>
          <p:cNvPr id="45" name="Text Box 1027"/>
          <p:cNvSpPr txBox="1">
            <a:spLocks noChangeArrowheads="1"/>
          </p:cNvSpPr>
          <p:nvPr/>
        </p:nvSpPr>
        <p:spPr bwMode="auto">
          <a:xfrm>
            <a:off x="6864207" y="3854287"/>
            <a:ext cx="4670068" cy="296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这是我们终身的幸福和骄傲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因为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我们有一位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平凡而又伟大的母亲 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当我们一遍又一遍地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重播着母亲这部电影时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泪流满面的我们 已完全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与母亲融为了一体 母亲就象是一部长电影　　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永远珍藏在</a:t>
            </a:r>
            <a:b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65" dirty="0">
                <a:solidFill>
                  <a:srgbClr val="525252"/>
                </a:solidFill>
                <a:cs typeface="+mn-ea"/>
                <a:sym typeface="+mn-lt"/>
              </a:rPr>
              <a:t>我们敬仰的心底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2847668" y="3854287"/>
            <a:ext cx="2909261" cy="295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42" grpId="0" bldLvl="0" animBg="1"/>
      <p:bldP spid="4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温情故事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928627" y="5751101"/>
            <a:ext cx="10371667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把父母为你做的事和你为父母做的事例举出来，作为砝码放在天平的两端，看看你的天平是否倾斜得太厉害？如果是，你得加重砝码。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24000" y="871905"/>
            <a:ext cx="8128000" cy="4216400"/>
            <a:chOff x="1098107" y="871905"/>
            <a:chExt cx="6096000" cy="3162300"/>
          </a:xfrm>
        </p:grpSpPr>
        <p:pic>
          <p:nvPicPr>
            <p:cNvPr id="12" name="Picture 1027" descr="18-0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107" y="871905"/>
              <a:ext cx="32766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29"/>
            <p:cNvSpPr txBox="1">
              <a:spLocks noChangeArrowheads="1"/>
            </p:cNvSpPr>
            <p:nvPr/>
          </p:nvSpPr>
          <p:spPr bwMode="auto">
            <a:xfrm>
              <a:off x="1098107" y="2853105"/>
              <a:ext cx="25146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rgbClr val="525252"/>
                  </a:solidFill>
                  <a:cs typeface="+mn-ea"/>
                  <a:sym typeface="+mn-lt"/>
                </a:rPr>
                <a:t>我为父母做的事</a:t>
              </a:r>
            </a:p>
          </p:txBody>
        </p:sp>
        <p:sp>
          <p:nvSpPr>
            <p:cNvPr id="14" name="Text Box 1030"/>
            <p:cNvSpPr txBox="1">
              <a:spLocks noChangeArrowheads="1"/>
            </p:cNvSpPr>
            <p:nvPr/>
          </p:nvSpPr>
          <p:spPr bwMode="auto">
            <a:xfrm>
              <a:off x="4585845" y="3662730"/>
              <a:ext cx="2608262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rgbClr val="525252"/>
                  </a:solidFill>
                  <a:cs typeface="+mn-ea"/>
                  <a:sym typeface="+mn-lt"/>
                </a:rPr>
                <a:t>父母为我做的事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温情故事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816" y="3144051"/>
            <a:ext cx="4968087" cy="3713949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959489" y="1405024"/>
            <a:ext cx="6743700" cy="507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襁褓时，母亲的甘甜乳汁，是滋润肌肤的甘露，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孩提时，母亲的苦涩汗水，是浇灌心田的清泉。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求学时，母亲的耐心诱导，是启动灵感的马达，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困惑时，母亲的殷切教诲，是拨正航向的罗盘。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失足时，母亲的善意规劝，是迷途识返的路标，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成功时，母亲的热情鼓励，是乘胜前进的风帆。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攻关时，母亲的积极鞭策，是攀登要隘的阶梯，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拼搏时，母亲的大力支持，是冲越激流的航船。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挫折时，母亲的亲切关怀，是闯出困境的号角，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患病时，母亲的精心护理，是战胜苦痛的灵丹。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困倦时，母亲的爱心，是安然入梦的摇篮，</a:t>
            </a:r>
            <a:b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1800" dirty="0">
                <a:solidFill>
                  <a:srgbClr val="525252"/>
                </a:solidFill>
                <a:cs typeface="+mn-ea"/>
                <a:sym typeface="+mn-lt"/>
              </a:rPr>
              <a:t>疲惫时，母亲的怀抱，是停泊小憩的港湾。</a:t>
            </a:r>
          </a:p>
        </p:txBody>
      </p:sp>
      <p:sp>
        <p:nvSpPr>
          <p:cNvPr id="16" name="心形 15"/>
          <p:cNvSpPr/>
          <p:nvPr/>
        </p:nvSpPr>
        <p:spPr>
          <a:xfrm>
            <a:off x="4685169" y="1576853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9" name="心形 18"/>
          <p:cNvSpPr/>
          <p:nvPr/>
        </p:nvSpPr>
        <p:spPr>
          <a:xfrm>
            <a:off x="4685169" y="2391211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0" name="心形 19"/>
          <p:cNvSpPr/>
          <p:nvPr/>
        </p:nvSpPr>
        <p:spPr>
          <a:xfrm>
            <a:off x="4685169" y="3205568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4685169" y="1984032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2" name="心形 21"/>
          <p:cNvSpPr/>
          <p:nvPr/>
        </p:nvSpPr>
        <p:spPr>
          <a:xfrm>
            <a:off x="4685169" y="2798389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3" name="心形 22"/>
          <p:cNvSpPr/>
          <p:nvPr/>
        </p:nvSpPr>
        <p:spPr>
          <a:xfrm>
            <a:off x="4685169" y="3612747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4685169" y="4019925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5" name="心形 24"/>
          <p:cNvSpPr/>
          <p:nvPr/>
        </p:nvSpPr>
        <p:spPr>
          <a:xfrm>
            <a:off x="4685169" y="4427104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>
            <a:off x="4685169" y="4834283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7" name="心形 26"/>
          <p:cNvSpPr/>
          <p:nvPr/>
        </p:nvSpPr>
        <p:spPr>
          <a:xfrm>
            <a:off x="4685169" y="5241461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8" name="心形 27"/>
          <p:cNvSpPr/>
          <p:nvPr/>
        </p:nvSpPr>
        <p:spPr>
          <a:xfrm>
            <a:off x="4685169" y="5648640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9" name="心形 28"/>
          <p:cNvSpPr/>
          <p:nvPr/>
        </p:nvSpPr>
        <p:spPr>
          <a:xfrm>
            <a:off x="4685169" y="6055817"/>
            <a:ext cx="274320" cy="274320"/>
          </a:xfrm>
          <a:prstGeom prst="heart">
            <a:avLst/>
          </a:prstGeom>
          <a:solidFill>
            <a:srgbClr val="EF1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温情故事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1389" y="2409347"/>
            <a:ext cx="6753727" cy="342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135" dirty="0">
                <a:solidFill>
                  <a:srgbClr val="525252"/>
                </a:solidFill>
                <a:cs typeface="+mn-ea"/>
                <a:sym typeface="+mn-lt"/>
              </a:rPr>
              <a:t>       这是一个发生在父亲节里的小笑话，却是献给母亲的最好的礼物。</a:t>
            </a:r>
          </a:p>
          <a:p>
            <a:pPr eaLnBrk="0" hangingPunct="0"/>
            <a:r>
              <a:rPr lang="zh-CN" altLang="en-US" sz="2135" dirty="0">
                <a:solidFill>
                  <a:srgbClr val="525252"/>
                </a:solidFill>
                <a:cs typeface="+mn-ea"/>
                <a:sym typeface="+mn-lt"/>
              </a:rPr>
              <a:t>　　父亲节就快到了，幼儿园里的老师要求小朋友</a:t>
            </a:r>
          </a:p>
          <a:p>
            <a:pPr eaLnBrk="0" hangingPunct="0"/>
            <a:r>
              <a:rPr lang="zh-CN" altLang="en-US" sz="2135" dirty="0">
                <a:solidFill>
                  <a:srgbClr val="525252"/>
                </a:solidFill>
                <a:cs typeface="+mn-ea"/>
                <a:sym typeface="+mn-lt"/>
              </a:rPr>
              <a:t>们每人画一幅画献给自己的爸爸，并提醒大家，当然要画爸爸最喜爱的东西，比如爸爸喜欢钓鱼，你就可以画一只大鱼，如果爸爸喜欢汽车，你就可以画一辆漂亮的小汽车。</a:t>
            </a:r>
            <a:br>
              <a:rPr lang="zh-CN" altLang="en-US" sz="2135" dirty="0">
                <a:solidFill>
                  <a:srgbClr val="525252"/>
                </a:solidFill>
                <a:cs typeface="+mn-ea"/>
                <a:sym typeface="+mn-lt"/>
              </a:rPr>
            </a:br>
            <a:r>
              <a:rPr lang="zh-CN" altLang="en-US" sz="2135" dirty="0">
                <a:solidFill>
                  <a:srgbClr val="525252"/>
                </a:solidFill>
                <a:cs typeface="+mn-ea"/>
                <a:sym typeface="+mn-lt"/>
              </a:rPr>
              <a:t>        小朋友们似乎都听懂了，各自忙活起来。惟独角落里的一个小女孩举起手问：</a:t>
            </a:r>
            <a:r>
              <a:rPr lang="en-US" altLang="zh-CN" sz="2135" dirty="0">
                <a:solidFill>
                  <a:srgbClr val="525252"/>
                </a:solidFill>
                <a:cs typeface="+mn-ea"/>
                <a:sym typeface="+mn-lt"/>
              </a:rPr>
              <a:t>“</a:t>
            </a:r>
            <a:r>
              <a:rPr lang="zh-CN" altLang="en-US" sz="2135" dirty="0">
                <a:solidFill>
                  <a:srgbClr val="525252"/>
                </a:solidFill>
                <a:cs typeface="+mn-ea"/>
                <a:sym typeface="+mn-lt"/>
              </a:rPr>
              <a:t>老师，可不可以画妈妈，她是爸爸最喜欢的东西。”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2467704"/>
            <a:ext cx="5232507" cy="4390296"/>
          </a:xfrm>
          <a:prstGeom prst="rect">
            <a:avLst/>
          </a:prstGeo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807243" cy="6858000"/>
          </a:xfrm>
          <a:prstGeom prst="rect">
            <a:avLst/>
          </a:prstGeom>
          <a:solidFill>
            <a:srgbClr val="FEF6E7"/>
          </a:solidFill>
        </p:spPr>
      </p:pic>
      <p:grpSp>
        <p:nvGrpSpPr>
          <p:cNvPr id="2" name="组合 1"/>
          <p:cNvGrpSpPr/>
          <p:nvPr/>
        </p:nvGrpSpPr>
        <p:grpSpPr>
          <a:xfrm>
            <a:off x="6614695" y="2115820"/>
            <a:ext cx="3164840" cy="2594213"/>
            <a:chOff x="4407565" y="997878"/>
            <a:chExt cx="2373630" cy="1945660"/>
          </a:xfrm>
          <a:solidFill>
            <a:srgbClr val="FEF6E7"/>
          </a:solidFill>
        </p:grpSpPr>
        <p:sp>
          <p:nvSpPr>
            <p:cNvPr id="12" name="矩形 11"/>
            <p:cNvSpPr/>
            <p:nvPr/>
          </p:nvSpPr>
          <p:spPr>
            <a:xfrm>
              <a:off x="4407565" y="2198207"/>
              <a:ext cx="2373630" cy="745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5865" b="1" dirty="0">
                  <a:solidFill>
                    <a:srgbClr val="EF135A"/>
                  </a:solidFill>
                  <a:cs typeface="+mn-ea"/>
                  <a:sym typeface="+mn-lt"/>
                </a:rPr>
                <a:t>班会互动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043156" y="997878"/>
              <a:ext cx="1154430" cy="117633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9600" b="1" dirty="0">
                  <a:solidFill>
                    <a:srgbClr val="EF135A"/>
                  </a:solidFill>
                  <a:cs typeface="+mn-ea"/>
                  <a:sym typeface="+mn-lt"/>
                </a:rPr>
                <a:t>04</a:t>
              </a:r>
              <a:endParaRPr lang="zh-CN" altLang="en-US" sz="9600" b="1" dirty="0">
                <a:solidFill>
                  <a:srgbClr val="EF135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0904" y="1296526"/>
            <a:ext cx="11494440" cy="4910264"/>
            <a:chOff x="260904" y="1296526"/>
            <a:chExt cx="8620830" cy="3682698"/>
          </a:xfrm>
        </p:grpSpPr>
        <p:grpSp>
          <p:nvGrpSpPr>
            <p:cNvPr id="2" name="组合 1"/>
            <p:cNvGrpSpPr/>
            <p:nvPr/>
          </p:nvGrpSpPr>
          <p:grpSpPr>
            <a:xfrm>
              <a:off x="260904" y="1296526"/>
              <a:ext cx="8620830" cy="3682698"/>
              <a:chOff x="261585" y="1388379"/>
              <a:chExt cx="8620830" cy="3682698"/>
            </a:xfrm>
          </p:grpSpPr>
          <p:pic>
            <p:nvPicPr>
              <p:cNvPr id="10" name="图片 9" descr="觅元素584a989499b2d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358" y="1388379"/>
                <a:ext cx="7763709" cy="2173089"/>
              </a:xfrm>
              <a:prstGeom prst="rect">
                <a:avLst/>
              </a:prstGeom>
            </p:spPr>
          </p:pic>
          <p:sp>
            <p:nvSpPr>
              <p:cNvPr id="12" name="横卷形 2"/>
              <p:cNvSpPr/>
              <p:nvPr/>
            </p:nvSpPr>
            <p:spPr>
              <a:xfrm>
                <a:off x="261585" y="2451636"/>
                <a:ext cx="8620830" cy="2619441"/>
              </a:xfrm>
              <a:prstGeom prst="horizontalScroll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683332" y="2959771"/>
              <a:ext cx="5775975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525252"/>
                  </a:solidFill>
                  <a:cs typeface="+mn-ea"/>
                  <a:sym typeface="+mn-lt"/>
                </a:rPr>
                <a:t>在这个特殊的节日里，如何表达对她们的爱？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55029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590216" y="753617"/>
            <a:ext cx="1926871" cy="99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865" b="1" dirty="0">
                <a:solidFill>
                  <a:srgbClr val="F61860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204347" y="1779539"/>
            <a:ext cx="6387152" cy="0"/>
          </a:xfrm>
          <a:prstGeom prst="line">
            <a:avLst/>
          </a:prstGeom>
          <a:ln>
            <a:solidFill>
              <a:srgbClr val="F618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5065164" y="2338257"/>
            <a:ext cx="259397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rgbClr val="F61860"/>
                </a:solidFill>
                <a:cs typeface="+mn-ea"/>
                <a:sym typeface="+mn-lt"/>
              </a:rPr>
              <a:t>1  </a:t>
            </a:r>
            <a:r>
              <a:rPr lang="zh-CN" altLang="en-US" sz="2665" dirty="0">
                <a:solidFill>
                  <a:srgbClr val="F61860"/>
                </a:solidFill>
                <a:cs typeface="+mn-ea"/>
                <a:sym typeface="+mn-lt"/>
              </a:rPr>
              <a:t>妇女节的由来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959533" y="2313017"/>
            <a:ext cx="259397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rgbClr val="F61860"/>
                </a:solidFill>
                <a:cs typeface="+mn-ea"/>
                <a:sym typeface="+mn-lt"/>
              </a:rPr>
              <a:t>2  </a:t>
            </a:r>
            <a:r>
              <a:rPr lang="zh-CN" altLang="en-US" sz="2665" dirty="0">
                <a:solidFill>
                  <a:srgbClr val="F61860"/>
                </a:solidFill>
                <a:cs typeface="+mn-ea"/>
                <a:sym typeface="+mn-lt"/>
              </a:rPr>
              <a:t>妇女节的简介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5065164" y="3302411"/>
            <a:ext cx="191579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rgbClr val="F61860"/>
                </a:solidFill>
                <a:cs typeface="+mn-ea"/>
                <a:sym typeface="+mn-lt"/>
              </a:rPr>
              <a:t>3  </a:t>
            </a:r>
            <a:r>
              <a:rPr lang="zh-CN" altLang="en-US" sz="2665" dirty="0">
                <a:solidFill>
                  <a:srgbClr val="F61860"/>
                </a:solidFill>
                <a:cs typeface="+mn-ea"/>
                <a:sym typeface="+mn-lt"/>
              </a:rPr>
              <a:t>温情故事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959533" y="3302411"/>
            <a:ext cx="191579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rgbClr val="F61860"/>
                </a:solidFill>
                <a:cs typeface="+mn-ea"/>
                <a:sym typeface="+mn-lt"/>
              </a:rPr>
              <a:t>4  </a:t>
            </a:r>
            <a:r>
              <a:rPr lang="zh-CN" altLang="en-US" sz="2665" dirty="0">
                <a:solidFill>
                  <a:srgbClr val="F61860"/>
                </a:solidFill>
                <a:cs typeface="+mn-ea"/>
                <a:sym typeface="+mn-lt"/>
              </a:rPr>
              <a:t>班会互动</a:t>
            </a:r>
          </a:p>
        </p:txBody>
      </p:sp>
      <p:pic>
        <p:nvPicPr>
          <p:cNvPr id="9" name="图片 8" descr="觅元素584a9bffa1f3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988968" y="3868208"/>
            <a:ext cx="4203032" cy="2989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1" grpId="0"/>
      <p:bldP spid="72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10079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467" y="2948883"/>
            <a:ext cx="6964680" cy="17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665" dirty="0">
                <a:solidFill>
                  <a:srgbClr val="525252"/>
                </a:solidFill>
                <a:cs typeface="+mn-ea"/>
                <a:sym typeface="+mn-lt"/>
              </a:rPr>
              <a:t>给父母洗一次脚！帮父母做一次饭</a:t>
            </a:r>
            <a:r>
              <a:rPr lang="en-US" altLang="zh-CN" sz="2665" dirty="0">
                <a:solidFill>
                  <a:srgbClr val="525252"/>
                </a:solidFill>
                <a:cs typeface="+mn-ea"/>
                <a:sym typeface="+mn-lt"/>
              </a:rPr>
              <a:t>!</a:t>
            </a:r>
          </a:p>
          <a:p>
            <a:r>
              <a:rPr lang="zh-CN" altLang="en-US" sz="2665" dirty="0">
                <a:solidFill>
                  <a:srgbClr val="525252"/>
                </a:solidFill>
                <a:cs typeface="+mn-ea"/>
                <a:sym typeface="+mn-lt"/>
              </a:rPr>
              <a:t>帮父母捶捶背，洗洗碗！</a:t>
            </a:r>
          </a:p>
          <a:p>
            <a:r>
              <a:rPr lang="zh-CN" altLang="en-US" sz="2665" dirty="0">
                <a:solidFill>
                  <a:srgbClr val="525252"/>
                </a:solidFill>
                <a:cs typeface="+mn-ea"/>
                <a:sym typeface="+mn-lt"/>
              </a:rPr>
              <a:t>用自己攒的零用钱为父母买一件喜欢的礼物！</a:t>
            </a:r>
          </a:p>
          <a:p>
            <a:r>
              <a:rPr lang="zh-CN" altLang="en-US" sz="2665" dirty="0">
                <a:solidFill>
                  <a:srgbClr val="525252"/>
                </a:solidFill>
                <a:cs typeface="+mn-ea"/>
                <a:sym typeface="+mn-lt"/>
              </a:rPr>
              <a:t>走进父母的心灵，倾听父母的心声！   </a:t>
            </a:r>
          </a:p>
        </p:txBody>
      </p:sp>
      <p:grpSp>
        <p:nvGrpSpPr>
          <p:cNvPr id="10" name="Group 4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3" name="Group 8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6" name="Group 12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21" name="Group 16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pic>
        <p:nvPicPr>
          <p:cNvPr id="27" name="图片 26" descr="生活中的女孩矢量图免费下载_eps格式_1000像素_编号19222069-千图网 - Internet Explorer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100" y="1763039"/>
            <a:ext cx="4605900" cy="4570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3641" y="2758807"/>
            <a:ext cx="536363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2. </a:t>
            </a:r>
            <a:r>
              <a:rPr lang="zh-CN" altLang="en-US" sz="3200" dirty="0">
                <a:solidFill>
                  <a:srgbClr val="525252"/>
                </a:solidFill>
                <a:cs typeface="+mn-ea"/>
                <a:sym typeface="+mn-lt"/>
              </a:rPr>
              <a:t>你是否关心你妈妈</a:t>
            </a: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43641" y="3774807"/>
            <a:ext cx="861483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3. </a:t>
            </a:r>
            <a:r>
              <a:rPr lang="zh-CN" altLang="en-US" sz="3200" dirty="0">
                <a:solidFill>
                  <a:srgbClr val="525252"/>
                </a:solidFill>
                <a:cs typeface="+mn-ea"/>
                <a:sym typeface="+mn-lt"/>
              </a:rPr>
              <a:t>你成人之后准备如何报答你妈妈</a:t>
            </a: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43641" y="4892407"/>
            <a:ext cx="805815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4. </a:t>
            </a:r>
            <a:r>
              <a:rPr lang="zh-CN" altLang="en-US" sz="3200" dirty="0">
                <a:solidFill>
                  <a:srgbClr val="525252"/>
                </a:solidFill>
                <a:cs typeface="+mn-ea"/>
                <a:sym typeface="+mn-lt"/>
              </a:rPr>
              <a:t>你是否经常和你妈妈联系</a:t>
            </a: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43640" y="5908407"/>
            <a:ext cx="8544984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525252"/>
                </a:solidFill>
                <a:cs typeface="+mn-ea"/>
                <a:sym typeface="+mn-lt"/>
              </a:rPr>
              <a:t>5. </a:t>
            </a:r>
            <a:r>
              <a:rPr lang="zh-CN" altLang="en-US" sz="3200">
                <a:solidFill>
                  <a:srgbClr val="525252"/>
                </a:solidFill>
                <a:cs typeface="+mn-ea"/>
                <a:sym typeface="+mn-lt"/>
              </a:rPr>
              <a:t>谁是我们班最了解妈妈的同学</a:t>
            </a:r>
            <a:r>
              <a:rPr lang="en-US" altLang="zh-CN" sz="3200">
                <a:solidFill>
                  <a:srgbClr val="525252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43641" y="1742807"/>
            <a:ext cx="1047115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1. </a:t>
            </a:r>
            <a:r>
              <a:rPr lang="zh-CN" altLang="en-US" sz="3200" dirty="0">
                <a:solidFill>
                  <a:srgbClr val="525252"/>
                </a:solidFill>
                <a:cs typeface="+mn-ea"/>
                <a:sym typeface="+mn-lt"/>
              </a:rPr>
              <a:t>你最想对你妈妈说的一句话</a:t>
            </a:r>
            <a:r>
              <a:rPr lang="en-US" altLang="zh-CN" sz="3200" dirty="0">
                <a:solidFill>
                  <a:srgbClr val="525252"/>
                </a:solidFill>
                <a:cs typeface="+mn-ea"/>
                <a:sym typeface="+mn-lt"/>
              </a:rPr>
              <a:t>: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09332" y="1829955"/>
            <a:ext cx="4339027" cy="4354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1" grpId="0" bldLvl="0" animBg="1"/>
      <p:bldP spid="13" grpId="0" bldLvl="0" animBg="1"/>
      <p:bldP spid="14" grpId="0" bldLvl="0" animBg="1"/>
      <p:bldP spid="19" grpId="0" bldLvl="0" animBg="1"/>
      <p:bldP spid="2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40632" y="1568092"/>
            <a:ext cx="5669693" cy="5090496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652729" y="3687315"/>
            <a:ext cx="6539271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735" dirty="0">
                <a:solidFill>
                  <a:srgbClr val="525252"/>
                </a:solidFill>
                <a:cs typeface="+mn-ea"/>
                <a:sym typeface="+mn-lt"/>
              </a:rPr>
              <a:t>请同学们谈谈自己在孝敬父母方面能做些什么？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10079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3" name="Group 8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16" name="Group 12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21" name="Group 16"/>
          <p:cNvGrpSpPr/>
          <p:nvPr/>
        </p:nvGrpSpPr>
        <p:grpSpPr bwMode="auto">
          <a:xfrm>
            <a:off x="2550585" y="3337993"/>
            <a:ext cx="11552767" cy="368301"/>
            <a:chOff x="0" y="2678"/>
            <a:chExt cx="5458" cy="174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0" y="2678"/>
              <a:ext cx="5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0" y="2678"/>
              <a:ext cx="54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007" y="1427468"/>
            <a:ext cx="4714895" cy="4807415"/>
          </a:xfrm>
          <a:prstGeom prst="rect">
            <a:avLst/>
          </a:prstGeom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62021" y="3153696"/>
            <a:ext cx="635178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525252"/>
                </a:solidFill>
                <a:cs typeface="+mn-ea"/>
                <a:sym typeface="+mn-lt"/>
              </a:rPr>
              <a:t>你给妈妈做过早餐吗？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630333" y="1678843"/>
            <a:ext cx="5816600" cy="465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kern="10" dirty="0">
                <a:solidFill>
                  <a:srgbClr val="525252"/>
                </a:solidFill>
                <a:cs typeface="+mn-ea"/>
                <a:sym typeface="+mn-lt"/>
              </a:rPr>
              <a:t>我们承诺：</a:t>
            </a:r>
          </a:p>
          <a:p>
            <a:pPr>
              <a:lnSpc>
                <a:spcPct val="150000"/>
              </a:lnSpc>
            </a:pPr>
            <a:r>
              <a:rPr lang="zh-CN" altLang="en-US" sz="2665" kern="10" dirty="0">
                <a:solidFill>
                  <a:srgbClr val="525252"/>
                </a:solidFill>
                <a:cs typeface="+mn-ea"/>
                <a:sym typeface="+mn-lt"/>
              </a:rPr>
              <a:t>亲爱的妈妈</a:t>
            </a:r>
            <a:r>
              <a:rPr lang="en-US" altLang="zh-CN" sz="2665" kern="10" dirty="0">
                <a:solidFill>
                  <a:srgbClr val="525252"/>
                </a:solidFill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sz="2665" kern="10" dirty="0">
                <a:solidFill>
                  <a:srgbClr val="525252"/>
                </a:solidFill>
                <a:cs typeface="+mn-ea"/>
                <a:sym typeface="+mn-lt"/>
              </a:rPr>
              <a:t>从现在开始，</a:t>
            </a:r>
          </a:p>
          <a:p>
            <a:pPr>
              <a:lnSpc>
                <a:spcPct val="150000"/>
              </a:lnSpc>
            </a:pPr>
            <a:r>
              <a:rPr lang="zh-CN" altLang="en-US" sz="2665" kern="10" dirty="0">
                <a:solidFill>
                  <a:srgbClr val="525252"/>
                </a:solidFill>
                <a:cs typeface="+mn-ea"/>
                <a:sym typeface="+mn-lt"/>
              </a:rPr>
              <a:t>在思想品德上让您安心；</a:t>
            </a:r>
          </a:p>
          <a:p>
            <a:pPr>
              <a:lnSpc>
                <a:spcPct val="150000"/>
              </a:lnSpc>
            </a:pPr>
            <a:r>
              <a:rPr lang="zh-CN" altLang="en-US" sz="2665" kern="10" dirty="0">
                <a:solidFill>
                  <a:srgbClr val="525252"/>
                </a:solidFill>
                <a:cs typeface="+mn-ea"/>
                <a:sym typeface="+mn-lt"/>
              </a:rPr>
              <a:t>在学习上让您放心；</a:t>
            </a:r>
          </a:p>
          <a:p>
            <a:pPr>
              <a:lnSpc>
                <a:spcPct val="150000"/>
              </a:lnSpc>
            </a:pPr>
            <a:r>
              <a:rPr lang="zh-CN" altLang="en-US" sz="2665" kern="10" dirty="0">
                <a:solidFill>
                  <a:srgbClr val="525252"/>
                </a:solidFill>
                <a:cs typeface="+mn-ea"/>
                <a:sym typeface="+mn-lt"/>
              </a:rPr>
              <a:t>在生活上让您省心；</a:t>
            </a:r>
          </a:p>
          <a:p>
            <a:pPr>
              <a:lnSpc>
                <a:spcPct val="150000"/>
              </a:lnSpc>
            </a:pPr>
            <a:r>
              <a:rPr lang="zh-CN" altLang="en-US" sz="2665" kern="10" dirty="0">
                <a:solidFill>
                  <a:srgbClr val="525252"/>
                </a:solidFill>
                <a:cs typeface="+mn-ea"/>
                <a:sym typeface="+mn-lt"/>
              </a:rPr>
              <a:t>我们决不辜负您。</a:t>
            </a:r>
            <a:endParaRPr lang="zh-CN" altLang="en-US" sz="3735" kern="10" dirty="0">
              <a:solidFill>
                <a:srgbClr val="525252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7421"/>
            <a:ext cx="5113361" cy="583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班会互动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33996" y="3372628"/>
            <a:ext cx="4961096" cy="143633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2400" i="1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     </a:t>
            </a:r>
            <a:r>
              <a:rPr lang="zh-CN" altLang="en-US" sz="240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我们需要心存感激，因为只有心存感激，你才会知道付出比得到更珍贵，你才可能拥有宽阔的胸怀，强烈的责任心。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65511" y="2345589"/>
            <a:ext cx="221488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525252"/>
                </a:solidFill>
                <a:cs typeface="+mn-ea"/>
                <a:sym typeface="+mn-lt"/>
              </a:rPr>
              <a:t>结束语</a:t>
            </a:r>
            <a:r>
              <a:rPr lang="en-US" altLang="zh-CN" sz="4800" b="1" dirty="0">
                <a:solidFill>
                  <a:srgbClr val="525252"/>
                </a:solidFill>
                <a:cs typeface="+mn-ea"/>
                <a:sym typeface="+mn-lt"/>
              </a:rPr>
              <a:t>:</a:t>
            </a:r>
          </a:p>
        </p:txBody>
      </p:sp>
      <p:pic>
        <p:nvPicPr>
          <p:cNvPr id="3" name="图片 2" descr="卡通母子爱心元素模板免费下载_png格式_编号26968177-千图网 - Internet Explorer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82776" y="1598804"/>
            <a:ext cx="5509224" cy="5259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8" grpId="0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72788" y="4299184"/>
            <a:ext cx="12181172" cy="2558815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8060413" y="2355692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277175" y="2291419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263613" y="2558892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25184" y="3412963"/>
            <a:ext cx="5280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EB533A"/>
                </a:solidFill>
                <a:cs typeface="+mn-ea"/>
                <a:sym typeface="+mn-lt"/>
              </a:rPr>
              <a:t>班会结束 谢谢大家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7560" y="905004"/>
            <a:ext cx="2392105" cy="19649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92" y="390866"/>
            <a:ext cx="3290211" cy="2972623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918327" y="2589695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85203" y="2318272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07824" y="2735747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80" y="883553"/>
            <a:ext cx="2392105" cy="1964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/>
      <p:bldP spid="13" grpId="0" bldLvl="0" animBg="1"/>
      <p:bldP spid="15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807243" cy="6858000"/>
          </a:xfrm>
          <a:prstGeom prst="rect">
            <a:avLst/>
          </a:prstGeom>
          <a:solidFill>
            <a:srgbClr val="FEF6E7"/>
          </a:solidFill>
        </p:spPr>
      </p:pic>
      <p:grpSp>
        <p:nvGrpSpPr>
          <p:cNvPr id="2" name="组合 1"/>
          <p:cNvGrpSpPr/>
          <p:nvPr/>
        </p:nvGrpSpPr>
        <p:grpSpPr>
          <a:xfrm>
            <a:off x="6232551" y="2115820"/>
            <a:ext cx="4655820" cy="2594213"/>
            <a:chOff x="4120957" y="997878"/>
            <a:chExt cx="3491865" cy="1945660"/>
          </a:xfrm>
          <a:solidFill>
            <a:srgbClr val="FEF6E7"/>
          </a:solidFill>
        </p:grpSpPr>
        <p:sp>
          <p:nvSpPr>
            <p:cNvPr id="12" name="矩形 11"/>
            <p:cNvSpPr/>
            <p:nvPr/>
          </p:nvSpPr>
          <p:spPr>
            <a:xfrm>
              <a:off x="4120957" y="2198207"/>
              <a:ext cx="3491865" cy="745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5865" b="1" dirty="0">
                  <a:solidFill>
                    <a:srgbClr val="EF135A"/>
                  </a:solidFill>
                  <a:cs typeface="+mn-ea"/>
                  <a:sym typeface="+mn-lt"/>
                </a:rPr>
                <a:t>妇女节的由来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389734" y="997878"/>
              <a:ext cx="1154430" cy="117633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9600" b="1" dirty="0">
                  <a:solidFill>
                    <a:srgbClr val="EF135A"/>
                  </a:solidFill>
                  <a:cs typeface="+mn-ea"/>
                  <a:sym typeface="+mn-lt"/>
                </a:rPr>
                <a:t>01</a:t>
              </a:r>
              <a:endParaRPr lang="zh-CN" altLang="en-US" sz="9600" b="1" dirty="0">
                <a:solidFill>
                  <a:srgbClr val="EF135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3315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妇女节的由来</a:t>
            </a:r>
            <a:r>
              <a:rPr lang="zh-CN" altLang="en-US" sz="2400" b="1" dirty="0">
                <a:solidFill>
                  <a:srgbClr val="EF135A"/>
                </a:solidFill>
                <a:cs typeface="+mn-ea"/>
                <a:sym typeface="+mn-lt"/>
              </a:rPr>
              <a:t> 　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72788" y="2565779"/>
            <a:ext cx="12181172" cy="4292221"/>
          </a:xfrm>
          <a:custGeom>
            <a:avLst/>
            <a:gdLst>
              <a:gd name="connsiteX0" fmla="*/ 3356452 w 9135879"/>
              <a:gd name="connsiteY0" fmla="*/ 708192 h 3219166"/>
              <a:gd name="connsiteX1" fmla="*/ 2442052 w 9135879"/>
              <a:gd name="connsiteY1" fmla="*/ 1609583 h 3219166"/>
              <a:gd name="connsiteX2" fmla="*/ 3356452 w 9135879"/>
              <a:gd name="connsiteY2" fmla="*/ 2510974 h 3219166"/>
              <a:gd name="connsiteX3" fmla="*/ 4270852 w 9135879"/>
              <a:gd name="connsiteY3" fmla="*/ 1609583 h 3219166"/>
              <a:gd name="connsiteX4" fmla="*/ 3356452 w 9135879"/>
              <a:gd name="connsiteY4" fmla="*/ 708192 h 3219166"/>
              <a:gd name="connsiteX5" fmla="*/ 5875576 w 9135879"/>
              <a:gd name="connsiteY5" fmla="*/ 515074 h 3219166"/>
              <a:gd name="connsiteX6" fmla="*/ 5019314 w 9135879"/>
              <a:gd name="connsiteY6" fmla="*/ 1482636 h 3219166"/>
              <a:gd name="connsiteX7" fmla="*/ 5620950 w 9135879"/>
              <a:gd name="connsiteY7" fmla="*/ 2406699 h 3219166"/>
              <a:gd name="connsiteX8" fmla="*/ 5689354 w 9135879"/>
              <a:gd name="connsiteY8" fmla="*/ 2426573 h 3219166"/>
              <a:gd name="connsiteX9" fmla="*/ 5696873 w 9135879"/>
              <a:gd name="connsiteY9" fmla="*/ 2463115 h 3219166"/>
              <a:gd name="connsiteX10" fmla="*/ 5842804 w 9135879"/>
              <a:gd name="connsiteY10" fmla="*/ 2558019 h 3219166"/>
              <a:gd name="connsiteX11" fmla="*/ 5988735 w 9135879"/>
              <a:gd name="connsiteY11" fmla="*/ 2463115 h 3219166"/>
              <a:gd name="connsiteX12" fmla="*/ 5993499 w 9135879"/>
              <a:gd name="connsiteY12" fmla="*/ 2439965 h 3219166"/>
              <a:gd name="connsiteX13" fmla="*/ 6048143 w 9135879"/>
              <a:gd name="connsiteY13" fmla="*/ 2430541 h 3219166"/>
              <a:gd name="connsiteX14" fmla="*/ 6731838 w 9135879"/>
              <a:gd name="connsiteY14" fmla="*/ 1482636 h 3219166"/>
              <a:gd name="connsiteX15" fmla="*/ 5875576 w 9135879"/>
              <a:gd name="connsiteY15" fmla="*/ 515074 h 3219166"/>
              <a:gd name="connsiteX16" fmla="*/ 0 w 9135879"/>
              <a:gd name="connsiteY16" fmla="*/ 0 h 3219166"/>
              <a:gd name="connsiteX17" fmla="*/ 9135879 w 9135879"/>
              <a:gd name="connsiteY17" fmla="*/ 0 h 3219166"/>
              <a:gd name="connsiteX18" fmla="*/ 9135879 w 9135879"/>
              <a:gd name="connsiteY18" fmla="*/ 3219166 h 3219166"/>
              <a:gd name="connsiteX19" fmla="*/ 0 w 9135879"/>
              <a:gd name="connsiteY19" fmla="*/ 3219166 h 321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35879" h="3219166">
                <a:moveTo>
                  <a:pt x="3356452" y="708192"/>
                </a:moveTo>
                <a:cubicBezTo>
                  <a:pt x="2851443" y="708192"/>
                  <a:pt x="2442052" y="1111758"/>
                  <a:pt x="2442052" y="1609583"/>
                </a:cubicBezTo>
                <a:cubicBezTo>
                  <a:pt x="2442052" y="2107408"/>
                  <a:pt x="2851443" y="2510974"/>
                  <a:pt x="3356452" y="2510974"/>
                </a:cubicBezTo>
                <a:cubicBezTo>
                  <a:pt x="3861461" y="2510974"/>
                  <a:pt x="4270852" y="2107408"/>
                  <a:pt x="4270852" y="1609583"/>
                </a:cubicBezTo>
                <a:cubicBezTo>
                  <a:pt x="4270852" y="1111758"/>
                  <a:pt x="3861461" y="708192"/>
                  <a:pt x="3356452" y="708192"/>
                </a:cubicBezTo>
                <a:close/>
                <a:moveTo>
                  <a:pt x="5875576" y="515074"/>
                </a:moveTo>
                <a:cubicBezTo>
                  <a:pt x="5402676" y="515074"/>
                  <a:pt x="5019314" y="948266"/>
                  <a:pt x="5019314" y="1482636"/>
                </a:cubicBezTo>
                <a:cubicBezTo>
                  <a:pt x="5019314" y="1916812"/>
                  <a:pt x="5272393" y="2284194"/>
                  <a:pt x="5620950" y="2406699"/>
                </a:cubicBezTo>
                <a:lnTo>
                  <a:pt x="5689354" y="2426573"/>
                </a:lnTo>
                <a:lnTo>
                  <a:pt x="5696873" y="2463115"/>
                </a:lnTo>
                <a:cubicBezTo>
                  <a:pt x="5720916" y="2518886"/>
                  <a:pt x="5777202" y="2558019"/>
                  <a:pt x="5842804" y="2558019"/>
                </a:cubicBezTo>
                <a:cubicBezTo>
                  <a:pt x="5908406" y="2558019"/>
                  <a:pt x="5964692" y="2518886"/>
                  <a:pt x="5988735" y="2463115"/>
                </a:cubicBezTo>
                <a:lnTo>
                  <a:pt x="5993499" y="2439965"/>
                </a:lnTo>
                <a:lnTo>
                  <a:pt x="6048143" y="2430541"/>
                </a:lnTo>
                <a:cubicBezTo>
                  <a:pt x="6438327" y="2340319"/>
                  <a:pt x="6731838" y="1950210"/>
                  <a:pt x="6731838" y="1482636"/>
                </a:cubicBezTo>
                <a:cubicBezTo>
                  <a:pt x="6731838" y="948266"/>
                  <a:pt x="6348476" y="515074"/>
                  <a:pt x="5875576" y="515074"/>
                </a:cubicBezTo>
                <a:close/>
                <a:moveTo>
                  <a:pt x="0" y="0"/>
                </a:moveTo>
                <a:lnTo>
                  <a:pt x="9135879" y="0"/>
                </a:lnTo>
                <a:lnTo>
                  <a:pt x="9135879" y="3219166"/>
                </a:lnTo>
                <a:lnTo>
                  <a:pt x="0" y="3219166"/>
                </a:lnTo>
                <a:close/>
              </a:path>
            </a:pathLst>
          </a:custGeom>
        </p:spPr>
      </p:pic>
      <p:grpSp>
        <p:nvGrpSpPr>
          <p:cNvPr id="33" name="组合 32"/>
          <p:cNvGrpSpPr/>
          <p:nvPr/>
        </p:nvGrpSpPr>
        <p:grpSpPr>
          <a:xfrm>
            <a:off x="6713312" y="2207108"/>
            <a:ext cx="4635917" cy="590113"/>
            <a:chOff x="5034984" y="1791811"/>
            <a:chExt cx="3476938" cy="442585"/>
          </a:xfrm>
        </p:grpSpPr>
        <p:sp>
          <p:nvSpPr>
            <p:cNvPr id="26" name="PA_KSO_Shape"/>
            <p:cNvSpPr/>
            <p:nvPr>
              <p:custDataLst>
                <p:tags r:id="rId3"/>
              </p:custDataLst>
            </p:nvPr>
          </p:nvSpPr>
          <p:spPr>
            <a:xfrm>
              <a:off x="5034984" y="1879114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cs typeface="+mn-ea"/>
                <a:sym typeface="+mn-lt"/>
              </a:endParaRPr>
            </a:p>
          </p:txBody>
        </p:sp>
        <p:sp>
          <p:nvSpPr>
            <p:cNvPr id="29" name="品 15"/>
            <p:cNvSpPr txBox="1"/>
            <p:nvPr>
              <p:custDataLst>
                <p:tags r:id="rId4"/>
              </p:custDataLst>
            </p:nvPr>
          </p:nvSpPr>
          <p:spPr>
            <a:xfrm>
              <a:off x="5441558" y="1791811"/>
              <a:ext cx="3070364" cy="40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60"/>
                </a:lnSpc>
              </a:pPr>
              <a:r>
                <a:rPr lang="zh-CN" altLang="en-US" sz="1465" dirty="0">
                  <a:solidFill>
                    <a:schemeClr val="accent3">
                      <a:lumMod val="50000"/>
                    </a:schemeClr>
                  </a:solidFill>
                  <a:cs typeface="+mn-ea"/>
                  <a:sym typeface="+mn-lt"/>
                </a:rPr>
                <a:t>联合国从</a:t>
              </a:r>
              <a:r>
                <a:rPr lang="en-US" altLang="zh-CN" sz="1465" dirty="0">
                  <a:solidFill>
                    <a:schemeClr val="accent3">
                      <a:lumMod val="50000"/>
                    </a:schemeClr>
                  </a:solidFill>
                  <a:cs typeface="+mn-ea"/>
                  <a:sym typeface="+mn-lt"/>
                </a:rPr>
                <a:t>1975</a:t>
              </a:r>
              <a:r>
                <a:rPr lang="zh-CN" altLang="en-US" sz="1465" dirty="0">
                  <a:solidFill>
                    <a:schemeClr val="accent3">
                      <a:lumMod val="50000"/>
                    </a:schemeClr>
                  </a:solidFill>
                  <a:cs typeface="+mn-ea"/>
                  <a:sym typeface="+mn-lt"/>
                </a:rPr>
                <a:t>年国际妇女年开始庆祝国际妇女节，确认普通妇女争取平等参与社会的传统。</a:t>
              </a:r>
              <a:endParaRPr lang="en-US" altLang="zh-CN" sz="1465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13312" y="3719024"/>
            <a:ext cx="4674507" cy="714375"/>
            <a:chOff x="5034984" y="2666436"/>
            <a:chExt cx="3505880" cy="535781"/>
          </a:xfrm>
        </p:grpSpPr>
        <p:sp>
          <p:nvSpPr>
            <p:cNvPr id="27" name="PA_KSO_Shape_15"/>
            <p:cNvSpPr/>
            <p:nvPr>
              <p:custDataLst>
                <p:tags r:id="rId1"/>
              </p:custDataLst>
            </p:nvPr>
          </p:nvSpPr>
          <p:spPr>
            <a:xfrm>
              <a:off x="5034984" y="2842738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cs typeface="+mn-ea"/>
                <a:sym typeface="+mn-lt"/>
              </a:endParaRPr>
            </a:p>
          </p:txBody>
        </p:sp>
        <p:sp>
          <p:nvSpPr>
            <p:cNvPr id="31" name="PA15"/>
            <p:cNvSpPr txBox="1"/>
            <p:nvPr>
              <p:custDataLst>
                <p:tags r:id="rId2"/>
              </p:custDataLst>
            </p:nvPr>
          </p:nvSpPr>
          <p:spPr>
            <a:xfrm>
              <a:off x="5470497" y="2666436"/>
              <a:ext cx="3070367" cy="53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20"/>
                </a:lnSpc>
              </a:pPr>
              <a:r>
                <a:rPr lang="en-US" altLang="zh-CN" sz="1465" dirty="0">
                  <a:solidFill>
                    <a:srgbClr val="525252"/>
                  </a:solidFill>
                  <a:cs typeface="+mn-ea"/>
                  <a:sym typeface="+mn-lt"/>
                </a:rPr>
                <a:t>1997</a:t>
              </a:r>
              <a:r>
                <a:rPr lang="zh-CN" altLang="en-US" sz="1465" dirty="0">
                  <a:solidFill>
                    <a:srgbClr val="525252"/>
                  </a:solidFill>
                  <a:cs typeface="+mn-ea"/>
                  <a:sym typeface="+mn-lt"/>
                </a:rPr>
                <a:t>年大会通过了一项决议，请每个国家按照自己的历史和名族传统习俗，选定一年中的某一天宣布为联合国妇女权利和世界和平日。</a:t>
              </a:r>
              <a:endParaRPr lang="en-US" altLang="zh-CN" sz="1465" dirty="0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041195" y="1945420"/>
            <a:ext cx="4910796" cy="3287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3315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妇女节的由来</a:t>
            </a:r>
            <a:r>
              <a:rPr lang="zh-CN" altLang="en-US" sz="2400" b="1" dirty="0">
                <a:solidFill>
                  <a:srgbClr val="EF135A"/>
                </a:solidFill>
                <a:cs typeface="+mn-ea"/>
                <a:sym typeface="+mn-lt"/>
              </a:rPr>
              <a:t> 　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72788" y="2565779"/>
            <a:ext cx="12181172" cy="4292221"/>
          </a:xfrm>
          <a:custGeom>
            <a:avLst/>
            <a:gdLst>
              <a:gd name="connsiteX0" fmla="*/ 3356452 w 9135879"/>
              <a:gd name="connsiteY0" fmla="*/ 708192 h 3219166"/>
              <a:gd name="connsiteX1" fmla="*/ 2442052 w 9135879"/>
              <a:gd name="connsiteY1" fmla="*/ 1609583 h 3219166"/>
              <a:gd name="connsiteX2" fmla="*/ 3356452 w 9135879"/>
              <a:gd name="connsiteY2" fmla="*/ 2510974 h 3219166"/>
              <a:gd name="connsiteX3" fmla="*/ 4270852 w 9135879"/>
              <a:gd name="connsiteY3" fmla="*/ 1609583 h 3219166"/>
              <a:gd name="connsiteX4" fmla="*/ 3356452 w 9135879"/>
              <a:gd name="connsiteY4" fmla="*/ 708192 h 3219166"/>
              <a:gd name="connsiteX5" fmla="*/ 5875576 w 9135879"/>
              <a:gd name="connsiteY5" fmla="*/ 515074 h 3219166"/>
              <a:gd name="connsiteX6" fmla="*/ 5019314 w 9135879"/>
              <a:gd name="connsiteY6" fmla="*/ 1482636 h 3219166"/>
              <a:gd name="connsiteX7" fmla="*/ 5620950 w 9135879"/>
              <a:gd name="connsiteY7" fmla="*/ 2406699 h 3219166"/>
              <a:gd name="connsiteX8" fmla="*/ 5689354 w 9135879"/>
              <a:gd name="connsiteY8" fmla="*/ 2426573 h 3219166"/>
              <a:gd name="connsiteX9" fmla="*/ 5696873 w 9135879"/>
              <a:gd name="connsiteY9" fmla="*/ 2463115 h 3219166"/>
              <a:gd name="connsiteX10" fmla="*/ 5842804 w 9135879"/>
              <a:gd name="connsiteY10" fmla="*/ 2558019 h 3219166"/>
              <a:gd name="connsiteX11" fmla="*/ 5988735 w 9135879"/>
              <a:gd name="connsiteY11" fmla="*/ 2463115 h 3219166"/>
              <a:gd name="connsiteX12" fmla="*/ 5993499 w 9135879"/>
              <a:gd name="connsiteY12" fmla="*/ 2439965 h 3219166"/>
              <a:gd name="connsiteX13" fmla="*/ 6048143 w 9135879"/>
              <a:gd name="connsiteY13" fmla="*/ 2430541 h 3219166"/>
              <a:gd name="connsiteX14" fmla="*/ 6731838 w 9135879"/>
              <a:gd name="connsiteY14" fmla="*/ 1482636 h 3219166"/>
              <a:gd name="connsiteX15" fmla="*/ 5875576 w 9135879"/>
              <a:gd name="connsiteY15" fmla="*/ 515074 h 3219166"/>
              <a:gd name="connsiteX16" fmla="*/ 0 w 9135879"/>
              <a:gd name="connsiteY16" fmla="*/ 0 h 3219166"/>
              <a:gd name="connsiteX17" fmla="*/ 9135879 w 9135879"/>
              <a:gd name="connsiteY17" fmla="*/ 0 h 3219166"/>
              <a:gd name="connsiteX18" fmla="*/ 9135879 w 9135879"/>
              <a:gd name="connsiteY18" fmla="*/ 3219166 h 3219166"/>
              <a:gd name="connsiteX19" fmla="*/ 0 w 9135879"/>
              <a:gd name="connsiteY19" fmla="*/ 3219166 h 321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35879" h="3219166">
                <a:moveTo>
                  <a:pt x="3356452" y="708192"/>
                </a:moveTo>
                <a:cubicBezTo>
                  <a:pt x="2851443" y="708192"/>
                  <a:pt x="2442052" y="1111758"/>
                  <a:pt x="2442052" y="1609583"/>
                </a:cubicBezTo>
                <a:cubicBezTo>
                  <a:pt x="2442052" y="2107408"/>
                  <a:pt x="2851443" y="2510974"/>
                  <a:pt x="3356452" y="2510974"/>
                </a:cubicBezTo>
                <a:cubicBezTo>
                  <a:pt x="3861461" y="2510974"/>
                  <a:pt x="4270852" y="2107408"/>
                  <a:pt x="4270852" y="1609583"/>
                </a:cubicBezTo>
                <a:cubicBezTo>
                  <a:pt x="4270852" y="1111758"/>
                  <a:pt x="3861461" y="708192"/>
                  <a:pt x="3356452" y="708192"/>
                </a:cubicBezTo>
                <a:close/>
                <a:moveTo>
                  <a:pt x="5875576" y="515074"/>
                </a:moveTo>
                <a:cubicBezTo>
                  <a:pt x="5402676" y="515074"/>
                  <a:pt x="5019314" y="948266"/>
                  <a:pt x="5019314" y="1482636"/>
                </a:cubicBezTo>
                <a:cubicBezTo>
                  <a:pt x="5019314" y="1916812"/>
                  <a:pt x="5272393" y="2284194"/>
                  <a:pt x="5620950" y="2406699"/>
                </a:cubicBezTo>
                <a:lnTo>
                  <a:pt x="5689354" y="2426573"/>
                </a:lnTo>
                <a:lnTo>
                  <a:pt x="5696873" y="2463115"/>
                </a:lnTo>
                <a:cubicBezTo>
                  <a:pt x="5720916" y="2518886"/>
                  <a:pt x="5777202" y="2558019"/>
                  <a:pt x="5842804" y="2558019"/>
                </a:cubicBezTo>
                <a:cubicBezTo>
                  <a:pt x="5908406" y="2558019"/>
                  <a:pt x="5964692" y="2518886"/>
                  <a:pt x="5988735" y="2463115"/>
                </a:cubicBezTo>
                <a:lnTo>
                  <a:pt x="5993499" y="2439965"/>
                </a:lnTo>
                <a:lnTo>
                  <a:pt x="6048143" y="2430541"/>
                </a:lnTo>
                <a:cubicBezTo>
                  <a:pt x="6438327" y="2340319"/>
                  <a:pt x="6731838" y="1950210"/>
                  <a:pt x="6731838" y="1482636"/>
                </a:cubicBezTo>
                <a:cubicBezTo>
                  <a:pt x="6731838" y="948266"/>
                  <a:pt x="6348476" y="515074"/>
                  <a:pt x="5875576" y="515074"/>
                </a:cubicBezTo>
                <a:close/>
                <a:moveTo>
                  <a:pt x="0" y="0"/>
                </a:moveTo>
                <a:lnTo>
                  <a:pt x="9135879" y="0"/>
                </a:lnTo>
                <a:lnTo>
                  <a:pt x="9135879" y="3219166"/>
                </a:lnTo>
                <a:lnTo>
                  <a:pt x="0" y="3219166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376755" y="2013115"/>
            <a:ext cx="3969649" cy="1060451"/>
            <a:chOff x="282566" y="1509836"/>
            <a:chExt cx="2977237" cy="795338"/>
          </a:xfrm>
        </p:grpSpPr>
        <p:sp>
          <p:nvSpPr>
            <p:cNvPr id="34" name="文本框 49"/>
            <p:cNvSpPr txBox="1">
              <a:spLocks noChangeArrowheads="1"/>
            </p:cNvSpPr>
            <p:nvPr/>
          </p:nvSpPr>
          <p:spPr bwMode="auto">
            <a:xfrm>
              <a:off x="282566" y="1509836"/>
              <a:ext cx="2524618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1857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日，美国纽约的服装和纺织女工举行了一次抗议，反对非人道的工作环境，</a:t>
              </a: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小时工作制和低薪。</a:t>
              </a:r>
            </a:p>
          </p:txBody>
        </p:sp>
        <p:sp>
          <p:nvSpPr>
            <p:cNvPr id="38" name="PA_KSO_Shape"/>
            <p:cNvSpPr/>
            <p:nvPr>
              <p:custDataLst>
                <p:tags r:id="rId4"/>
              </p:custDataLst>
            </p:nvPr>
          </p:nvSpPr>
          <p:spPr>
            <a:xfrm flipH="1">
              <a:off x="2904521" y="1741922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1320" y="3834661"/>
            <a:ext cx="4163092" cy="783157"/>
            <a:chOff x="128490" y="2916940"/>
            <a:chExt cx="3122319" cy="587368"/>
          </a:xfrm>
        </p:grpSpPr>
        <p:sp>
          <p:nvSpPr>
            <p:cNvPr id="37" name="文本框 49"/>
            <p:cNvSpPr txBox="1">
              <a:spLocks noChangeArrowheads="1"/>
            </p:cNvSpPr>
            <p:nvPr/>
          </p:nvSpPr>
          <p:spPr bwMode="auto">
            <a:xfrm>
              <a:off x="128490" y="2916940"/>
              <a:ext cx="2721439" cy="55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游行者被警察围攻并赶散，两年以后，又是在三月，这些妇女组织了第一个工会。</a:t>
              </a:r>
            </a:p>
          </p:txBody>
        </p:sp>
        <p:sp>
          <p:nvSpPr>
            <p:cNvPr id="39" name="PA_KSO_Shape"/>
            <p:cNvSpPr/>
            <p:nvPr>
              <p:custDataLst>
                <p:tags r:id="rId3"/>
              </p:custDataLst>
            </p:nvPr>
          </p:nvSpPr>
          <p:spPr>
            <a:xfrm flipH="1">
              <a:off x="2895527" y="3149026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43052" y="2013115"/>
            <a:ext cx="3972193" cy="1060451"/>
            <a:chOff x="5882289" y="1509836"/>
            <a:chExt cx="2979145" cy="795338"/>
          </a:xfrm>
        </p:grpSpPr>
        <p:sp>
          <p:nvSpPr>
            <p:cNvPr id="20" name="文本框 49"/>
            <p:cNvSpPr txBox="1">
              <a:spLocks noChangeArrowheads="1"/>
            </p:cNvSpPr>
            <p:nvPr/>
          </p:nvSpPr>
          <p:spPr bwMode="auto">
            <a:xfrm>
              <a:off x="6328793" y="1509836"/>
              <a:ext cx="2532641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1908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日，</a:t>
              </a:r>
              <a:r>
                <a:rPr lang="en-US" altLang="zh-CN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15000</a:t>
              </a: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名妇女在纽约市游行，要求缩短工作时间，提高劳动报酬与享有选举权，禁止使用童工。</a:t>
              </a:r>
            </a:p>
          </p:txBody>
        </p:sp>
        <p:sp>
          <p:nvSpPr>
            <p:cNvPr id="40" name="PA_KSO_Shape"/>
            <p:cNvSpPr/>
            <p:nvPr>
              <p:custDataLst>
                <p:tags r:id="rId2"/>
              </p:custDataLst>
            </p:nvPr>
          </p:nvSpPr>
          <p:spPr>
            <a:xfrm>
              <a:off x="5882289" y="1741922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43052" y="3679491"/>
            <a:ext cx="3972192" cy="993775"/>
            <a:chOff x="5882289" y="2759618"/>
            <a:chExt cx="2979144" cy="745331"/>
          </a:xfrm>
        </p:grpSpPr>
        <p:sp>
          <p:nvSpPr>
            <p:cNvPr id="23" name="文本框 49"/>
            <p:cNvSpPr txBox="1">
              <a:spLocks noChangeArrowheads="1"/>
            </p:cNvSpPr>
            <p:nvPr/>
          </p:nvSpPr>
          <p:spPr bwMode="auto">
            <a:xfrm>
              <a:off x="6328792" y="2759618"/>
              <a:ext cx="2532641" cy="74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760"/>
                </a:lnSpc>
              </a:pPr>
              <a:r>
                <a:rPr lang="zh-CN" altLang="en-US" sz="1400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她们提出的口号是“面包和玫瑰”，面包象征经济保障，玫瑰象征较好的生活质量。</a:t>
              </a:r>
            </a:p>
            <a:p>
              <a:pPr eaLnBrk="1" hangingPunct="1">
                <a:lnSpc>
                  <a:spcPts val="1760"/>
                </a:lnSpc>
              </a:pPr>
              <a:endParaRPr lang="zh-CN" altLang="en-US" sz="140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PA_KSO_Shape"/>
            <p:cNvSpPr/>
            <p:nvPr>
              <p:custDataLst>
                <p:tags r:id="rId1"/>
              </p:custDataLst>
            </p:nvPr>
          </p:nvSpPr>
          <p:spPr>
            <a:xfrm>
              <a:off x="5882289" y="3089808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9040" y="1349816"/>
            <a:ext cx="2400520" cy="381981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3315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妇女节的由来</a:t>
            </a:r>
            <a:r>
              <a:rPr lang="zh-CN" altLang="en-US" sz="2400" b="1" dirty="0">
                <a:solidFill>
                  <a:srgbClr val="EF135A"/>
                </a:solidFill>
                <a:cs typeface="+mn-ea"/>
                <a:sym typeface="+mn-lt"/>
              </a:rPr>
              <a:t> 　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72788" y="2565779"/>
            <a:ext cx="12181172" cy="4292221"/>
          </a:xfrm>
          <a:custGeom>
            <a:avLst/>
            <a:gdLst>
              <a:gd name="connsiteX0" fmla="*/ 3356452 w 9135879"/>
              <a:gd name="connsiteY0" fmla="*/ 708192 h 3219166"/>
              <a:gd name="connsiteX1" fmla="*/ 2442052 w 9135879"/>
              <a:gd name="connsiteY1" fmla="*/ 1609583 h 3219166"/>
              <a:gd name="connsiteX2" fmla="*/ 3356452 w 9135879"/>
              <a:gd name="connsiteY2" fmla="*/ 2510974 h 3219166"/>
              <a:gd name="connsiteX3" fmla="*/ 4270852 w 9135879"/>
              <a:gd name="connsiteY3" fmla="*/ 1609583 h 3219166"/>
              <a:gd name="connsiteX4" fmla="*/ 3356452 w 9135879"/>
              <a:gd name="connsiteY4" fmla="*/ 708192 h 3219166"/>
              <a:gd name="connsiteX5" fmla="*/ 5875576 w 9135879"/>
              <a:gd name="connsiteY5" fmla="*/ 515074 h 3219166"/>
              <a:gd name="connsiteX6" fmla="*/ 5019314 w 9135879"/>
              <a:gd name="connsiteY6" fmla="*/ 1482636 h 3219166"/>
              <a:gd name="connsiteX7" fmla="*/ 5620950 w 9135879"/>
              <a:gd name="connsiteY7" fmla="*/ 2406699 h 3219166"/>
              <a:gd name="connsiteX8" fmla="*/ 5689354 w 9135879"/>
              <a:gd name="connsiteY8" fmla="*/ 2426573 h 3219166"/>
              <a:gd name="connsiteX9" fmla="*/ 5696873 w 9135879"/>
              <a:gd name="connsiteY9" fmla="*/ 2463115 h 3219166"/>
              <a:gd name="connsiteX10" fmla="*/ 5842804 w 9135879"/>
              <a:gd name="connsiteY10" fmla="*/ 2558019 h 3219166"/>
              <a:gd name="connsiteX11" fmla="*/ 5988735 w 9135879"/>
              <a:gd name="connsiteY11" fmla="*/ 2463115 h 3219166"/>
              <a:gd name="connsiteX12" fmla="*/ 5993499 w 9135879"/>
              <a:gd name="connsiteY12" fmla="*/ 2439965 h 3219166"/>
              <a:gd name="connsiteX13" fmla="*/ 6048143 w 9135879"/>
              <a:gd name="connsiteY13" fmla="*/ 2430541 h 3219166"/>
              <a:gd name="connsiteX14" fmla="*/ 6731838 w 9135879"/>
              <a:gd name="connsiteY14" fmla="*/ 1482636 h 3219166"/>
              <a:gd name="connsiteX15" fmla="*/ 5875576 w 9135879"/>
              <a:gd name="connsiteY15" fmla="*/ 515074 h 3219166"/>
              <a:gd name="connsiteX16" fmla="*/ 0 w 9135879"/>
              <a:gd name="connsiteY16" fmla="*/ 0 h 3219166"/>
              <a:gd name="connsiteX17" fmla="*/ 9135879 w 9135879"/>
              <a:gd name="connsiteY17" fmla="*/ 0 h 3219166"/>
              <a:gd name="connsiteX18" fmla="*/ 9135879 w 9135879"/>
              <a:gd name="connsiteY18" fmla="*/ 3219166 h 3219166"/>
              <a:gd name="connsiteX19" fmla="*/ 0 w 9135879"/>
              <a:gd name="connsiteY19" fmla="*/ 3219166 h 321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35879" h="3219166">
                <a:moveTo>
                  <a:pt x="3356452" y="708192"/>
                </a:moveTo>
                <a:cubicBezTo>
                  <a:pt x="2851443" y="708192"/>
                  <a:pt x="2442052" y="1111758"/>
                  <a:pt x="2442052" y="1609583"/>
                </a:cubicBezTo>
                <a:cubicBezTo>
                  <a:pt x="2442052" y="2107408"/>
                  <a:pt x="2851443" y="2510974"/>
                  <a:pt x="3356452" y="2510974"/>
                </a:cubicBezTo>
                <a:cubicBezTo>
                  <a:pt x="3861461" y="2510974"/>
                  <a:pt x="4270852" y="2107408"/>
                  <a:pt x="4270852" y="1609583"/>
                </a:cubicBezTo>
                <a:cubicBezTo>
                  <a:pt x="4270852" y="1111758"/>
                  <a:pt x="3861461" y="708192"/>
                  <a:pt x="3356452" y="708192"/>
                </a:cubicBezTo>
                <a:close/>
                <a:moveTo>
                  <a:pt x="5875576" y="515074"/>
                </a:moveTo>
                <a:cubicBezTo>
                  <a:pt x="5402676" y="515074"/>
                  <a:pt x="5019314" y="948266"/>
                  <a:pt x="5019314" y="1482636"/>
                </a:cubicBezTo>
                <a:cubicBezTo>
                  <a:pt x="5019314" y="1916812"/>
                  <a:pt x="5272393" y="2284194"/>
                  <a:pt x="5620950" y="2406699"/>
                </a:cubicBezTo>
                <a:lnTo>
                  <a:pt x="5689354" y="2426573"/>
                </a:lnTo>
                <a:lnTo>
                  <a:pt x="5696873" y="2463115"/>
                </a:lnTo>
                <a:cubicBezTo>
                  <a:pt x="5720916" y="2518886"/>
                  <a:pt x="5777202" y="2558019"/>
                  <a:pt x="5842804" y="2558019"/>
                </a:cubicBezTo>
                <a:cubicBezTo>
                  <a:pt x="5908406" y="2558019"/>
                  <a:pt x="5964692" y="2518886"/>
                  <a:pt x="5988735" y="2463115"/>
                </a:cubicBezTo>
                <a:lnTo>
                  <a:pt x="5993499" y="2439965"/>
                </a:lnTo>
                <a:lnTo>
                  <a:pt x="6048143" y="2430541"/>
                </a:lnTo>
                <a:cubicBezTo>
                  <a:pt x="6438327" y="2340319"/>
                  <a:pt x="6731838" y="1950210"/>
                  <a:pt x="6731838" y="1482636"/>
                </a:cubicBezTo>
                <a:cubicBezTo>
                  <a:pt x="6731838" y="948266"/>
                  <a:pt x="6348476" y="515074"/>
                  <a:pt x="5875576" y="515074"/>
                </a:cubicBezTo>
                <a:close/>
                <a:moveTo>
                  <a:pt x="0" y="0"/>
                </a:moveTo>
                <a:lnTo>
                  <a:pt x="9135879" y="0"/>
                </a:lnTo>
                <a:lnTo>
                  <a:pt x="9135879" y="3219166"/>
                </a:lnTo>
                <a:lnTo>
                  <a:pt x="0" y="3219166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46664" y="1796000"/>
            <a:ext cx="4878735" cy="326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6283503" y="1692343"/>
            <a:ext cx="4803088" cy="657483"/>
            <a:chOff x="4712627" y="1269257"/>
            <a:chExt cx="3602316" cy="493112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067910" y="1269257"/>
              <a:ext cx="3247033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400"/>
                </a:lnSpc>
                <a:defRPr/>
              </a:pP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近几十年来，联合国的四次全球性会议加强了国际妇女运动，随着国际妇女运动的成长，妇女节取得了全球性的意义。</a:t>
              </a:r>
            </a:p>
          </p:txBody>
        </p:sp>
        <p:sp>
          <p:nvSpPr>
            <p:cNvPr id="53" name="PA_KSO_Shape"/>
            <p:cNvSpPr/>
            <p:nvPr>
              <p:custDataLst>
                <p:tags r:id="rId3"/>
              </p:custDataLst>
            </p:nvPr>
          </p:nvSpPr>
          <p:spPr>
            <a:xfrm>
              <a:off x="4712627" y="1407087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83503" y="3079092"/>
            <a:ext cx="4803087" cy="520693"/>
            <a:chOff x="4712627" y="2398966"/>
            <a:chExt cx="3602315" cy="390520"/>
          </a:xfrm>
        </p:grpSpPr>
        <p:sp>
          <p:nvSpPr>
            <p:cNvPr id="44" name="TextBox 23"/>
            <p:cNvSpPr txBox="1">
              <a:spLocks noChangeArrowheads="1"/>
            </p:cNvSpPr>
            <p:nvPr/>
          </p:nvSpPr>
          <p:spPr bwMode="auto">
            <a:xfrm>
              <a:off x="5067909" y="2398966"/>
              <a:ext cx="3247033" cy="31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300"/>
                </a:lnSpc>
                <a:defRPr/>
              </a:pP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这些进展使国际妇女节成为团结一致、协调努力要求归还妇女权利和参与政治、经济和社会生活的权利的日子。</a:t>
              </a:r>
            </a:p>
          </p:txBody>
        </p:sp>
        <p:sp>
          <p:nvSpPr>
            <p:cNvPr id="54" name="PA_KSO_Shape"/>
            <p:cNvSpPr/>
            <p:nvPr>
              <p:custDataLst>
                <p:tags r:id="rId2"/>
              </p:custDataLst>
            </p:nvPr>
          </p:nvSpPr>
          <p:spPr>
            <a:xfrm>
              <a:off x="4712627" y="2434204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83503" y="4192264"/>
            <a:ext cx="4803087" cy="657483"/>
            <a:chOff x="4712627" y="3144198"/>
            <a:chExt cx="3602315" cy="493112"/>
          </a:xfrm>
        </p:grpSpPr>
        <p:sp>
          <p:nvSpPr>
            <p:cNvPr id="51" name="TextBox 23"/>
            <p:cNvSpPr txBox="1">
              <a:spLocks noChangeArrowheads="1"/>
            </p:cNvSpPr>
            <p:nvPr/>
          </p:nvSpPr>
          <p:spPr bwMode="auto">
            <a:xfrm>
              <a:off x="5067909" y="3144198"/>
              <a:ext cx="3247033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400"/>
                </a:lnSpc>
                <a:defRPr/>
              </a:pP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1909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日，美国芝加哥女工团要求男女平等权利而举行示威，次年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月在丹麦哥本哈根召开的国际第二次社会主义者妇女大会上决定</a:t>
              </a:r>
            </a:p>
          </p:txBody>
        </p:sp>
        <p:sp>
          <p:nvSpPr>
            <p:cNvPr id="56" name="PA_KSO_Shape"/>
            <p:cNvSpPr/>
            <p:nvPr>
              <p:custDataLst>
                <p:tags r:id="rId1"/>
              </p:custDataLst>
            </p:nvPr>
          </p:nvSpPr>
          <p:spPr>
            <a:xfrm>
              <a:off x="4712627" y="3282028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807243" cy="6858000"/>
          </a:xfrm>
          <a:prstGeom prst="rect">
            <a:avLst/>
          </a:prstGeom>
          <a:solidFill>
            <a:srgbClr val="FEF6E7"/>
          </a:solidFill>
        </p:spPr>
      </p:pic>
      <p:grpSp>
        <p:nvGrpSpPr>
          <p:cNvPr id="2" name="组合 1"/>
          <p:cNvGrpSpPr/>
          <p:nvPr/>
        </p:nvGrpSpPr>
        <p:grpSpPr>
          <a:xfrm>
            <a:off x="6232551" y="2115820"/>
            <a:ext cx="4655820" cy="2594213"/>
            <a:chOff x="4120957" y="997878"/>
            <a:chExt cx="3491865" cy="1945660"/>
          </a:xfrm>
          <a:solidFill>
            <a:srgbClr val="FEF6E7"/>
          </a:solidFill>
        </p:grpSpPr>
        <p:sp>
          <p:nvSpPr>
            <p:cNvPr id="12" name="矩形 11"/>
            <p:cNvSpPr/>
            <p:nvPr/>
          </p:nvSpPr>
          <p:spPr>
            <a:xfrm>
              <a:off x="4120957" y="2198207"/>
              <a:ext cx="3491865" cy="745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5865" b="1" dirty="0">
                  <a:solidFill>
                    <a:srgbClr val="EF135A"/>
                  </a:solidFill>
                  <a:cs typeface="+mn-ea"/>
                  <a:sym typeface="+mn-lt"/>
                </a:rPr>
                <a:t>妇女节的简介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389734" y="997878"/>
              <a:ext cx="1154430" cy="117633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9600" b="1" dirty="0">
                  <a:solidFill>
                    <a:srgbClr val="EF135A"/>
                  </a:solidFill>
                  <a:cs typeface="+mn-ea"/>
                  <a:sym typeface="+mn-lt"/>
                </a:rPr>
                <a:t>02</a:t>
              </a:r>
              <a:endParaRPr lang="zh-CN" altLang="en-US" sz="9600" b="1" dirty="0">
                <a:solidFill>
                  <a:srgbClr val="EF135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284" y="1705615"/>
            <a:ext cx="4219433" cy="4219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3315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妇女节的简介</a:t>
            </a:r>
            <a:r>
              <a:rPr lang="zh-CN" altLang="en-US" sz="2400" b="1" dirty="0">
                <a:solidFill>
                  <a:srgbClr val="EF135A"/>
                </a:solidFill>
                <a:cs typeface="+mn-ea"/>
                <a:sym typeface="+mn-lt"/>
              </a:rPr>
              <a:t> 　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55779" y="2083019"/>
            <a:ext cx="4297309" cy="1245235"/>
            <a:chOff x="173837" y="1534662"/>
            <a:chExt cx="3222982" cy="933926"/>
          </a:xfrm>
        </p:grpSpPr>
        <p:sp>
          <p:nvSpPr>
            <p:cNvPr id="386" name="TextBox 23"/>
            <p:cNvSpPr txBox="1">
              <a:spLocks noChangeArrowheads="1"/>
            </p:cNvSpPr>
            <p:nvPr/>
          </p:nvSpPr>
          <p:spPr bwMode="auto">
            <a:xfrm>
              <a:off x="173837" y="1534662"/>
              <a:ext cx="2787338" cy="933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根据国务院发布的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全国年节及纪念日放假办法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（国务院令第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270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号）第三条规定：妇女节（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r>
                <a:rPr lang="en-US" altLang="zh-CN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日）属于部分公民放假的节日及纪念日，妇女放假半天。</a:t>
              </a:r>
              <a:endParaRPr lang="zh-CN" altLang="en-US" sz="120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7" name="PA_KSO_Shape"/>
            <p:cNvSpPr/>
            <p:nvPr>
              <p:custDataLst>
                <p:tags r:id="rId4"/>
              </p:custDataLst>
            </p:nvPr>
          </p:nvSpPr>
          <p:spPr>
            <a:xfrm flipH="1">
              <a:off x="3041537" y="1834074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8" name="组合 387"/>
          <p:cNvGrpSpPr/>
          <p:nvPr/>
        </p:nvGrpSpPr>
        <p:grpSpPr>
          <a:xfrm>
            <a:off x="80204" y="4375525"/>
            <a:ext cx="4297309" cy="872925"/>
            <a:chOff x="173837" y="1534662"/>
            <a:chExt cx="3222982" cy="654694"/>
          </a:xfrm>
        </p:grpSpPr>
        <p:sp>
          <p:nvSpPr>
            <p:cNvPr id="389" name="TextBox 23"/>
            <p:cNvSpPr txBox="1">
              <a:spLocks noChangeArrowheads="1"/>
            </p:cNvSpPr>
            <p:nvPr/>
          </p:nvSpPr>
          <p:spPr bwMode="auto">
            <a:xfrm>
              <a:off x="173837" y="1534662"/>
              <a:ext cx="2787338" cy="50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r>
                <a:rPr lang="zh-CN" altLang="en-US" sz="1335" dirty="0">
                  <a:solidFill>
                    <a:srgbClr val="525252"/>
                  </a:solidFill>
                  <a:latin typeface="+mn-lt"/>
                  <a:ea typeface="+mn-ea"/>
                  <a:cs typeface="+mn-ea"/>
                  <a:sym typeface="+mn-lt"/>
                </a:rPr>
                <a:t>“三八”女节节是全世界劳动妇女团结战斗的光辉节日</a:t>
              </a:r>
            </a:p>
          </p:txBody>
        </p:sp>
        <p:sp>
          <p:nvSpPr>
            <p:cNvPr id="390" name="PA_KSO_Shape"/>
            <p:cNvSpPr/>
            <p:nvPr>
              <p:custDataLst>
                <p:tags r:id="rId3"/>
              </p:custDataLst>
            </p:nvPr>
          </p:nvSpPr>
          <p:spPr>
            <a:xfrm flipH="1">
              <a:off x="3041537" y="1834074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38915" y="2083019"/>
            <a:ext cx="3910781" cy="1120140"/>
            <a:chOff x="5804186" y="1562264"/>
            <a:chExt cx="2933086" cy="840105"/>
          </a:xfrm>
        </p:grpSpPr>
        <p:sp>
          <p:nvSpPr>
            <p:cNvPr id="391" name="PA_KSO_Shape"/>
            <p:cNvSpPr/>
            <p:nvPr>
              <p:custDataLst>
                <p:tags r:id="rId2"/>
              </p:custDataLst>
            </p:nvPr>
          </p:nvSpPr>
          <p:spPr>
            <a:xfrm>
              <a:off x="5804186" y="1815510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39829" y="1562264"/>
              <a:ext cx="2497443" cy="840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35" dirty="0">
                  <a:solidFill>
                    <a:srgbClr val="525252"/>
                  </a:solidFill>
                  <a:cs typeface="+mn-ea"/>
                  <a:sym typeface="+mn-lt"/>
                </a:rPr>
                <a:t>国际劳动妇女节 </a:t>
              </a:r>
              <a:r>
                <a:rPr lang="en-US" altLang="zh-CN" sz="1335" dirty="0">
                  <a:solidFill>
                    <a:srgbClr val="525252"/>
                  </a:solidFill>
                  <a:cs typeface="+mn-ea"/>
                  <a:sym typeface="+mn-lt"/>
                </a:rPr>
                <a:t>(International Working Women‘s Day) </a:t>
              </a:r>
              <a:r>
                <a:rPr lang="zh-CN" altLang="en-US" sz="1335" dirty="0">
                  <a:solidFill>
                    <a:srgbClr val="525252"/>
                  </a:solidFill>
                  <a:cs typeface="+mn-ea"/>
                  <a:sym typeface="+mn-lt"/>
                </a:rPr>
                <a:t>又称“合国妇女权益和国际和平日”</a:t>
              </a:r>
              <a:r>
                <a:rPr lang="en-US" altLang="zh-CN" sz="1335" dirty="0">
                  <a:solidFill>
                    <a:srgbClr val="525252"/>
                  </a:solidFill>
                  <a:cs typeface="+mn-ea"/>
                  <a:sym typeface="+mn-lt"/>
                </a:rPr>
                <a:t>(U.N. Day for Women’s Rights and International Peace)</a:t>
              </a:r>
              <a:r>
                <a:rPr lang="zh-CN" altLang="en-US" sz="1335" dirty="0">
                  <a:solidFill>
                    <a:srgbClr val="525252"/>
                  </a:solidFill>
                  <a:cs typeface="+mn-ea"/>
                  <a:sym typeface="+mn-lt"/>
                </a:rPr>
                <a:t>或“三八”妇女节，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32008" y="4720800"/>
            <a:ext cx="3917688" cy="708660"/>
            <a:chOff x="5799006" y="3540600"/>
            <a:chExt cx="2938266" cy="531495"/>
          </a:xfrm>
        </p:grpSpPr>
        <p:sp>
          <p:nvSpPr>
            <p:cNvPr id="393" name="PA_KSO_Shape"/>
            <p:cNvSpPr/>
            <p:nvPr>
              <p:custDataLst>
                <p:tags r:id="rId1"/>
              </p:custDataLst>
            </p:nvPr>
          </p:nvSpPr>
          <p:spPr>
            <a:xfrm>
              <a:off x="5799006" y="3639958"/>
              <a:ext cx="355282" cy="355282"/>
            </a:xfrm>
            <a:custGeom>
              <a:avLst/>
              <a:gdLst>
                <a:gd name="connsiteX0" fmla="*/ 422617 w 720080"/>
                <a:gd name="connsiteY0" fmla="*/ 167125 h 720080"/>
                <a:gd name="connsiteX1" fmla="*/ 392320 w 720080"/>
                <a:gd name="connsiteY1" fmla="*/ 179675 h 720080"/>
                <a:gd name="connsiteX2" fmla="*/ 392320 w 720080"/>
                <a:gd name="connsiteY2" fmla="*/ 240270 h 720080"/>
                <a:gd name="connsiteX3" fmla="*/ 470117 w 720080"/>
                <a:gd name="connsiteY3" fmla="*/ 318067 h 720080"/>
                <a:gd name="connsiteX4" fmla="*/ 151276 w 720080"/>
                <a:gd name="connsiteY4" fmla="*/ 318067 h 720080"/>
                <a:gd name="connsiteX5" fmla="*/ 108429 w 720080"/>
                <a:gd name="connsiteY5" fmla="*/ 360915 h 720080"/>
                <a:gd name="connsiteX6" fmla="*/ 151276 w 720080"/>
                <a:gd name="connsiteY6" fmla="*/ 403762 h 720080"/>
                <a:gd name="connsiteX7" fmla="*/ 467182 w 720080"/>
                <a:gd name="connsiteY7" fmla="*/ 403762 h 720080"/>
                <a:gd name="connsiteX8" fmla="*/ 391132 w 720080"/>
                <a:gd name="connsiteY8" fmla="*/ 479811 h 720080"/>
                <a:gd name="connsiteX9" fmla="*/ 391132 w 720080"/>
                <a:gd name="connsiteY9" fmla="*/ 540406 h 720080"/>
                <a:gd name="connsiteX10" fmla="*/ 451727 w 720080"/>
                <a:gd name="connsiteY10" fmla="*/ 540406 h 720080"/>
                <a:gd name="connsiteX11" fmla="*/ 597086 w 720080"/>
                <a:gd name="connsiteY11" fmla="*/ 395048 h 720080"/>
                <a:gd name="connsiteX12" fmla="*/ 603450 w 720080"/>
                <a:gd name="connsiteY12" fmla="*/ 388459 h 720080"/>
                <a:gd name="connsiteX13" fmla="*/ 605656 w 720080"/>
                <a:gd name="connsiteY13" fmla="*/ 385654 h 720080"/>
                <a:gd name="connsiteX14" fmla="*/ 607314 w 720080"/>
                <a:gd name="connsiteY14" fmla="*/ 381802 h 720080"/>
                <a:gd name="connsiteX15" fmla="*/ 611651 w 720080"/>
                <a:gd name="connsiteY15" fmla="*/ 359975 h 720080"/>
                <a:gd name="connsiteX16" fmla="*/ 607314 w 720080"/>
                <a:gd name="connsiteY16" fmla="*/ 338148 h 720080"/>
                <a:gd name="connsiteX17" fmla="*/ 604581 w 720080"/>
                <a:gd name="connsiteY17" fmla="*/ 333055 h 720080"/>
                <a:gd name="connsiteX18" fmla="*/ 603896 w 720080"/>
                <a:gd name="connsiteY18" fmla="*/ 331821 h 720080"/>
                <a:gd name="connsiteX19" fmla="*/ 598273 w 720080"/>
                <a:gd name="connsiteY19" fmla="*/ 325033 h 720080"/>
                <a:gd name="connsiteX20" fmla="*/ 452915 w 720080"/>
                <a:gd name="connsiteY20" fmla="*/ 179675 h 720080"/>
                <a:gd name="connsiteX21" fmla="*/ 422617 w 720080"/>
                <a:gd name="connsiteY21" fmla="*/ 167125 h 720080"/>
                <a:gd name="connsiteX22" fmla="*/ 360040 w 720080"/>
                <a:gd name="connsiteY22" fmla="*/ 0 h 720080"/>
                <a:gd name="connsiteX23" fmla="*/ 720080 w 720080"/>
                <a:gd name="connsiteY23" fmla="*/ 360040 h 720080"/>
                <a:gd name="connsiteX24" fmla="*/ 360040 w 720080"/>
                <a:gd name="connsiteY24" fmla="*/ 720080 h 720080"/>
                <a:gd name="connsiteX25" fmla="*/ 0 w 720080"/>
                <a:gd name="connsiteY25" fmla="*/ 360040 h 720080"/>
                <a:gd name="connsiteX26" fmla="*/ 360040 w 720080"/>
                <a:gd name="connsiteY2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EF1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5">
                <a:solidFill>
                  <a:srgbClr val="525252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39829" y="3540600"/>
              <a:ext cx="2497443" cy="531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35" dirty="0">
                  <a:solidFill>
                    <a:srgbClr val="525252"/>
                  </a:solidFill>
                  <a:cs typeface="+mn-ea"/>
                  <a:sym typeface="+mn-lt"/>
                </a:rPr>
                <a:t>在这一天，世界各大洲的妇女，不分国籍、种族、语言、文化、经济和政治的差异，共同关注妇女的人权。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299"/>
          <a:stretch>
            <a:fillRect/>
          </a:stretch>
        </p:blipFill>
        <p:spPr>
          <a:xfrm>
            <a:off x="79645" y="199412"/>
            <a:ext cx="848981" cy="825880"/>
          </a:xfrm>
          <a:prstGeom prst="rect">
            <a:avLst/>
          </a:prstGeom>
        </p:spPr>
      </p:pic>
      <p:sp>
        <p:nvSpPr>
          <p:cNvPr id="1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8627" y="407127"/>
            <a:ext cx="3315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EF135A"/>
                </a:solidFill>
                <a:cs typeface="+mn-ea"/>
                <a:sym typeface="+mn-lt"/>
              </a:rPr>
              <a:t>妇女节的简介</a:t>
            </a:r>
            <a:r>
              <a:rPr lang="zh-CN" altLang="en-US" sz="2400" b="1" dirty="0">
                <a:solidFill>
                  <a:srgbClr val="EF135A"/>
                </a:solidFill>
                <a:cs typeface="+mn-ea"/>
                <a:sym typeface="+mn-lt"/>
              </a:rPr>
              <a:t> 　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816" y="1025292"/>
            <a:ext cx="12193816" cy="0"/>
          </a:xfrm>
          <a:prstGeom prst="line">
            <a:avLst/>
          </a:prstGeom>
          <a:ln>
            <a:solidFill>
              <a:srgbClr val="EF13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-12405" y="768969"/>
            <a:ext cx="5439251" cy="3808757"/>
            <a:chOff x="-12405" y="768969"/>
            <a:chExt cx="4079438" cy="2856568"/>
          </a:xfrm>
        </p:grpSpPr>
        <p:pic>
          <p:nvPicPr>
            <p:cNvPr id="3" name="图片 2" descr="卡通素材矢量图片卡通儿童PSD格式矢量图免费下载_psd格式_3200像素_编号18285912-千图网 - Internet Explorer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2405" y="768969"/>
              <a:ext cx="4079438" cy="268189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96470" y="2149162"/>
              <a:ext cx="2892891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525252"/>
                  </a:solidFill>
                  <a:cs typeface="+mn-ea"/>
                  <a:sym typeface="+mn-lt"/>
                </a:rPr>
                <a:t>       近几十年来，联合国的四次全球性会议加强了国际妇女运动，随着国际妇女运动的成长，妇女节取得了全球性的意义</a:t>
              </a:r>
            </a:p>
          </p:txBody>
        </p:sp>
      </p:grpSp>
      <p:pic>
        <p:nvPicPr>
          <p:cNvPr id="24" name="图片 23" descr="觅元素584a9bffa1f3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957" y="3566153"/>
            <a:ext cx="2404533" cy="341968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89361" y="2770496"/>
            <a:ext cx="7084344" cy="3933875"/>
            <a:chOff x="3589361" y="2770496"/>
            <a:chExt cx="5313258" cy="295040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89361" y="2770496"/>
              <a:ext cx="5313258" cy="281998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314832" y="4244527"/>
              <a:ext cx="4010302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525252"/>
                  </a:solidFill>
                  <a:cs typeface="+mn-ea"/>
                  <a:sym typeface="+mn-lt"/>
                </a:rPr>
                <a:t>       这些进展使国际妇女节成为团结一致、协调努力要求归还妇女权利和参与政治、经济和社会生活的权利的日子。妇妇节是国际妇女斗争的纪念日。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324892" y="1000303"/>
            <a:ext cx="2547220" cy="2187719"/>
            <a:chOff x="6993669" y="750227"/>
            <a:chExt cx="1910415" cy="1640789"/>
          </a:xfrm>
        </p:grpSpPr>
        <p:grpSp>
          <p:nvGrpSpPr>
            <p:cNvPr id="14" name="组合 13"/>
            <p:cNvGrpSpPr/>
            <p:nvPr/>
          </p:nvGrpSpPr>
          <p:grpSpPr>
            <a:xfrm rot="21427789">
              <a:off x="6993669" y="750227"/>
              <a:ext cx="745317" cy="1640789"/>
              <a:chOff x="5003800" y="1020763"/>
              <a:chExt cx="2166938" cy="4770437"/>
            </a:xfrm>
          </p:grpSpPr>
          <p:sp>
            <p:nvSpPr>
              <p:cNvPr id="15" name="Freeform 437"/>
              <p:cNvSpPr/>
              <p:nvPr/>
            </p:nvSpPr>
            <p:spPr bwMode="auto">
              <a:xfrm>
                <a:off x="5003800" y="5121275"/>
                <a:ext cx="2163763" cy="669925"/>
              </a:xfrm>
              <a:custGeom>
                <a:avLst/>
                <a:gdLst>
                  <a:gd name="T0" fmla="*/ 3 w 508"/>
                  <a:gd name="T1" fmla="*/ 0 h 158"/>
                  <a:gd name="T2" fmla="*/ 3 w 508"/>
                  <a:gd name="T3" fmla="*/ 57 h 158"/>
                  <a:gd name="T4" fmla="*/ 147 w 508"/>
                  <a:gd name="T5" fmla="*/ 155 h 158"/>
                  <a:gd name="T6" fmla="*/ 499 w 508"/>
                  <a:gd name="T7" fmla="*/ 51 h 158"/>
                  <a:gd name="T8" fmla="*/ 506 w 508"/>
                  <a:gd name="T9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158">
                    <a:moveTo>
                      <a:pt x="3" y="0"/>
                    </a:moveTo>
                    <a:cubicBezTo>
                      <a:pt x="3" y="0"/>
                      <a:pt x="0" y="41"/>
                      <a:pt x="3" y="57"/>
                    </a:cubicBezTo>
                    <a:cubicBezTo>
                      <a:pt x="6" y="72"/>
                      <a:pt x="128" y="153"/>
                      <a:pt x="147" y="155"/>
                    </a:cubicBezTo>
                    <a:cubicBezTo>
                      <a:pt x="165" y="158"/>
                      <a:pt x="490" y="64"/>
                      <a:pt x="499" y="51"/>
                    </a:cubicBezTo>
                    <a:cubicBezTo>
                      <a:pt x="508" y="37"/>
                      <a:pt x="506" y="2"/>
                      <a:pt x="506" y="2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6" name="Freeform 438"/>
              <p:cNvSpPr/>
              <p:nvPr/>
            </p:nvSpPr>
            <p:spPr bwMode="auto">
              <a:xfrm>
                <a:off x="5016500" y="5005388"/>
                <a:ext cx="860425" cy="585788"/>
              </a:xfrm>
              <a:custGeom>
                <a:avLst/>
                <a:gdLst>
                  <a:gd name="T0" fmla="*/ 0 w 202"/>
                  <a:gd name="T1" fmla="*/ 27 h 138"/>
                  <a:gd name="T2" fmla="*/ 148 w 202"/>
                  <a:gd name="T3" fmla="*/ 135 h 138"/>
                  <a:gd name="T4" fmla="*/ 202 w 202"/>
                  <a:gd name="T5" fmla="*/ 121 h 138"/>
                  <a:gd name="T6" fmla="*/ 116 w 202"/>
                  <a:gd name="T7" fmla="*/ 0 h 138"/>
                  <a:gd name="T8" fmla="*/ 0 w 202"/>
                  <a:gd name="T9" fmla="*/ 2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38">
                    <a:moveTo>
                      <a:pt x="0" y="27"/>
                    </a:moveTo>
                    <a:cubicBezTo>
                      <a:pt x="0" y="43"/>
                      <a:pt x="129" y="138"/>
                      <a:pt x="148" y="135"/>
                    </a:cubicBezTo>
                    <a:cubicBezTo>
                      <a:pt x="152" y="134"/>
                      <a:pt x="173" y="129"/>
                      <a:pt x="202" y="12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2" y="15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9" name="Freeform 439"/>
              <p:cNvSpPr/>
              <p:nvPr/>
            </p:nvSpPr>
            <p:spPr bwMode="auto">
              <a:xfrm>
                <a:off x="5510213" y="4895850"/>
                <a:ext cx="1252538" cy="623888"/>
              </a:xfrm>
              <a:custGeom>
                <a:avLst/>
                <a:gdLst>
                  <a:gd name="T0" fmla="*/ 0 w 294"/>
                  <a:gd name="T1" fmla="*/ 26 h 147"/>
                  <a:gd name="T2" fmla="*/ 86 w 294"/>
                  <a:gd name="T3" fmla="*/ 147 h 147"/>
                  <a:gd name="T4" fmla="*/ 294 w 294"/>
                  <a:gd name="T5" fmla="*/ 89 h 147"/>
                  <a:gd name="T6" fmla="*/ 117 w 294"/>
                  <a:gd name="T7" fmla="*/ 0 h 147"/>
                  <a:gd name="T8" fmla="*/ 0 w 294"/>
                  <a:gd name="T9" fmla="*/ 2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47">
                    <a:moveTo>
                      <a:pt x="0" y="26"/>
                    </a:moveTo>
                    <a:cubicBezTo>
                      <a:pt x="86" y="147"/>
                      <a:pt x="86" y="147"/>
                      <a:pt x="86" y="147"/>
                    </a:cubicBezTo>
                    <a:cubicBezTo>
                      <a:pt x="141" y="132"/>
                      <a:pt x="227" y="108"/>
                      <a:pt x="294" y="89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79" y="8"/>
                      <a:pt x="37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0" name="Freeform 440"/>
              <p:cNvSpPr/>
              <p:nvPr/>
            </p:nvSpPr>
            <p:spPr bwMode="auto">
              <a:xfrm>
                <a:off x="6097588" y="4810125"/>
                <a:ext cx="561975" cy="161925"/>
              </a:xfrm>
              <a:custGeom>
                <a:avLst/>
                <a:gdLst>
                  <a:gd name="T0" fmla="*/ 118 w 132"/>
                  <a:gd name="T1" fmla="*/ 0 h 38"/>
                  <a:gd name="T2" fmla="*/ 0 w 132"/>
                  <a:gd name="T3" fmla="*/ 30 h 38"/>
                  <a:gd name="T4" fmla="*/ 15 w 132"/>
                  <a:gd name="T5" fmla="*/ 38 h 38"/>
                  <a:gd name="T6" fmla="*/ 132 w 132"/>
                  <a:gd name="T7" fmla="*/ 8 h 38"/>
                  <a:gd name="T8" fmla="*/ 118 w 13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8">
                    <a:moveTo>
                      <a:pt x="118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27" y="5"/>
                      <a:pt x="122" y="2"/>
                      <a:pt x="118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1" name="Freeform 441"/>
              <p:cNvSpPr/>
              <p:nvPr/>
            </p:nvSpPr>
            <p:spPr bwMode="auto">
              <a:xfrm>
                <a:off x="6162675" y="4845050"/>
                <a:ext cx="549275" cy="160338"/>
              </a:xfrm>
              <a:custGeom>
                <a:avLst/>
                <a:gdLst>
                  <a:gd name="T0" fmla="*/ 117 w 129"/>
                  <a:gd name="T1" fmla="*/ 0 h 38"/>
                  <a:gd name="T2" fmla="*/ 0 w 129"/>
                  <a:gd name="T3" fmla="*/ 30 h 38"/>
                  <a:gd name="T4" fmla="*/ 16 w 129"/>
                  <a:gd name="T5" fmla="*/ 38 h 38"/>
                  <a:gd name="T6" fmla="*/ 129 w 129"/>
                  <a:gd name="T7" fmla="*/ 5 h 38"/>
                  <a:gd name="T8" fmla="*/ 117 w 12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117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5" y="3"/>
                      <a:pt x="121" y="1"/>
                      <a:pt x="117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2" name="Freeform 442"/>
              <p:cNvSpPr/>
              <p:nvPr/>
            </p:nvSpPr>
            <p:spPr bwMode="auto">
              <a:xfrm>
                <a:off x="6229350" y="4865688"/>
                <a:ext cx="549275" cy="174625"/>
              </a:xfrm>
              <a:custGeom>
                <a:avLst/>
                <a:gdLst>
                  <a:gd name="T0" fmla="*/ 113 w 129"/>
                  <a:gd name="T1" fmla="*/ 0 h 41"/>
                  <a:gd name="T2" fmla="*/ 0 w 129"/>
                  <a:gd name="T3" fmla="*/ 33 h 41"/>
                  <a:gd name="T4" fmla="*/ 17 w 129"/>
                  <a:gd name="T5" fmla="*/ 41 h 41"/>
                  <a:gd name="T6" fmla="*/ 129 w 129"/>
                  <a:gd name="T7" fmla="*/ 9 h 41"/>
                  <a:gd name="T8" fmla="*/ 113 w 12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41">
                    <a:moveTo>
                      <a:pt x="113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3" y="6"/>
                      <a:pt x="118" y="3"/>
                      <a:pt x="11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3" name="Freeform 443"/>
              <p:cNvSpPr/>
              <p:nvPr/>
            </p:nvSpPr>
            <p:spPr bwMode="auto">
              <a:xfrm>
                <a:off x="6302375" y="4903788"/>
                <a:ext cx="536575" cy="161925"/>
              </a:xfrm>
              <a:custGeom>
                <a:avLst/>
                <a:gdLst>
                  <a:gd name="T0" fmla="*/ 126 w 126"/>
                  <a:gd name="T1" fmla="*/ 7 h 38"/>
                  <a:gd name="T2" fmla="*/ 112 w 126"/>
                  <a:gd name="T3" fmla="*/ 0 h 38"/>
                  <a:gd name="T4" fmla="*/ 0 w 126"/>
                  <a:gd name="T5" fmla="*/ 32 h 38"/>
                  <a:gd name="T6" fmla="*/ 12 w 126"/>
                  <a:gd name="T7" fmla="*/ 38 h 38"/>
                  <a:gd name="T8" fmla="*/ 126 w 126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8">
                    <a:moveTo>
                      <a:pt x="126" y="7"/>
                    </a:moveTo>
                    <a:cubicBezTo>
                      <a:pt x="122" y="5"/>
                      <a:pt x="117" y="2"/>
                      <a:pt x="112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8"/>
                      <a:pt x="12" y="38"/>
                      <a:pt x="12" y="38"/>
                    </a:cubicBez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8" name="Freeform 444"/>
              <p:cNvSpPr/>
              <p:nvPr/>
            </p:nvSpPr>
            <p:spPr bwMode="auto">
              <a:xfrm>
                <a:off x="6416675" y="4964113"/>
                <a:ext cx="754063" cy="309563"/>
              </a:xfrm>
              <a:custGeom>
                <a:avLst/>
                <a:gdLst>
                  <a:gd name="T0" fmla="*/ 112 w 177"/>
                  <a:gd name="T1" fmla="*/ 0 h 73"/>
                  <a:gd name="T2" fmla="*/ 0 w 177"/>
                  <a:gd name="T3" fmla="*/ 32 h 73"/>
                  <a:gd name="T4" fmla="*/ 81 w 177"/>
                  <a:gd name="T5" fmla="*/ 73 h 73"/>
                  <a:gd name="T6" fmla="*/ 177 w 177"/>
                  <a:gd name="T7" fmla="*/ 40 h 73"/>
                  <a:gd name="T8" fmla="*/ 112 w 17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73">
                    <a:moveTo>
                      <a:pt x="11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135" y="57"/>
                      <a:pt x="177" y="43"/>
                      <a:pt x="177" y="40"/>
                    </a:cubicBezTo>
                    <a:cubicBezTo>
                      <a:pt x="177" y="35"/>
                      <a:pt x="146" y="18"/>
                      <a:pt x="112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9" name="Freeform 445"/>
              <p:cNvSpPr/>
              <p:nvPr/>
            </p:nvSpPr>
            <p:spPr bwMode="auto">
              <a:xfrm>
                <a:off x="6353175" y="4933950"/>
                <a:ext cx="541338" cy="165100"/>
              </a:xfrm>
              <a:custGeom>
                <a:avLst/>
                <a:gdLst>
                  <a:gd name="T0" fmla="*/ 114 w 127"/>
                  <a:gd name="T1" fmla="*/ 0 h 39"/>
                  <a:gd name="T2" fmla="*/ 0 w 127"/>
                  <a:gd name="T3" fmla="*/ 31 h 39"/>
                  <a:gd name="T4" fmla="*/ 15 w 127"/>
                  <a:gd name="T5" fmla="*/ 39 h 39"/>
                  <a:gd name="T6" fmla="*/ 127 w 127"/>
                  <a:gd name="T7" fmla="*/ 7 h 39"/>
                  <a:gd name="T8" fmla="*/ 114 w 12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9">
                    <a:moveTo>
                      <a:pt x="11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3" y="5"/>
                      <a:pt x="119" y="3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0" name="Freeform 446"/>
              <p:cNvSpPr/>
              <p:nvPr/>
            </p:nvSpPr>
            <p:spPr bwMode="auto">
              <a:xfrm>
                <a:off x="6008688" y="4781550"/>
                <a:ext cx="592138" cy="157163"/>
              </a:xfrm>
              <a:custGeom>
                <a:avLst/>
                <a:gdLst>
                  <a:gd name="T0" fmla="*/ 125 w 139"/>
                  <a:gd name="T1" fmla="*/ 0 h 37"/>
                  <a:gd name="T2" fmla="*/ 0 w 139"/>
                  <a:gd name="T3" fmla="*/ 27 h 37"/>
                  <a:gd name="T4" fmla="*/ 21 w 139"/>
                  <a:gd name="T5" fmla="*/ 37 h 37"/>
                  <a:gd name="T6" fmla="*/ 139 w 139"/>
                  <a:gd name="T7" fmla="*/ 7 h 37"/>
                  <a:gd name="T8" fmla="*/ 125 w 13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37">
                    <a:moveTo>
                      <a:pt x="125" y="0"/>
                    </a:moveTo>
                    <a:cubicBezTo>
                      <a:pt x="115" y="1"/>
                      <a:pt x="63" y="13"/>
                      <a:pt x="0" y="2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0" y="3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1" name="Freeform 447"/>
              <p:cNvSpPr/>
              <p:nvPr/>
            </p:nvSpPr>
            <p:spPr bwMode="auto">
              <a:xfrm>
                <a:off x="5229225" y="5005388"/>
                <a:ext cx="647700" cy="547688"/>
              </a:xfrm>
              <a:custGeom>
                <a:avLst/>
                <a:gdLst>
                  <a:gd name="T0" fmla="*/ 2 w 152"/>
                  <a:gd name="T1" fmla="*/ 18 h 129"/>
                  <a:gd name="T2" fmla="*/ 36 w 152"/>
                  <a:gd name="T3" fmla="*/ 21 h 129"/>
                  <a:gd name="T4" fmla="*/ 25 w 152"/>
                  <a:gd name="T5" fmla="*/ 53 h 129"/>
                  <a:gd name="T6" fmla="*/ 76 w 152"/>
                  <a:gd name="T7" fmla="*/ 52 h 129"/>
                  <a:gd name="T8" fmla="*/ 69 w 152"/>
                  <a:gd name="T9" fmla="*/ 92 h 129"/>
                  <a:gd name="T10" fmla="*/ 128 w 152"/>
                  <a:gd name="T11" fmla="*/ 87 h 129"/>
                  <a:gd name="T12" fmla="*/ 117 w 152"/>
                  <a:gd name="T13" fmla="*/ 129 h 129"/>
                  <a:gd name="T14" fmla="*/ 152 w 152"/>
                  <a:gd name="T15" fmla="*/ 121 h 129"/>
                  <a:gd name="T16" fmla="*/ 66 w 152"/>
                  <a:gd name="T17" fmla="*/ 0 h 129"/>
                  <a:gd name="T18" fmla="*/ 2 w 152"/>
                  <a:gd name="T19" fmla="*/ 15 h 129"/>
                  <a:gd name="T20" fmla="*/ 2 w 152"/>
                  <a:gd name="T21" fmla="*/ 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9">
                    <a:moveTo>
                      <a:pt x="2" y="18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17" y="129"/>
                      <a:pt x="117" y="129"/>
                      <a:pt x="117" y="129"/>
                    </a:cubicBezTo>
                    <a:cubicBezTo>
                      <a:pt x="152" y="121"/>
                      <a:pt x="152" y="121"/>
                      <a:pt x="152" y="12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5" y="14"/>
                      <a:pt x="2" y="15"/>
                    </a:cubicBezTo>
                    <a:cubicBezTo>
                      <a:pt x="0" y="16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2" name="Freeform 448"/>
              <p:cNvSpPr/>
              <p:nvPr/>
            </p:nvSpPr>
            <p:spPr bwMode="auto">
              <a:xfrm>
                <a:off x="6808788" y="1139825"/>
                <a:ext cx="238125" cy="3865563"/>
              </a:xfrm>
              <a:custGeom>
                <a:avLst/>
                <a:gdLst>
                  <a:gd name="T0" fmla="*/ 37 w 56"/>
                  <a:gd name="T1" fmla="*/ 486 h 911"/>
                  <a:gd name="T2" fmla="*/ 46 w 56"/>
                  <a:gd name="T3" fmla="*/ 302 h 911"/>
                  <a:gd name="T4" fmla="*/ 51 w 56"/>
                  <a:gd name="T5" fmla="*/ 135 h 911"/>
                  <a:gd name="T6" fmla="*/ 35 w 56"/>
                  <a:gd name="T7" fmla="*/ 34 h 911"/>
                  <a:gd name="T8" fmla="*/ 20 w 56"/>
                  <a:gd name="T9" fmla="*/ 5 h 911"/>
                  <a:gd name="T10" fmla="*/ 0 w 56"/>
                  <a:gd name="T11" fmla="*/ 13 h 911"/>
                  <a:gd name="T12" fmla="*/ 41 w 56"/>
                  <a:gd name="T13" fmla="*/ 173 h 911"/>
                  <a:gd name="T14" fmla="*/ 34 w 56"/>
                  <a:gd name="T15" fmla="*/ 307 h 911"/>
                  <a:gd name="T16" fmla="*/ 29 w 56"/>
                  <a:gd name="T17" fmla="*/ 379 h 911"/>
                  <a:gd name="T18" fmla="*/ 24 w 56"/>
                  <a:gd name="T19" fmla="*/ 811 h 911"/>
                  <a:gd name="T20" fmla="*/ 23 w 56"/>
                  <a:gd name="T21" fmla="*/ 906 h 911"/>
                  <a:gd name="T22" fmla="*/ 32 w 56"/>
                  <a:gd name="T23" fmla="*/ 911 h 911"/>
                  <a:gd name="T24" fmla="*/ 37 w 56"/>
                  <a:gd name="T25" fmla="*/ 486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911">
                    <a:moveTo>
                      <a:pt x="37" y="486"/>
                    </a:moveTo>
                    <a:cubicBezTo>
                      <a:pt x="40" y="424"/>
                      <a:pt x="43" y="363"/>
                      <a:pt x="46" y="302"/>
                    </a:cubicBezTo>
                    <a:cubicBezTo>
                      <a:pt x="48" y="246"/>
                      <a:pt x="56" y="192"/>
                      <a:pt x="51" y="135"/>
                    </a:cubicBezTo>
                    <a:cubicBezTo>
                      <a:pt x="47" y="101"/>
                      <a:pt x="46" y="67"/>
                      <a:pt x="35" y="34"/>
                    </a:cubicBezTo>
                    <a:cubicBezTo>
                      <a:pt x="31" y="23"/>
                      <a:pt x="28" y="11"/>
                      <a:pt x="20" y="5"/>
                    </a:cubicBezTo>
                    <a:cubicBezTo>
                      <a:pt x="13" y="0"/>
                      <a:pt x="1" y="3"/>
                      <a:pt x="0" y="13"/>
                    </a:cubicBezTo>
                    <a:cubicBezTo>
                      <a:pt x="39" y="0"/>
                      <a:pt x="39" y="142"/>
                      <a:pt x="41" y="173"/>
                    </a:cubicBezTo>
                    <a:cubicBezTo>
                      <a:pt x="44" y="216"/>
                      <a:pt x="37" y="264"/>
                      <a:pt x="34" y="307"/>
                    </a:cubicBezTo>
                    <a:cubicBezTo>
                      <a:pt x="32" y="331"/>
                      <a:pt x="30" y="355"/>
                      <a:pt x="29" y="379"/>
                    </a:cubicBezTo>
                    <a:cubicBezTo>
                      <a:pt x="23" y="521"/>
                      <a:pt x="25" y="668"/>
                      <a:pt x="24" y="811"/>
                    </a:cubicBezTo>
                    <a:cubicBezTo>
                      <a:pt x="23" y="843"/>
                      <a:pt x="24" y="875"/>
                      <a:pt x="23" y="906"/>
                    </a:cubicBezTo>
                    <a:cubicBezTo>
                      <a:pt x="32" y="911"/>
                      <a:pt x="32" y="911"/>
                      <a:pt x="32" y="911"/>
                    </a:cubicBezTo>
                    <a:cubicBezTo>
                      <a:pt x="39" y="769"/>
                      <a:pt x="30" y="627"/>
                      <a:pt x="37" y="486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3" name="Freeform 449"/>
              <p:cNvSpPr/>
              <p:nvPr/>
            </p:nvSpPr>
            <p:spPr bwMode="auto">
              <a:xfrm>
                <a:off x="5024438" y="5137150"/>
                <a:ext cx="642938" cy="441325"/>
              </a:xfrm>
              <a:custGeom>
                <a:avLst/>
                <a:gdLst>
                  <a:gd name="T0" fmla="*/ 0 w 151"/>
                  <a:gd name="T1" fmla="*/ 0 h 104"/>
                  <a:gd name="T2" fmla="*/ 54 w 151"/>
                  <a:gd name="T3" fmla="*/ 5 h 104"/>
                  <a:gd name="T4" fmla="*/ 43 w 151"/>
                  <a:gd name="T5" fmla="*/ 42 h 104"/>
                  <a:gd name="T6" fmla="*/ 103 w 151"/>
                  <a:gd name="T7" fmla="*/ 38 h 104"/>
                  <a:gd name="T8" fmla="*/ 97 w 151"/>
                  <a:gd name="T9" fmla="*/ 79 h 104"/>
                  <a:gd name="T10" fmla="*/ 151 w 151"/>
                  <a:gd name="T11" fmla="*/ 74 h 104"/>
                  <a:gd name="T12" fmla="*/ 146 w 151"/>
                  <a:gd name="T13" fmla="*/ 104 h 104"/>
                  <a:gd name="T14" fmla="*/ 0 w 151"/>
                  <a:gd name="T1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04">
                    <a:moveTo>
                      <a:pt x="0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4"/>
                      <a:pt x="84" y="89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4" name="Freeform 450"/>
              <p:cNvSpPr/>
              <p:nvPr/>
            </p:nvSpPr>
            <p:spPr bwMode="auto">
              <a:xfrm>
                <a:off x="5545138" y="5018088"/>
                <a:ext cx="119063" cy="115888"/>
              </a:xfrm>
              <a:custGeom>
                <a:avLst/>
                <a:gdLst>
                  <a:gd name="T0" fmla="*/ 27 w 28"/>
                  <a:gd name="T1" fmla="*/ 13 h 27"/>
                  <a:gd name="T2" fmla="*/ 8 w 28"/>
                  <a:gd name="T3" fmla="*/ 1 h 27"/>
                  <a:gd name="T4" fmla="*/ 0 w 28"/>
                  <a:gd name="T5" fmla="*/ 3 h 27"/>
                  <a:gd name="T6" fmla="*/ 16 w 28"/>
                  <a:gd name="T7" fmla="*/ 27 h 27"/>
                  <a:gd name="T8" fmla="*/ 27 w 2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7" y="13"/>
                    </a:moveTo>
                    <a:cubicBezTo>
                      <a:pt x="26" y="5"/>
                      <a:pt x="18" y="0"/>
                      <a:pt x="8" y="1"/>
                    </a:cubicBezTo>
                    <a:cubicBezTo>
                      <a:pt x="5" y="1"/>
                      <a:pt x="2" y="2"/>
                      <a:pt x="0" y="3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3" y="25"/>
                      <a:pt x="28" y="19"/>
                      <a:pt x="27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5" name="Freeform 451"/>
              <p:cNvSpPr/>
              <p:nvPr/>
            </p:nvSpPr>
            <p:spPr bwMode="auto">
              <a:xfrm>
                <a:off x="6016625" y="5184775"/>
                <a:ext cx="153988" cy="127000"/>
              </a:xfrm>
              <a:custGeom>
                <a:avLst/>
                <a:gdLst>
                  <a:gd name="T0" fmla="*/ 35 w 36"/>
                  <a:gd name="T1" fmla="*/ 13 h 30"/>
                  <a:gd name="T2" fmla="*/ 20 w 36"/>
                  <a:gd name="T3" fmla="*/ 29 h 30"/>
                  <a:gd name="T4" fmla="*/ 1 w 36"/>
                  <a:gd name="T5" fmla="*/ 17 h 30"/>
                  <a:gd name="T6" fmla="*/ 16 w 36"/>
                  <a:gd name="T7" fmla="*/ 1 h 30"/>
                  <a:gd name="T8" fmla="*/ 35 w 36"/>
                  <a:gd name="T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35" y="13"/>
                    </a:moveTo>
                    <a:cubicBezTo>
                      <a:pt x="36" y="21"/>
                      <a:pt x="29" y="28"/>
                      <a:pt x="20" y="29"/>
                    </a:cubicBezTo>
                    <a:cubicBezTo>
                      <a:pt x="10" y="30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6" name="Freeform 452"/>
              <p:cNvSpPr/>
              <p:nvPr/>
            </p:nvSpPr>
            <p:spPr bwMode="auto">
              <a:xfrm>
                <a:off x="5745163" y="5311775"/>
                <a:ext cx="131763" cy="122238"/>
              </a:xfrm>
              <a:custGeom>
                <a:avLst/>
                <a:gdLst>
                  <a:gd name="T0" fmla="*/ 30 w 31"/>
                  <a:gd name="T1" fmla="*/ 13 h 29"/>
                  <a:gd name="T2" fmla="*/ 11 w 31"/>
                  <a:gd name="T3" fmla="*/ 1 h 29"/>
                  <a:gd name="T4" fmla="*/ 0 w 31"/>
                  <a:gd name="T5" fmla="*/ 6 h 29"/>
                  <a:gd name="T6" fmla="*/ 15 w 31"/>
                  <a:gd name="T7" fmla="*/ 29 h 29"/>
                  <a:gd name="T8" fmla="*/ 30 w 31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30" y="13"/>
                    </a:moveTo>
                    <a:cubicBezTo>
                      <a:pt x="29" y="5"/>
                      <a:pt x="21" y="0"/>
                      <a:pt x="11" y="1"/>
                    </a:cubicBezTo>
                    <a:cubicBezTo>
                      <a:pt x="7" y="2"/>
                      <a:pt x="3" y="3"/>
                      <a:pt x="0" y="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24" y="27"/>
                      <a:pt x="31" y="20"/>
                      <a:pt x="30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7" name="Freeform 453"/>
              <p:cNvSpPr/>
              <p:nvPr/>
            </p:nvSpPr>
            <p:spPr bwMode="auto">
              <a:xfrm>
                <a:off x="5795963" y="5086350"/>
                <a:ext cx="111125" cy="88900"/>
              </a:xfrm>
              <a:custGeom>
                <a:avLst/>
                <a:gdLst>
                  <a:gd name="T0" fmla="*/ 25 w 26"/>
                  <a:gd name="T1" fmla="*/ 9 h 21"/>
                  <a:gd name="T2" fmla="*/ 14 w 26"/>
                  <a:gd name="T3" fmla="*/ 21 h 21"/>
                  <a:gd name="T4" fmla="*/ 0 w 26"/>
                  <a:gd name="T5" fmla="*/ 12 h 21"/>
                  <a:gd name="T6" fmla="*/ 12 w 26"/>
                  <a:gd name="T7" fmla="*/ 1 h 21"/>
                  <a:gd name="T8" fmla="*/ 25 w 2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5" y="9"/>
                    </a:moveTo>
                    <a:cubicBezTo>
                      <a:pt x="26" y="15"/>
                      <a:pt x="21" y="20"/>
                      <a:pt x="14" y="21"/>
                    </a:cubicBezTo>
                    <a:cubicBezTo>
                      <a:pt x="7" y="21"/>
                      <a:pt x="1" y="17"/>
                      <a:pt x="0" y="12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5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8" name="Freeform 454"/>
              <p:cNvSpPr/>
              <p:nvPr/>
            </p:nvSpPr>
            <p:spPr bwMode="auto">
              <a:xfrm>
                <a:off x="5991225" y="5375275"/>
                <a:ext cx="115888" cy="88900"/>
              </a:xfrm>
              <a:custGeom>
                <a:avLst/>
                <a:gdLst>
                  <a:gd name="T0" fmla="*/ 26 w 27"/>
                  <a:gd name="T1" fmla="*/ 9 h 21"/>
                  <a:gd name="T2" fmla="*/ 15 w 27"/>
                  <a:gd name="T3" fmla="*/ 21 h 21"/>
                  <a:gd name="T4" fmla="*/ 1 w 27"/>
                  <a:gd name="T5" fmla="*/ 12 h 21"/>
                  <a:gd name="T6" fmla="*/ 12 w 27"/>
                  <a:gd name="T7" fmla="*/ 1 h 21"/>
                  <a:gd name="T8" fmla="*/ 26 w 2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26" y="9"/>
                    </a:moveTo>
                    <a:cubicBezTo>
                      <a:pt x="27" y="15"/>
                      <a:pt x="21" y="20"/>
                      <a:pt x="15" y="21"/>
                    </a:cubicBezTo>
                    <a:cubicBezTo>
                      <a:pt x="8" y="21"/>
                      <a:pt x="2" y="17"/>
                      <a:pt x="1" y="12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5" y="4"/>
                      <a:pt x="26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9" name="Freeform 455"/>
              <p:cNvSpPr/>
              <p:nvPr/>
            </p:nvSpPr>
            <p:spPr bwMode="auto">
              <a:xfrm>
                <a:off x="5783263" y="4916488"/>
                <a:ext cx="114300" cy="93663"/>
              </a:xfrm>
              <a:custGeom>
                <a:avLst/>
                <a:gdLst>
                  <a:gd name="T0" fmla="*/ 26 w 27"/>
                  <a:gd name="T1" fmla="*/ 10 h 22"/>
                  <a:gd name="T2" fmla="*/ 15 w 27"/>
                  <a:gd name="T3" fmla="*/ 21 h 22"/>
                  <a:gd name="T4" fmla="*/ 1 w 27"/>
                  <a:gd name="T5" fmla="*/ 12 h 22"/>
                  <a:gd name="T6" fmla="*/ 12 w 27"/>
                  <a:gd name="T7" fmla="*/ 1 h 22"/>
                  <a:gd name="T8" fmla="*/ 26 w 27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6" y="10"/>
                    </a:moveTo>
                    <a:cubicBezTo>
                      <a:pt x="27" y="15"/>
                      <a:pt x="22" y="20"/>
                      <a:pt x="15" y="21"/>
                    </a:cubicBezTo>
                    <a:cubicBezTo>
                      <a:pt x="8" y="22"/>
                      <a:pt x="2" y="18"/>
                      <a:pt x="1" y="12"/>
                    </a:cubicBezTo>
                    <a:cubicBezTo>
                      <a:pt x="0" y="7"/>
                      <a:pt x="5" y="2"/>
                      <a:pt x="12" y="1"/>
                    </a:cubicBezTo>
                    <a:cubicBezTo>
                      <a:pt x="19" y="0"/>
                      <a:pt x="25" y="4"/>
                      <a:pt x="26" y="10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0" name="Freeform 456"/>
              <p:cNvSpPr/>
              <p:nvPr/>
            </p:nvSpPr>
            <p:spPr bwMode="auto">
              <a:xfrm>
                <a:off x="6899275" y="5005388"/>
                <a:ext cx="46038" cy="38100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1 w 11"/>
                  <a:gd name="T5" fmla="*/ 4 h 9"/>
                  <a:gd name="T6" fmla="*/ 6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1" y="7"/>
                      <a:pt x="1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1" name="Freeform 457"/>
              <p:cNvSpPr/>
              <p:nvPr/>
            </p:nvSpPr>
            <p:spPr bwMode="auto">
              <a:xfrm>
                <a:off x="6681788" y="5056188"/>
                <a:ext cx="46038" cy="39688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0 w 11"/>
                  <a:gd name="T5" fmla="*/ 4 h 9"/>
                  <a:gd name="T6" fmla="*/ 5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2" name="Freeform 458"/>
              <p:cNvSpPr/>
              <p:nvPr/>
            </p:nvSpPr>
            <p:spPr bwMode="auto">
              <a:xfrm>
                <a:off x="6788150" y="5172075"/>
                <a:ext cx="46038" cy="38100"/>
              </a:xfrm>
              <a:custGeom>
                <a:avLst/>
                <a:gdLst>
                  <a:gd name="T0" fmla="*/ 11 w 11"/>
                  <a:gd name="T1" fmla="*/ 5 h 9"/>
                  <a:gd name="T2" fmla="*/ 6 w 11"/>
                  <a:gd name="T3" fmla="*/ 9 h 9"/>
                  <a:gd name="T4" fmla="*/ 0 w 11"/>
                  <a:gd name="T5" fmla="*/ 5 h 9"/>
                  <a:gd name="T6" fmla="*/ 5 w 11"/>
                  <a:gd name="T7" fmla="*/ 0 h 9"/>
                  <a:gd name="T8" fmla="*/ 11 w 1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3" name="Freeform 459"/>
              <p:cNvSpPr/>
              <p:nvPr/>
            </p:nvSpPr>
            <p:spPr bwMode="auto">
              <a:xfrm>
                <a:off x="6808788" y="5056188"/>
                <a:ext cx="47625" cy="39688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0 w 11"/>
                  <a:gd name="T5" fmla="*/ 4 h 9"/>
                  <a:gd name="T6" fmla="*/ 5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4" name="Freeform 460"/>
              <p:cNvSpPr/>
              <p:nvPr/>
            </p:nvSpPr>
            <p:spPr bwMode="auto">
              <a:xfrm>
                <a:off x="6924675" y="5133975"/>
                <a:ext cx="46038" cy="38100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1 w 11"/>
                  <a:gd name="T5" fmla="*/ 4 h 9"/>
                  <a:gd name="T6" fmla="*/ 6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1" y="7"/>
                      <a:pt x="1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5" name="Freeform 461"/>
              <p:cNvSpPr/>
              <p:nvPr/>
            </p:nvSpPr>
            <p:spPr bwMode="auto">
              <a:xfrm>
                <a:off x="5183188" y="1020763"/>
                <a:ext cx="258763" cy="4384675"/>
              </a:xfrm>
              <a:custGeom>
                <a:avLst/>
                <a:gdLst>
                  <a:gd name="T0" fmla="*/ 47 w 61"/>
                  <a:gd name="T1" fmla="*/ 283 h 1033"/>
                  <a:gd name="T2" fmla="*/ 50 w 61"/>
                  <a:gd name="T3" fmla="*/ 134 h 1033"/>
                  <a:gd name="T4" fmla="*/ 29 w 61"/>
                  <a:gd name="T5" fmla="*/ 25 h 1033"/>
                  <a:gd name="T6" fmla="*/ 0 w 61"/>
                  <a:gd name="T7" fmla="*/ 23 h 1033"/>
                  <a:gd name="T8" fmla="*/ 28 w 61"/>
                  <a:gd name="T9" fmla="*/ 424 h 1033"/>
                  <a:gd name="T10" fmla="*/ 15 w 61"/>
                  <a:gd name="T11" fmla="*/ 861 h 1033"/>
                  <a:gd name="T12" fmla="*/ 21 w 61"/>
                  <a:gd name="T13" fmla="*/ 1025 h 1033"/>
                  <a:gd name="T14" fmla="*/ 30 w 61"/>
                  <a:gd name="T15" fmla="*/ 1033 h 1033"/>
                  <a:gd name="T16" fmla="*/ 47 w 61"/>
                  <a:gd name="T17" fmla="*/ 283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033">
                    <a:moveTo>
                      <a:pt x="47" y="283"/>
                    </a:moveTo>
                    <a:cubicBezTo>
                      <a:pt x="47" y="232"/>
                      <a:pt x="55" y="187"/>
                      <a:pt x="50" y="134"/>
                    </a:cubicBezTo>
                    <a:cubicBezTo>
                      <a:pt x="47" y="100"/>
                      <a:pt x="46" y="50"/>
                      <a:pt x="29" y="25"/>
                    </a:cubicBezTo>
                    <a:cubicBezTo>
                      <a:pt x="13" y="3"/>
                      <a:pt x="14" y="17"/>
                      <a:pt x="0" y="23"/>
                    </a:cubicBezTo>
                    <a:cubicBezTo>
                      <a:pt x="61" y="0"/>
                      <a:pt x="28" y="380"/>
                      <a:pt x="28" y="424"/>
                    </a:cubicBezTo>
                    <a:cubicBezTo>
                      <a:pt x="29" y="570"/>
                      <a:pt x="15" y="714"/>
                      <a:pt x="15" y="861"/>
                    </a:cubicBezTo>
                    <a:cubicBezTo>
                      <a:pt x="15" y="918"/>
                      <a:pt x="18" y="972"/>
                      <a:pt x="21" y="1025"/>
                    </a:cubicBezTo>
                    <a:cubicBezTo>
                      <a:pt x="30" y="1033"/>
                      <a:pt x="30" y="1033"/>
                      <a:pt x="30" y="1033"/>
                    </a:cubicBezTo>
                    <a:cubicBezTo>
                      <a:pt x="12" y="786"/>
                      <a:pt x="47" y="533"/>
                      <a:pt x="47" y="283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21427789">
              <a:off x="7732136" y="753549"/>
              <a:ext cx="619583" cy="1363991"/>
              <a:chOff x="5003800" y="1020763"/>
              <a:chExt cx="2166938" cy="4770437"/>
            </a:xfrm>
          </p:grpSpPr>
          <p:sp>
            <p:nvSpPr>
              <p:cNvPr id="47" name="Freeform 437"/>
              <p:cNvSpPr/>
              <p:nvPr/>
            </p:nvSpPr>
            <p:spPr bwMode="auto">
              <a:xfrm>
                <a:off x="5003800" y="5121275"/>
                <a:ext cx="2163763" cy="669925"/>
              </a:xfrm>
              <a:custGeom>
                <a:avLst/>
                <a:gdLst>
                  <a:gd name="T0" fmla="*/ 3 w 508"/>
                  <a:gd name="T1" fmla="*/ 0 h 158"/>
                  <a:gd name="T2" fmla="*/ 3 w 508"/>
                  <a:gd name="T3" fmla="*/ 57 h 158"/>
                  <a:gd name="T4" fmla="*/ 147 w 508"/>
                  <a:gd name="T5" fmla="*/ 155 h 158"/>
                  <a:gd name="T6" fmla="*/ 499 w 508"/>
                  <a:gd name="T7" fmla="*/ 51 h 158"/>
                  <a:gd name="T8" fmla="*/ 506 w 508"/>
                  <a:gd name="T9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158">
                    <a:moveTo>
                      <a:pt x="3" y="0"/>
                    </a:moveTo>
                    <a:cubicBezTo>
                      <a:pt x="3" y="0"/>
                      <a:pt x="0" y="41"/>
                      <a:pt x="3" y="57"/>
                    </a:cubicBezTo>
                    <a:cubicBezTo>
                      <a:pt x="6" y="72"/>
                      <a:pt x="128" y="153"/>
                      <a:pt x="147" y="155"/>
                    </a:cubicBezTo>
                    <a:cubicBezTo>
                      <a:pt x="165" y="158"/>
                      <a:pt x="490" y="64"/>
                      <a:pt x="499" y="51"/>
                    </a:cubicBezTo>
                    <a:cubicBezTo>
                      <a:pt x="508" y="37"/>
                      <a:pt x="506" y="2"/>
                      <a:pt x="506" y="2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8" name="Freeform 438"/>
              <p:cNvSpPr/>
              <p:nvPr/>
            </p:nvSpPr>
            <p:spPr bwMode="auto">
              <a:xfrm>
                <a:off x="5016500" y="5005388"/>
                <a:ext cx="860425" cy="585788"/>
              </a:xfrm>
              <a:custGeom>
                <a:avLst/>
                <a:gdLst>
                  <a:gd name="T0" fmla="*/ 0 w 202"/>
                  <a:gd name="T1" fmla="*/ 27 h 138"/>
                  <a:gd name="T2" fmla="*/ 148 w 202"/>
                  <a:gd name="T3" fmla="*/ 135 h 138"/>
                  <a:gd name="T4" fmla="*/ 202 w 202"/>
                  <a:gd name="T5" fmla="*/ 121 h 138"/>
                  <a:gd name="T6" fmla="*/ 116 w 202"/>
                  <a:gd name="T7" fmla="*/ 0 h 138"/>
                  <a:gd name="T8" fmla="*/ 0 w 202"/>
                  <a:gd name="T9" fmla="*/ 2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38">
                    <a:moveTo>
                      <a:pt x="0" y="27"/>
                    </a:moveTo>
                    <a:cubicBezTo>
                      <a:pt x="0" y="43"/>
                      <a:pt x="129" y="138"/>
                      <a:pt x="148" y="135"/>
                    </a:cubicBezTo>
                    <a:cubicBezTo>
                      <a:pt x="152" y="134"/>
                      <a:pt x="173" y="129"/>
                      <a:pt x="202" y="12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2" y="15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49" name="Freeform 439"/>
              <p:cNvSpPr/>
              <p:nvPr/>
            </p:nvSpPr>
            <p:spPr bwMode="auto">
              <a:xfrm>
                <a:off x="5510213" y="4895850"/>
                <a:ext cx="1252538" cy="623888"/>
              </a:xfrm>
              <a:custGeom>
                <a:avLst/>
                <a:gdLst>
                  <a:gd name="T0" fmla="*/ 0 w 294"/>
                  <a:gd name="T1" fmla="*/ 26 h 147"/>
                  <a:gd name="T2" fmla="*/ 86 w 294"/>
                  <a:gd name="T3" fmla="*/ 147 h 147"/>
                  <a:gd name="T4" fmla="*/ 294 w 294"/>
                  <a:gd name="T5" fmla="*/ 89 h 147"/>
                  <a:gd name="T6" fmla="*/ 117 w 294"/>
                  <a:gd name="T7" fmla="*/ 0 h 147"/>
                  <a:gd name="T8" fmla="*/ 0 w 294"/>
                  <a:gd name="T9" fmla="*/ 2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47">
                    <a:moveTo>
                      <a:pt x="0" y="26"/>
                    </a:moveTo>
                    <a:cubicBezTo>
                      <a:pt x="86" y="147"/>
                      <a:pt x="86" y="147"/>
                      <a:pt x="86" y="147"/>
                    </a:cubicBezTo>
                    <a:cubicBezTo>
                      <a:pt x="141" y="132"/>
                      <a:pt x="227" y="108"/>
                      <a:pt x="294" y="89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79" y="8"/>
                      <a:pt x="37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0" name="Freeform 440"/>
              <p:cNvSpPr/>
              <p:nvPr/>
            </p:nvSpPr>
            <p:spPr bwMode="auto">
              <a:xfrm>
                <a:off x="6097588" y="4810125"/>
                <a:ext cx="561975" cy="161925"/>
              </a:xfrm>
              <a:custGeom>
                <a:avLst/>
                <a:gdLst>
                  <a:gd name="T0" fmla="*/ 118 w 132"/>
                  <a:gd name="T1" fmla="*/ 0 h 38"/>
                  <a:gd name="T2" fmla="*/ 0 w 132"/>
                  <a:gd name="T3" fmla="*/ 30 h 38"/>
                  <a:gd name="T4" fmla="*/ 15 w 132"/>
                  <a:gd name="T5" fmla="*/ 38 h 38"/>
                  <a:gd name="T6" fmla="*/ 132 w 132"/>
                  <a:gd name="T7" fmla="*/ 8 h 38"/>
                  <a:gd name="T8" fmla="*/ 118 w 13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8">
                    <a:moveTo>
                      <a:pt x="118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27" y="5"/>
                      <a:pt x="122" y="2"/>
                      <a:pt x="118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1" name="Freeform 441"/>
              <p:cNvSpPr/>
              <p:nvPr/>
            </p:nvSpPr>
            <p:spPr bwMode="auto">
              <a:xfrm>
                <a:off x="6162675" y="4845050"/>
                <a:ext cx="549275" cy="160338"/>
              </a:xfrm>
              <a:custGeom>
                <a:avLst/>
                <a:gdLst>
                  <a:gd name="T0" fmla="*/ 117 w 129"/>
                  <a:gd name="T1" fmla="*/ 0 h 38"/>
                  <a:gd name="T2" fmla="*/ 0 w 129"/>
                  <a:gd name="T3" fmla="*/ 30 h 38"/>
                  <a:gd name="T4" fmla="*/ 16 w 129"/>
                  <a:gd name="T5" fmla="*/ 38 h 38"/>
                  <a:gd name="T6" fmla="*/ 129 w 129"/>
                  <a:gd name="T7" fmla="*/ 5 h 38"/>
                  <a:gd name="T8" fmla="*/ 117 w 12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117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5" y="3"/>
                      <a:pt x="121" y="1"/>
                      <a:pt x="117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2" name="Freeform 442"/>
              <p:cNvSpPr/>
              <p:nvPr/>
            </p:nvSpPr>
            <p:spPr bwMode="auto">
              <a:xfrm>
                <a:off x="6229350" y="4865688"/>
                <a:ext cx="549275" cy="174625"/>
              </a:xfrm>
              <a:custGeom>
                <a:avLst/>
                <a:gdLst>
                  <a:gd name="T0" fmla="*/ 113 w 129"/>
                  <a:gd name="T1" fmla="*/ 0 h 41"/>
                  <a:gd name="T2" fmla="*/ 0 w 129"/>
                  <a:gd name="T3" fmla="*/ 33 h 41"/>
                  <a:gd name="T4" fmla="*/ 17 w 129"/>
                  <a:gd name="T5" fmla="*/ 41 h 41"/>
                  <a:gd name="T6" fmla="*/ 129 w 129"/>
                  <a:gd name="T7" fmla="*/ 9 h 41"/>
                  <a:gd name="T8" fmla="*/ 113 w 12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41">
                    <a:moveTo>
                      <a:pt x="113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3" y="6"/>
                      <a:pt x="118" y="3"/>
                      <a:pt x="11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3" name="Freeform 443"/>
              <p:cNvSpPr/>
              <p:nvPr/>
            </p:nvSpPr>
            <p:spPr bwMode="auto">
              <a:xfrm>
                <a:off x="6302375" y="4903788"/>
                <a:ext cx="536575" cy="161925"/>
              </a:xfrm>
              <a:custGeom>
                <a:avLst/>
                <a:gdLst>
                  <a:gd name="T0" fmla="*/ 126 w 126"/>
                  <a:gd name="T1" fmla="*/ 7 h 38"/>
                  <a:gd name="T2" fmla="*/ 112 w 126"/>
                  <a:gd name="T3" fmla="*/ 0 h 38"/>
                  <a:gd name="T4" fmla="*/ 0 w 126"/>
                  <a:gd name="T5" fmla="*/ 32 h 38"/>
                  <a:gd name="T6" fmla="*/ 12 w 126"/>
                  <a:gd name="T7" fmla="*/ 38 h 38"/>
                  <a:gd name="T8" fmla="*/ 126 w 126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8">
                    <a:moveTo>
                      <a:pt x="126" y="7"/>
                    </a:moveTo>
                    <a:cubicBezTo>
                      <a:pt x="122" y="5"/>
                      <a:pt x="117" y="2"/>
                      <a:pt x="112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8"/>
                      <a:pt x="12" y="38"/>
                      <a:pt x="12" y="38"/>
                    </a:cubicBez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4" name="Freeform 444"/>
              <p:cNvSpPr/>
              <p:nvPr/>
            </p:nvSpPr>
            <p:spPr bwMode="auto">
              <a:xfrm>
                <a:off x="6416675" y="4964113"/>
                <a:ext cx="754063" cy="309563"/>
              </a:xfrm>
              <a:custGeom>
                <a:avLst/>
                <a:gdLst>
                  <a:gd name="T0" fmla="*/ 112 w 177"/>
                  <a:gd name="T1" fmla="*/ 0 h 73"/>
                  <a:gd name="T2" fmla="*/ 0 w 177"/>
                  <a:gd name="T3" fmla="*/ 32 h 73"/>
                  <a:gd name="T4" fmla="*/ 81 w 177"/>
                  <a:gd name="T5" fmla="*/ 73 h 73"/>
                  <a:gd name="T6" fmla="*/ 177 w 177"/>
                  <a:gd name="T7" fmla="*/ 40 h 73"/>
                  <a:gd name="T8" fmla="*/ 112 w 17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73">
                    <a:moveTo>
                      <a:pt x="11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135" y="57"/>
                      <a:pt x="177" y="43"/>
                      <a:pt x="177" y="40"/>
                    </a:cubicBezTo>
                    <a:cubicBezTo>
                      <a:pt x="177" y="35"/>
                      <a:pt x="146" y="18"/>
                      <a:pt x="112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5" name="Freeform 445"/>
              <p:cNvSpPr/>
              <p:nvPr/>
            </p:nvSpPr>
            <p:spPr bwMode="auto">
              <a:xfrm>
                <a:off x="6353175" y="4933950"/>
                <a:ext cx="541338" cy="165100"/>
              </a:xfrm>
              <a:custGeom>
                <a:avLst/>
                <a:gdLst>
                  <a:gd name="T0" fmla="*/ 114 w 127"/>
                  <a:gd name="T1" fmla="*/ 0 h 39"/>
                  <a:gd name="T2" fmla="*/ 0 w 127"/>
                  <a:gd name="T3" fmla="*/ 31 h 39"/>
                  <a:gd name="T4" fmla="*/ 15 w 127"/>
                  <a:gd name="T5" fmla="*/ 39 h 39"/>
                  <a:gd name="T6" fmla="*/ 127 w 127"/>
                  <a:gd name="T7" fmla="*/ 7 h 39"/>
                  <a:gd name="T8" fmla="*/ 114 w 12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9">
                    <a:moveTo>
                      <a:pt x="11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3" y="5"/>
                      <a:pt x="119" y="3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6" name="Freeform 446"/>
              <p:cNvSpPr/>
              <p:nvPr/>
            </p:nvSpPr>
            <p:spPr bwMode="auto">
              <a:xfrm>
                <a:off x="6008688" y="4781550"/>
                <a:ext cx="592138" cy="157163"/>
              </a:xfrm>
              <a:custGeom>
                <a:avLst/>
                <a:gdLst>
                  <a:gd name="T0" fmla="*/ 125 w 139"/>
                  <a:gd name="T1" fmla="*/ 0 h 37"/>
                  <a:gd name="T2" fmla="*/ 0 w 139"/>
                  <a:gd name="T3" fmla="*/ 27 h 37"/>
                  <a:gd name="T4" fmla="*/ 21 w 139"/>
                  <a:gd name="T5" fmla="*/ 37 h 37"/>
                  <a:gd name="T6" fmla="*/ 139 w 139"/>
                  <a:gd name="T7" fmla="*/ 7 h 37"/>
                  <a:gd name="T8" fmla="*/ 125 w 13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37">
                    <a:moveTo>
                      <a:pt x="125" y="0"/>
                    </a:moveTo>
                    <a:cubicBezTo>
                      <a:pt x="115" y="1"/>
                      <a:pt x="63" y="13"/>
                      <a:pt x="0" y="2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0" y="3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7" name="Freeform 447"/>
              <p:cNvSpPr/>
              <p:nvPr/>
            </p:nvSpPr>
            <p:spPr bwMode="auto">
              <a:xfrm>
                <a:off x="5229225" y="5005388"/>
                <a:ext cx="647700" cy="547688"/>
              </a:xfrm>
              <a:custGeom>
                <a:avLst/>
                <a:gdLst>
                  <a:gd name="T0" fmla="*/ 2 w 152"/>
                  <a:gd name="T1" fmla="*/ 18 h 129"/>
                  <a:gd name="T2" fmla="*/ 36 w 152"/>
                  <a:gd name="T3" fmla="*/ 21 h 129"/>
                  <a:gd name="T4" fmla="*/ 25 w 152"/>
                  <a:gd name="T5" fmla="*/ 53 h 129"/>
                  <a:gd name="T6" fmla="*/ 76 w 152"/>
                  <a:gd name="T7" fmla="*/ 52 h 129"/>
                  <a:gd name="T8" fmla="*/ 69 w 152"/>
                  <a:gd name="T9" fmla="*/ 92 h 129"/>
                  <a:gd name="T10" fmla="*/ 128 w 152"/>
                  <a:gd name="T11" fmla="*/ 87 h 129"/>
                  <a:gd name="T12" fmla="*/ 117 w 152"/>
                  <a:gd name="T13" fmla="*/ 129 h 129"/>
                  <a:gd name="T14" fmla="*/ 152 w 152"/>
                  <a:gd name="T15" fmla="*/ 121 h 129"/>
                  <a:gd name="T16" fmla="*/ 66 w 152"/>
                  <a:gd name="T17" fmla="*/ 0 h 129"/>
                  <a:gd name="T18" fmla="*/ 2 w 152"/>
                  <a:gd name="T19" fmla="*/ 15 h 129"/>
                  <a:gd name="T20" fmla="*/ 2 w 152"/>
                  <a:gd name="T21" fmla="*/ 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9">
                    <a:moveTo>
                      <a:pt x="2" y="18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17" y="129"/>
                      <a:pt x="117" y="129"/>
                      <a:pt x="117" y="129"/>
                    </a:cubicBezTo>
                    <a:cubicBezTo>
                      <a:pt x="152" y="121"/>
                      <a:pt x="152" y="121"/>
                      <a:pt x="152" y="12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5" y="14"/>
                      <a:pt x="2" y="15"/>
                    </a:cubicBezTo>
                    <a:cubicBezTo>
                      <a:pt x="0" y="16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8" name="Freeform 448"/>
              <p:cNvSpPr/>
              <p:nvPr/>
            </p:nvSpPr>
            <p:spPr bwMode="auto">
              <a:xfrm>
                <a:off x="6808788" y="1139825"/>
                <a:ext cx="238125" cy="3865563"/>
              </a:xfrm>
              <a:custGeom>
                <a:avLst/>
                <a:gdLst>
                  <a:gd name="T0" fmla="*/ 37 w 56"/>
                  <a:gd name="T1" fmla="*/ 486 h 911"/>
                  <a:gd name="T2" fmla="*/ 46 w 56"/>
                  <a:gd name="T3" fmla="*/ 302 h 911"/>
                  <a:gd name="T4" fmla="*/ 51 w 56"/>
                  <a:gd name="T5" fmla="*/ 135 h 911"/>
                  <a:gd name="T6" fmla="*/ 35 w 56"/>
                  <a:gd name="T7" fmla="*/ 34 h 911"/>
                  <a:gd name="T8" fmla="*/ 20 w 56"/>
                  <a:gd name="T9" fmla="*/ 5 h 911"/>
                  <a:gd name="T10" fmla="*/ 0 w 56"/>
                  <a:gd name="T11" fmla="*/ 13 h 911"/>
                  <a:gd name="T12" fmla="*/ 41 w 56"/>
                  <a:gd name="T13" fmla="*/ 173 h 911"/>
                  <a:gd name="T14" fmla="*/ 34 w 56"/>
                  <a:gd name="T15" fmla="*/ 307 h 911"/>
                  <a:gd name="T16" fmla="*/ 29 w 56"/>
                  <a:gd name="T17" fmla="*/ 379 h 911"/>
                  <a:gd name="T18" fmla="*/ 24 w 56"/>
                  <a:gd name="T19" fmla="*/ 811 h 911"/>
                  <a:gd name="T20" fmla="*/ 23 w 56"/>
                  <a:gd name="T21" fmla="*/ 906 h 911"/>
                  <a:gd name="T22" fmla="*/ 32 w 56"/>
                  <a:gd name="T23" fmla="*/ 911 h 911"/>
                  <a:gd name="T24" fmla="*/ 37 w 56"/>
                  <a:gd name="T25" fmla="*/ 486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911">
                    <a:moveTo>
                      <a:pt x="37" y="486"/>
                    </a:moveTo>
                    <a:cubicBezTo>
                      <a:pt x="40" y="424"/>
                      <a:pt x="43" y="363"/>
                      <a:pt x="46" y="302"/>
                    </a:cubicBezTo>
                    <a:cubicBezTo>
                      <a:pt x="48" y="246"/>
                      <a:pt x="56" y="192"/>
                      <a:pt x="51" y="135"/>
                    </a:cubicBezTo>
                    <a:cubicBezTo>
                      <a:pt x="47" y="101"/>
                      <a:pt x="46" y="67"/>
                      <a:pt x="35" y="34"/>
                    </a:cubicBezTo>
                    <a:cubicBezTo>
                      <a:pt x="31" y="23"/>
                      <a:pt x="28" y="11"/>
                      <a:pt x="20" y="5"/>
                    </a:cubicBezTo>
                    <a:cubicBezTo>
                      <a:pt x="13" y="0"/>
                      <a:pt x="1" y="3"/>
                      <a:pt x="0" y="13"/>
                    </a:cubicBezTo>
                    <a:cubicBezTo>
                      <a:pt x="39" y="0"/>
                      <a:pt x="39" y="142"/>
                      <a:pt x="41" y="173"/>
                    </a:cubicBezTo>
                    <a:cubicBezTo>
                      <a:pt x="44" y="216"/>
                      <a:pt x="37" y="264"/>
                      <a:pt x="34" y="307"/>
                    </a:cubicBezTo>
                    <a:cubicBezTo>
                      <a:pt x="32" y="331"/>
                      <a:pt x="30" y="355"/>
                      <a:pt x="29" y="379"/>
                    </a:cubicBezTo>
                    <a:cubicBezTo>
                      <a:pt x="23" y="521"/>
                      <a:pt x="25" y="668"/>
                      <a:pt x="24" y="811"/>
                    </a:cubicBezTo>
                    <a:cubicBezTo>
                      <a:pt x="23" y="843"/>
                      <a:pt x="24" y="875"/>
                      <a:pt x="23" y="906"/>
                    </a:cubicBezTo>
                    <a:cubicBezTo>
                      <a:pt x="32" y="911"/>
                      <a:pt x="32" y="911"/>
                      <a:pt x="32" y="911"/>
                    </a:cubicBezTo>
                    <a:cubicBezTo>
                      <a:pt x="39" y="769"/>
                      <a:pt x="30" y="627"/>
                      <a:pt x="37" y="486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59" name="Freeform 449"/>
              <p:cNvSpPr/>
              <p:nvPr/>
            </p:nvSpPr>
            <p:spPr bwMode="auto">
              <a:xfrm>
                <a:off x="5024438" y="5137150"/>
                <a:ext cx="642938" cy="441325"/>
              </a:xfrm>
              <a:custGeom>
                <a:avLst/>
                <a:gdLst>
                  <a:gd name="T0" fmla="*/ 0 w 151"/>
                  <a:gd name="T1" fmla="*/ 0 h 104"/>
                  <a:gd name="T2" fmla="*/ 54 w 151"/>
                  <a:gd name="T3" fmla="*/ 5 h 104"/>
                  <a:gd name="T4" fmla="*/ 43 w 151"/>
                  <a:gd name="T5" fmla="*/ 42 h 104"/>
                  <a:gd name="T6" fmla="*/ 103 w 151"/>
                  <a:gd name="T7" fmla="*/ 38 h 104"/>
                  <a:gd name="T8" fmla="*/ 97 w 151"/>
                  <a:gd name="T9" fmla="*/ 79 h 104"/>
                  <a:gd name="T10" fmla="*/ 151 w 151"/>
                  <a:gd name="T11" fmla="*/ 74 h 104"/>
                  <a:gd name="T12" fmla="*/ 146 w 151"/>
                  <a:gd name="T13" fmla="*/ 104 h 104"/>
                  <a:gd name="T14" fmla="*/ 0 w 151"/>
                  <a:gd name="T1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04">
                    <a:moveTo>
                      <a:pt x="0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4"/>
                      <a:pt x="84" y="89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0" name="Freeform 450"/>
              <p:cNvSpPr/>
              <p:nvPr/>
            </p:nvSpPr>
            <p:spPr bwMode="auto">
              <a:xfrm>
                <a:off x="5545138" y="5018088"/>
                <a:ext cx="119063" cy="115888"/>
              </a:xfrm>
              <a:custGeom>
                <a:avLst/>
                <a:gdLst>
                  <a:gd name="T0" fmla="*/ 27 w 28"/>
                  <a:gd name="T1" fmla="*/ 13 h 27"/>
                  <a:gd name="T2" fmla="*/ 8 w 28"/>
                  <a:gd name="T3" fmla="*/ 1 h 27"/>
                  <a:gd name="T4" fmla="*/ 0 w 28"/>
                  <a:gd name="T5" fmla="*/ 3 h 27"/>
                  <a:gd name="T6" fmla="*/ 16 w 28"/>
                  <a:gd name="T7" fmla="*/ 27 h 27"/>
                  <a:gd name="T8" fmla="*/ 27 w 2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7" y="13"/>
                    </a:moveTo>
                    <a:cubicBezTo>
                      <a:pt x="26" y="5"/>
                      <a:pt x="18" y="0"/>
                      <a:pt x="8" y="1"/>
                    </a:cubicBezTo>
                    <a:cubicBezTo>
                      <a:pt x="5" y="1"/>
                      <a:pt x="2" y="2"/>
                      <a:pt x="0" y="3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3" y="25"/>
                      <a:pt x="28" y="19"/>
                      <a:pt x="27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1" name="Freeform 451"/>
              <p:cNvSpPr/>
              <p:nvPr/>
            </p:nvSpPr>
            <p:spPr bwMode="auto">
              <a:xfrm>
                <a:off x="6016625" y="5184775"/>
                <a:ext cx="153988" cy="127000"/>
              </a:xfrm>
              <a:custGeom>
                <a:avLst/>
                <a:gdLst>
                  <a:gd name="T0" fmla="*/ 35 w 36"/>
                  <a:gd name="T1" fmla="*/ 13 h 30"/>
                  <a:gd name="T2" fmla="*/ 20 w 36"/>
                  <a:gd name="T3" fmla="*/ 29 h 30"/>
                  <a:gd name="T4" fmla="*/ 1 w 36"/>
                  <a:gd name="T5" fmla="*/ 17 h 30"/>
                  <a:gd name="T6" fmla="*/ 16 w 36"/>
                  <a:gd name="T7" fmla="*/ 1 h 30"/>
                  <a:gd name="T8" fmla="*/ 35 w 36"/>
                  <a:gd name="T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35" y="13"/>
                    </a:moveTo>
                    <a:cubicBezTo>
                      <a:pt x="36" y="21"/>
                      <a:pt x="29" y="28"/>
                      <a:pt x="20" y="29"/>
                    </a:cubicBezTo>
                    <a:cubicBezTo>
                      <a:pt x="10" y="30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2" name="Freeform 452"/>
              <p:cNvSpPr/>
              <p:nvPr/>
            </p:nvSpPr>
            <p:spPr bwMode="auto">
              <a:xfrm>
                <a:off x="5745163" y="5311775"/>
                <a:ext cx="131763" cy="122238"/>
              </a:xfrm>
              <a:custGeom>
                <a:avLst/>
                <a:gdLst>
                  <a:gd name="T0" fmla="*/ 30 w 31"/>
                  <a:gd name="T1" fmla="*/ 13 h 29"/>
                  <a:gd name="T2" fmla="*/ 11 w 31"/>
                  <a:gd name="T3" fmla="*/ 1 h 29"/>
                  <a:gd name="T4" fmla="*/ 0 w 31"/>
                  <a:gd name="T5" fmla="*/ 6 h 29"/>
                  <a:gd name="T6" fmla="*/ 15 w 31"/>
                  <a:gd name="T7" fmla="*/ 29 h 29"/>
                  <a:gd name="T8" fmla="*/ 30 w 31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30" y="13"/>
                    </a:moveTo>
                    <a:cubicBezTo>
                      <a:pt x="29" y="5"/>
                      <a:pt x="21" y="0"/>
                      <a:pt x="11" y="1"/>
                    </a:cubicBezTo>
                    <a:cubicBezTo>
                      <a:pt x="7" y="2"/>
                      <a:pt x="3" y="3"/>
                      <a:pt x="0" y="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24" y="27"/>
                      <a:pt x="31" y="20"/>
                      <a:pt x="30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3" name="Freeform 453"/>
              <p:cNvSpPr/>
              <p:nvPr/>
            </p:nvSpPr>
            <p:spPr bwMode="auto">
              <a:xfrm>
                <a:off x="5795963" y="5086350"/>
                <a:ext cx="111125" cy="88900"/>
              </a:xfrm>
              <a:custGeom>
                <a:avLst/>
                <a:gdLst>
                  <a:gd name="T0" fmla="*/ 25 w 26"/>
                  <a:gd name="T1" fmla="*/ 9 h 21"/>
                  <a:gd name="T2" fmla="*/ 14 w 26"/>
                  <a:gd name="T3" fmla="*/ 21 h 21"/>
                  <a:gd name="T4" fmla="*/ 0 w 26"/>
                  <a:gd name="T5" fmla="*/ 12 h 21"/>
                  <a:gd name="T6" fmla="*/ 12 w 26"/>
                  <a:gd name="T7" fmla="*/ 1 h 21"/>
                  <a:gd name="T8" fmla="*/ 25 w 2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5" y="9"/>
                    </a:moveTo>
                    <a:cubicBezTo>
                      <a:pt x="26" y="15"/>
                      <a:pt x="21" y="20"/>
                      <a:pt x="14" y="21"/>
                    </a:cubicBezTo>
                    <a:cubicBezTo>
                      <a:pt x="7" y="21"/>
                      <a:pt x="1" y="17"/>
                      <a:pt x="0" y="12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5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4" name="Freeform 454"/>
              <p:cNvSpPr/>
              <p:nvPr/>
            </p:nvSpPr>
            <p:spPr bwMode="auto">
              <a:xfrm>
                <a:off x="5991225" y="5375275"/>
                <a:ext cx="115888" cy="88900"/>
              </a:xfrm>
              <a:custGeom>
                <a:avLst/>
                <a:gdLst>
                  <a:gd name="T0" fmla="*/ 26 w 27"/>
                  <a:gd name="T1" fmla="*/ 9 h 21"/>
                  <a:gd name="T2" fmla="*/ 15 w 27"/>
                  <a:gd name="T3" fmla="*/ 21 h 21"/>
                  <a:gd name="T4" fmla="*/ 1 w 27"/>
                  <a:gd name="T5" fmla="*/ 12 h 21"/>
                  <a:gd name="T6" fmla="*/ 12 w 27"/>
                  <a:gd name="T7" fmla="*/ 1 h 21"/>
                  <a:gd name="T8" fmla="*/ 26 w 2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26" y="9"/>
                    </a:moveTo>
                    <a:cubicBezTo>
                      <a:pt x="27" y="15"/>
                      <a:pt x="21" y="20"/>
                      <a:pt x="15" y="21"/>
                    </a:cubicBezTo>
                    <a:cubicBezTo>
                      <a:pt x="8" y="21"/>
                      <a:pt x="2" y="17"/>
                      <a:pt x="1" y="12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5" y="4"/>
                      <a:pt x="26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5" name="Freeform 455"/>
              <p:cNvSpPr/>
              <p:nvPr/>
            </p:nvSpPr>
            <p:spPr bwMode="auto">
              <a:xfrm>
                <a:off x="5783263" y="4916488"/>
                <a:ext cx="114300" cy="93663"/>
              </a:xfrm>
              <a:custGeom>
                <a:avLst/>
                <a:gdLst>
                  <a:gd name="T0" fmla="*/ 26 w 27"/>
                  <a:gd name="T1" fmla="*/ 10 h 22"/>
                  <a:gd name="T2" fmla="*/ 15 w 27"/>
                  <a:gd name="T3" fmla="*/ 21 h 22"/>
                  <a:gd name="T4" fmla="*/ 1 w 27"/>
                  <a:gd name="T5" fmla="*/ 12 h 22"/>
                  <a:gd name="T6" fmla="*/ 12 w 27"/>
                  <a:gd name="T7" fmla="*/ 1 h 22"/>
                  <a:gd name="T8" fmla="*/ 26 w 27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6" y="10"/>
                    </a:moveTo>
                    <a:cubicBezTo>
                      <a:pt x="27" y="15"/>
                      <a:pt x="22" y="20"/>
                      <a:pt x="15" y="21"/>
                    </a:cubicBezTo>
                    <a:cubicBezTo>
                      <a:pt x="8" y="22"/>
                      <a:pt x="2" y="18"/>
                      <a:pt x="1" y="12"/>
                    </a:cubicBezTo>
                    <a:cubicBezTo>
                      <a:pt x="0" y="7"/>
                      <a:pt x="5" y="2"/>
                      <a:pt x="12" y="1"/>
                    </a:cubicBezTo>
                    <a:cubicBezTo>
                      <a:pt x="19" y="0"/>
                      <a:pt x="25" y="4"/>
                      <a:pt x="26" y="10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6" name="Freeform 456"/>
              <p:cNvSpPr/>
              <p:nvPr/>
            </p:nvSpPr>
            <p:spPr bwMode="auto">
              <a:xfrm>
                <a:off x="6899275" y="5005388"/>
                <a:ext cx="46038" cy="38100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1 w 11"/>
                  <a:gd name="T5" fmla="*/ 4 h 9"/>
                  <a:gd name="T6" fmla="*/ 6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1" y="7"/>
                      <a:pt x="1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7" name="Freeform 457"/>
              <p:cNvSpPr/>
              <p:nvPr/>
            </p:nvSpPr>
            <p:spPr bwMode="auto">
              <a:xfrm>
                <a:off x="6681788" y="5056188"/>
                <a:ext cx="46038" cy="39688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0 w 11"/>
                  <a:gd name="T5" fmla="*/ 4 h 9"/>
                  <a:gd name="T6" fmla="*/ 5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8" name="Freeform 458"/>
              <p:cNvSpPr/>
              <p:nvPr/>
            </p:nvSpPr>
            <p:spPr bwMode="auto">
              <a:xfrm>
                <a:off x="6788150" y="5172075"/>
                <a:ext cx="46038" cy="38100"/>
              </a:xfrm>
              <a:custGeom>
                <a:avLst/>
                <a:gdLst>
                  <a:gd name="T0" fmla="*/ 11 w 11"/>
                  <a:gd name="T1" fmla="*/ 5 h 9"/>
                  <a:gd name="T2" fmla="*/ 6 w 11"/>
                  <a:gd name="T3" fmla="*/ 9 h 9"/>
                  <a:gd name="T4" fmla="*/ 0 w 11"/>
                  <a:gd name="T5" fmla="*/ 5 h 9"/>
                  <a:gd name="T6" fmla="*/ 5 w 11"/>
                  <a:gd name="T7" fmla="*/ 0 h 9"/>
                  <a:gd name="T8" fmla="*/ 11 w 1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69" name="Freeform 459"/>
              <p:cNvSpPr/>
              <p:nvPr/>
            </p:nvSpPr>
            <p:spPr bwMode="auto">
              <a:xfrm>
                <a:off x="6808788" y="5056188"/>
                <a:ext cx="47625" cy="39688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0 w 11"/>
                  <a:gd name="T5" fmla="*/ 4 h 9"/>
                  <a:gd name="T6" fmla="*/ 5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0" name="Freeform 460"/>
              <p:cNvSpPr/>
              <p:nvPr/>
            </p:nvSpPr>
            <p:spPr bwMode="auto">
              <a:xfrm>
                <a:off x="6924675" y="5133975"/>
                <a:ext cx="46038" cy="38100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1 w 11"/>
                  <a:gd name="T5" fmla="*/ 4 h 9"/>
                  <a:gd name="T6" fmla="*/ 6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1" y="7"/>
                      <a:pt x="1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1" name="Freeform 461"/>
              <p:cNvSpPr/>
              <p:nvPr/>
            </p:nvSpPr>
            <p:spPr bwMode="auto">
              <a:xfrm>
                <a:off x="5183188" y="1020763"/>
                <a:ext cx="258763" cy="4384675"/>
              </a:xfrm>
              <a:custGeom>
                <a:avLst/>
                <a:gdLst>
                  <a:gd name="T0" fmla="*/ 47 w 61"/>
                  <a:gd name="T1" fmla="*/ 283 h 1033"/>
                  <a:gd name="T2" fmla="*/ 50 w 61"/>
                  <a:gd name="T3" fmla="*/ 134 h 1033"/>
                  <a:gd name="T4" fmla="*/ 29 w 61"/>
                  <a:gd name="T5" fmla="*/ 25 h 1033"/>
                  <a:gd name="T6" fmla="*/ 0 w 61"/>
                  <a:gd name="T7" fmla="*/ 23 h 1033"/>
                  <a:gd name="T8" fmla="*/ 28 w 61"/>
                  <a:gd name="T9" fmla="*/ 424 h 1033"/>
                  <a:gd name="T10" fmla="*/ 15 w 61"/>
                  <a:gd name="T11" fmla="*/ 861 h 1033"/>
                  <a:gd name="T12" fmla="*/ 21 w 61"/>
                  <a:gd name="T13" fmla="*/ 1025 h 1033"/>
                  <a:gd name="T14" fmla="*/ 30 w 61"/>
                  <a:gd name="T15" fmla="*/ 1033 h 1033"/>
                  <a:gd name="T16" fmla="*/ 47 w 61"/>
                  <a:gd name="T17" fmla="*/ 283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033">
                    <a:moveTo>
                      <a:pt x="47" y="283"/>
                    </a:moveTo>
                    <a:cubicBezTo>
                      <a:pt x="47" y="232"/>
                      <a:pt x="55" y="187"/>
                      <a:pt x="50" y="134"/>
                    </a:cubicBezTo>
                    <a:cubicBezTo>
                      <a:pt x="47" y="100"/>
                      <a:pt x="46" y="50"/>
                      <a:pt x="29" y="25"/>
                    </a:cubicBezTo>
                    <a:cubicBezTo>
                      <a:pt x="13" y="3"/>
                      <a:pt x="14" y="17"/>
                      <a:pt x="0" y="23"/>
                    </a:cubicBezTo>
                    <a:cubicBezTo>
                      <a:pt x="61" y="0"/>
                      <a:pt x="28" y="380"/>
                      <a:pt x="28" y="424"/>
                    </a:cubicBezTo>
                    <a:cubicBezTo>
                      <a:pt x="29" y="570"/>
                      <a:pt x="15" y="714"/>
                      <a:pt x="15" y="861"/>
                    </a:cubicBezTo>
                    <a:cubicBezTo>
                      <a:pt x="15" y="918"/>
                      <a:pt x="18" y="972"/>
                      <a:pt x="21" y="1025"/>
                    </a:cubicBezTo>
                    <a:cubicBezTo>
                      <a:pt x="30" y="1033"/>
                      <a:pt x="30" y="1033"/>
                      <a:pt x="30" y="1033"/>
                    </a:cubicBezTo>
                    <a:cubicBezTo>
                      <a:pt x="12" y="786"/>
                      <a:pt x="47" y="533"/>
                      <a:pt x="47" y="283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 rot="21427789">
              <a:off x="8376720" y="752551"/>
              <a:ext cx="527364" cy="1160974"/>
              <a:chOff x="5003800" y="1020763"/>
              <a:chExt cx="2166938" cy="4770437"/>
            </a:xfrm>
          </p:grpSpPr>
          <p:sp>
            <p:nvSpPr>
              <p:cNvPr id="73" name="Freeform 437"/>
              <p:cNvSpPr/>
              <p:nvPr/>
            </p:nvSpPr>
            <p:spPr bwMode="auto">
              <a:xfrm>
                <a:off x="5003800" y="5121275"/>
                <a:ext cx="2163763" cy="669925"/>
              </a:xfrm>
              <a:custGeom>
                <a:avLst/>
                <a:gdLst>
                  <a:gd name="T0" fmla="*/ 3 w 508"/>
                  <a:gd name="T1" fmla="*/ 0 h 158"/>
                  <a:gd name="T2" fmla="*/ 3 w 508"/>
                  <a:gd name="T3" fmla="*/ 57 h 158"/>
                  <a:gd name="T4" fmla="*/ 147 w 508"/>
                  <a:gd name="T5" fmla="*/ 155 h 158"/>
                  <a:gd name="T6" fmla="*/ 499 w 508"/>
                  <a:gd name="T7" fmla="*/ 51 h 158"/>
                  <a:gd name="T8" fmla="*/ 506 w 508"/>
                  <a:gd name="T9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158">
                    <a:moveTo>
                      <a:pt x="3" y="0"/>
                    </a:moveTo>
                    <a:cubicBezTo>
                      <a:pt x="3" y="0"/>
                      <a:pt x="0" y="41"/>
                      <a:pt x="3" y="57"/>
                    </a:cubicBezTo>
                    <a:cubicBezTo>
                      <a:pt x="6" y="72"/>
                      <a:pt x="128" y="153"/>
                      <a:pt x="147" y="155"/>
                    </a:cubicBezTo>
                    <a:cubicBezTo>
                      <a:pt x="165" y="158"/>
                      <a:pt x="490" y="64"/>
                      <a:pt x="499" y="51"/>
                    </a:cubicBezTo>
                    <a:cubicBezTo>
                      <a:pt x="508" y="37"/>
                      <a:pt x="506" y="2"/>
                      <a:pt x="506" y="2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4" name="Freeform 438"/>
              <p:cNvSpPr/>
              <p:nvPr/>
            </p:nvSpPr>
            <p:spPr bwMode="auto">
              <a:xfrm>
                <a:off x="5016500" y="5005388"/>
                <a:ext cx="860425" cy="585788"/>
              </a:xfrm>
              <a:custGeom>
                <a:avLst/>
                <a:gdLst>
                  <a:gd name="T0" fmla="*/ 0 w 202"/>
                  <a:gd name="T1" fmla="*/ 27 h 138"/>
                  <a:gd name="T2" fmla="*/ 148 w 202"/>
                  <a:gd name="T3" fmla="*/ 135 h 138"/>
                  <a:gd name="T4" fmla="*/ 202 w 202"/>
                  <a:gd name="T5" fmla="*/ 121 h 138"/>
                  <a:gd name="T6" fmla="*/ 116 w 202"/>
                  <a:gd name="T7" fmla="*/ 0 h 138"/>
                  <a:gd name="T8" fmla="*/ 0 w 202"/>
                  <a:gd name="T9" fmla="*/ 2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38">
                    <a:moveTo>
                      <a:pt x="0" y="27"/>
                    </a:moveTo>
                    <a:cubicBezTo>
                      <a:pt x="0" y="43"/>
                      <a:pt x="129" y="138"/>
                      <a:pt x="148" y="135"/>
                    </a:cubicBezTo>
                    <a:cubicBezTo>
                      <a:pt x="152" y="134"/>
                      <a:pt x="173" y="129"/>
                      <a:pt x="202" y="12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2" y="15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5" name="Freeform 439"/>
              <p:cNvSpPr/>
              <p:nvPr/>
            </p:nvSpPr>
            <p:spPr bwMode="auto">
              <a:xfrm>
                <a:off x="5510213" y="4895850"/>
                <a:ext cx="1252538" cy="623888"/>
              </a:xfrm>
              <a:custGeom>
                <a:avLst/>
                <a:gdLst>
                  <a:gd name="T0" fmla="*/ 0 w 294"/>
                  <a:gd name="T1" fmla="*/ 26 h 147"/>
                  <a:gd name="T2" fmla="*/ 86 w 294"/>
                  <a:gd name="T3" fmla="*/ 147 h 147"/>
                  <a:gd name="T4" fmla="*/ 294 w 294"/>
                  <a:gd name="T5" fmla="*/ 89 h 147"/>
                  <a:gd name="T6" fmla="*/ 117 w 294"/>
                  <a:gd name="T7" fmla="*/ 0 h 147"/>
                  <a:gd name="T8" fmla="*/ 0 w 294"/>
                  <a:gd name="T9" fmla="*/ 2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47">
                    <a:moveTo>
                      <a:pt x="0" y="26"/>
                    </a:moveTo>
                    <a:cubicBezTo>
                      <a:pt x="86" y="147"/>
                      <a:pt x="86" y="147"/>
                      <a:pt x="86" y="147"/>
                    </a:cubicBezTo>
                    <a:cubicBezTo>
                      <a:pt x="141" y="132"/>
                      <a:pt x="227" y="108"/>
                      <a:pt x="294" y="89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79" y="8"/>
                      <a:pt x="37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6" name="Freeform 440"/>
              <p:cNvSpPr/>
              <p:nvPr/>
            </p:nvSpPr>
            <p:spPr bwMode="auto">
              <a:xfrm>
                <a:off x="6097588" y="4810125"/>
                <a:ext cx="561975" cy="161925"/>
              </a:xfrm>
              <a:custGeom>
                <a:avLst/>
                <a:gdLst>
                  <a:gd name="T0" fmla="*/ 118 w 132"/>
                  <a:gd name="T1" fmla="*/ 0 h 38"/>
                  <a:gd name="T2" fmla="*/ 0 w 132"/>
                  <a:gd name="T3" fmla="*/ 30 h 38"/>
                  <a:gd name="T4" fmla="*/ 15 w 132"/>
                  <a:gd name="T5" fmla="*/ 38 h 38"/>
                  <a:gd name="T6" fmla="*/ 132 w 132"/>
                  <a:gd name="T7" fmla="*/ 8 h 38"/>
                  <a:gd name="T8" fmla="*/ 118 w 13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8">
                    <a:moveTo>
                      <a:pt x="118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27" y="5"/>
                      <a:pt x="122" y="2"/>
                      <a:pt x="118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7" name="Freeform 441"/>
              <p:cNvSpPr/>
              <p:nvPr/>
            </p:nvSpPr>
            <p:spPr bwMode="auto">
              <a:xfrm>
                <a:off x="6162675" y="4845050"/>
                <a:ext cx="549275" cy="160338"/>
              </a:xfrm>
              <a:custGeom>
                <a:avLst/>
                <a:gdLst>
                  <a:gd name="T0" fmla="*/ 117 w 129"/>
                  <a:gd name="T1" fmla="*/ 0 h 38"/>
                  <a:gd name="T2" fmla="*/ 0 w 129"/>
                  <a:gd name="T3" fmla="*/ 30 h 38"/>
                  <a:gd name="T4" fmla="*/ 16 w 129"/>
                  <a:gd name="T5" fmla="*/ 38 h 38"/>
                  <a:gd name="T6" fmla="*/ 129 w 129"/>
                  <a:gd name="T7" fmla="*/ 5 h 38"/>
                  <a:gd name="T8" fmla="*/ 117 w 12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117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5" y="3"/>
                      <a:pt x="121" y="1"/>
                      <a:pt x="117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8" name="Freeform 442"/>
              <p:cNvSpPr/>
              <p:nvPr/>
            </p:nvSpPr>
            <p:spPr bwMode="auto">
              <a:xfrm>
                <a:off x="6229350" y="4865688"/>
                <a:ext cx="549275" cy="174625"/>
              </a:xfrm>
              <a:custGeom>
                <a:avLst/>
                <a:gdLst>
                  <a:gd name="T0" fmla="*/ 113 w 129"/>
                  <a:gd name="T1" fmla="*/ 0 h 41"/>
                  <a:gd name="T2" fmla="*/ 0 w 129"/>
                  <a:gd name="T3" fmla="*/ 33 h 41"/>
                  <a:gd name="T4" fmla="*/ 17 w 129"/>
                  <a:gd name="T5" fmla="*/ 41 h 41"/>
                  <a:gd name="T6" fmla="*/ 129 w 129"/>
                  <a:gd name="T7" fmla="*/ 9 h 41"/>
                  <a:gd name="T8" fmla="*/ 113 w 12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41">
                    <a:moveTo>
                      <a:pt x="113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3" y="6"/>
                      <a:pt x="118" y="3"/>
                      <a:pt x="11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79" name="Freeform 443"/>
              <p:cNvSpPr/>
              <p:nvPr/>
            </p:nvSpPr>
            <p:spPr bwMode="auto">
              <a:xfrm>
                <a:off x="6302375" y="4903788"/>
                <a:ext cx="536575" cy="161925"/>
              </a:xfrm>
              <a:custGeom>
                <a:avLst/>
                <a:gdLst>
                  <a:gd name="T0" fmla="*/ 126 w 126"/>
                  <a:gd name="T1" fmla="*/ 7 h 38"/>
                  <a:gd name="T2" fmla="*/ 112 w 126"/>
                  <a:gd name="T3" fmla="*/ 0 h 38"/>
                  <a:gd name="T4" fmla="*/ 0 w 126"/>
                  <a:gd name="T5" fmla="*/ 32 h 38"/>
                  <a:gd name="T6" fmla="*/ 12 w 126"/>
                  <a:gd name="T7" fmla="*/ 38 h 38"/>
                  <a:gd name="T8" fmla="*/ 126 w 126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8">
                    <a:moveTo>
                      <a:pt x="126" y="7"/>
                    </a:moveTo>
                    <a:cubicBezTo>
                      <a:pt x="122" y="5"/>
                      <a:pt x="117" y="2"/>
                      <a:pt x="112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8"/>
                      <a:pt x="12" y="38"/>
                      <a:pt x="12" y="38"/>
                    </a:cubicBez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0" name="Freeform 444"/>
              <p:cNvSpPr/>
              <p:nvPr/>
            </p:nvSpPr>
            <p:spPr bwMode="auto">
              <a:xfrm>
                <a:off x="6416675" y="4964113"/>
                <a:ext cx="754063" cy="309563"/>
              </a:xfrm>
              <a:custGeom>
                <a:avLst/>
                <a:gdLst>
                  <a:gd name="T0" fmla="*/ 112 w 177"/>
                  <a:gd name="T1" fmla="*/ 0 h 73"/>
                  <a:gd name="T2" fmla="*/ 0 w 177"/>
                  <a:gd name="T3" fmla="*/ 32 h 73"/>
                  <a:gd name="T4" fmla="*/ 81 w 177"/>
                  <a:gd name="T5" fmla="*/ 73 h 73"/>
                  <a:gd name="T6" fmla="*/ 177 w 177"/>
                  <a:gd name="T7" fmla="*/ 40 h 73"/>
                  <a:gd name="T8" fmla="*/ 112 w 17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73">
                    <a:moveTo>
                      <a:pt x="11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135" y="57"/>
                      <a:pt x="177" y="43"/>
                      <a:pt x="177" y="40"/>
                    </a:cubicBezTo>
                    <a:cubicBezTo>
                      <a:pt x="177" y="35"/>
                      <a:pt x="146" y="18"/>
                      <a:pt x="112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1" name="Freeform 445"/>
              <p:cNvSpPr/>
              <p:nvPr/>
            </p:nvSpPr>
            <p:spPr bwMode="auto">
              <a:xfrm>
                <a:off x="6353175" y="4933950"/>
                <a:ext cx="541338" cy="165100"/>
              </a:xfrm>
              <a:custGeom>
                <a:avLst/>
                <a:gdLst>
                  <a:gd name="T0" fmla="*/ 114 w 127"/>
                  <a:gd name="T1" fmla="*/ 0 h 39"/>
                  <a:gd name="T2" fmla="*/ 0 w 127"/>
                  <a:gd name="T3" fmla="*/ 31 h 39"/>
                  <a:gd name="T4" fmla="*/ 15 w 127"/>
                  <a:gd name="T5" fmla="*/ 39 h 39"/>
                  <a:gd name="T6" fmla="*/ 127 w 127"/>
                  <a:gd name="T7" fmla="*/ 7 h 39"/>
                  <a:gd name="T8" fmla="*/ 114 w 12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9">
                    <a:moveTo>
                      <a:pt x="11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3" y="5"/>
                      <a:pt x="119" y="3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2" name="Freeform 446"/>
              <p:cNvSpPr/>
              <p:nvPr/>
            </p:nvSpPr>
            <p:spPr bwMode="auto">
              <a:xfrm>
                <a:off x="6008688" y="4781550"/>
                <a:ext cx="592138" cy="157163"/>
              </a:xfrm>
              <a:custGeom>
                <a:avLst/>
                <a:gdLst>
                  <a:gd name="T0" fmla="*/ 125 w 139"/>
                  <a:gd name="T1" fmla="*/ 0 h 37"/>
                  <a:gd name="T2" fmla="*/ 0 w 139"/>
                  <a:gd name="T3" fmla="*/ 27 h 37"/>
                  <a:gd name="T4" fmla="*/ 21 w 139"/>
                  <a:gd name="T5" fmla="*/ 37 h 37"/>
                  <a:gd name="T6" fmla="*/ 139 w 139"/>
                  <a:gd name="T7" fmla="*/ 7 h 37"/>
                  <a:gd name="T8" fmla="*/ 125 w 13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37">
                    <a:moveTo>
                      <a:pt x="125" y="0"/>
                    </a:moveTo>
                    <a:cubicBezTo>
                      <a:pt x="115" y="1"/>
                      <a:pt x="63" y="13"/>
                      <a:pt x="0" y="2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0" y="3"/>
                      <a:pt x="125" y="0"/>
                      <a:pt x="125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3" name="Freeform 447"/>
              <p:cNvSpPr/>
              <p:nvPr/>
            </p:nvSpPr>
            <p:spPr bwMode="auto">
              <a:xfrm>
                <a:off x="5229225" y="5005388"/>
                <a:ext cx="647700" cy="547688"/>
              </a:xfrm>
              <a:custGeom>
                <a:avLst/>
                <a:gdLst>
                  <a:gd name="T0" fmla="*/ 2 w 152"/>
                  <a:gd name="T1" fmla="*/ 18 h 129"/>
                  <a:gd name="T2" fmla="*/ 36 w 152"/>
                  <a:gd name="T3" fmla="*/ 21 h 129"/>
                  <a:gd name="T4" fmla="*/ 25 w 152"/>
                  <a:gd name="T5" fmla="*/ 53 h 129"/>
                  <a:gd name="T6" fmla="*/ 76 w 152"/>
                  <a:gd name="T7" fmla="*/ 52 h 129"/>
                  <a:gd name="T8" fmla="*/ 69 w 152"/>
                  <a:gd name="T9" fmla="*/ 92 h 129"/>
                  <a:gd name="T10" fmla="*/ 128 w 152"/>
                  <a:gd name="T11" fmla="*/ 87 h 129"/>
                  <a:gd name="T12" fmla="*/ 117 w 152"/>
                  <a:gd name="T13" fmla="*/ 129 h 129"/>
                  <a:gd name="T14" fmla="*/ 152 w 152"/>
                  <a:gd name="T15" fmla="*/ 121 h 129"/>
                  <a:gd name="T16" fmla="*/ 66 w 152"/>
                  <a:gd name="T17" fmla="*/ 0 h 129"/>
                  <a:gd name="T18" fmla="*/ 2 w 152"/>
                  <a:gd name="T19" fmla="*/ 15 h 129"/>
                  <a:gd name="T20" fmla="*/ 2 w 152"/>
                  <a:gd name="T21" fmla="*/ 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9">
                    <a:moveTo>
                      <a:pt x="2" y="18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17" y="129"/>
                      <a:pt x="117" y="129"/>
                      <a:pt x="117" y="129"/>
                    </a:cubicBezTo>
                    <a:cubicBezTo>
                      <a:pt x="152" y="121"/>
                      <a:pt x="152" y="121"/>
                      <a:pt x="152" y="12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5" y="14"/>
                      <a:pt x="2" y="15"/>
                    </a:cubicBezTo>
                    <a:cubicBezTo>
                      <a:pt x="0" y="16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4" name="Freeform 448"/>
              <p:cNvSpPr/>
              <p:nvPr/>
            </p:nvSpPr>
            <p:spPr bwMode="auto">
              <a:xfrm>
                <a:off x="6808788" y="1139825"/>
                <a:ext cx="238125" cy="3865563"/>
              </a:xfrm>
              <a:custGeom>
                <a:avLst/>
                <a:gdLst>
                  <a:gd name="T0" fmla="*/ 37 w 56"/>
                  <a:gd name="T1" fmla="*/ 486 h 911"/>
                  <a:gd name="T2" fmla="*/ 46 w 56"/>
                  <a:gd name="T3" fmla="*/ 302 h 911"/>
                  <a:gd name="T4" fmla="*/ 51 w 56"/>
                  <a:gd name="T5" fmla="*/ 135 h 911"/>
                  <a:gd name="T6" fmla="*/ 35 w 56"/>
                  <a:gd name="T7" fmla="*/ 34 h 911"/>
                  <a:gd name="T8" fmla="*/ 20 w 56"/>
                  <a:gd name="T9" fmla="*/ 5 h 911"/>
                  <a:gd name="T10" fmla="*/ 0 w 56"/>
                  <a:gd name="T11" fmla="*/ 13 h 911"/>
                  <a:gd name="T12" fmla="*/ 41 w 56"/>
                  <a:gd name="T13" fmla="*/ 173 h 911"/>
                  <a:gd name="T14" fmla="*/ 34 w 56"/>
                  <a:gd name="T15" fmla="*/ 307 h 911"/>
                  <a:gd name="T16" fmla="*/ 29 w 56"/>
                  <a:gd name="T17" fmla="*/ 379 h 911"/>
                  <a:gd name="T18" fmla="*/ 24 w 56"/>
                  <a:gd name="T19" fmla="*/ 811 h 911"/>
                  <a:gd name="T20" fmla="*/ 23 w 56"/>
                  <a:gd name="T21" fmla="*/ 906 h 911"/>
                  <a:gd name="T22" fmla="*/ 32 w 56"/>
                  <a:gd name="T23" fmla="*/ 911 h 911"/>
                  <a:gd name="T24" fmla="*/ 37 w 56"/>
                  <a:gd name="T25" fmla="*/ 486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911">
                    <a:moveTo>
                      <a:pt x="37" y="486"/>
                    </a:moveTo>
                    <a:cubicBezTo>
                      <a:pt x="40" y="424"/>
                      <a:pt x="43" y="363"/>
                      <a:pt x="46" y="302"/>
                    </a:cubicBezTo>
                    <a:cubicBezTo>
                      <a:pt x="48" y="246"/>
                      <a:pt x="56" y="192"/>
                      <a:pt x="51" y="135"/>
                    </a:cubicBezTo>
                    <a:cubicBezTo>
                      <a:pt x="47" y="101"/>
                      <a:pt x="46" y="67"/>
                      <a:pt x="35" y="34"/>
                    </a:cubicBezTo>
                    <a:cubicBezTo>
                      <a:pt x="31" y="23"/>
                      <a:pt x="28" y="11"/>
                      <a:pt x="20" y="5"/>
                    </a:cubicBezTo>
                    <a:cubicBezTo>
                      <a:pt x="13" y="0"/>
                      <a:pt x="1" y="3"/>
                      <a:pt x="0" y="13"/>
                    </a:cubicBezTo>
                    <a:cubicBezTo>
                      <a:pt x="39" y="0"/>
                      <a:pt x="39" y="142"/>
                      <a:pt x="41" y="173"/>
                    </a:cubicBezTo>
                    <a:cubicBezTo>
                      <a:pt x="44" y="216"/>
                      <a:pt x="37" y="264"/>
                      <a:pt x="34" y="307"/>
                    </a:cubicBezTo>
                    <a:cubicBezTo>
                      <a:pt x="32" y="331"/>
                      <a:pt x="30" y="355"/>
                      <a:pt x="29" y="379"/>
                    </a:cubicBezTo>
                    <a:cubicBezTo>
                      <a:pt x="23" y="521"/>
                      <a:pt x="25" y="668"/>
                      <a:pt x="24" y="811"/>
                    </a:cubicBezTo>
                    <a:cubicBezTo>
                      <a:pt x="23" y="843"/>
                      <a:pt x="24" y="875"/>
                      <a:pt x="23" y="906"/>
                    </a:cubicBezTo>
                    <a:cubicBezTo>
                      <a:pt x="32" y="911"/>
                      <a:pt x="32" y="911"/>
                      <a:pt x="32" y="911"/>
                    </a:cubicBezTo>
                    <a:cubicBezTo>
                      <a:pt x="39" y="769"/>
                      <a:pt x="30" y="627"/>
                      <a:pt x="37" y="486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5" name="Freeform 449"/>
              <p:cNvSpPr/>
              <p:nvPr/>
            </p:nvSpPr>
            <p:spPr bwMode="auto">
              <a:xfrm>
                <a:off x="5024438" y="5137150"/>
                <a:ext cx="642938" cy="441325"/>
              </a:xfrm>
              <a:custGeom>
                <a:avLst/>
                <a:gdLst>
                  <a:gd name="T0" fmla="*/ 0 w 151"/>
                  <a:gd name="T1" fmla="*/ 0 h 104"/>
                  <a:gd name="T2" fmla="*/ 54 w 151"/>
                  <a:gd name="T3" fmla="*/ 5 h 104"/>
                  <a:gd name="T4" fmla="*/ 43 w 151"/>
                  <a:gd name="T5" fmla="*/ 42 h 104"/>
                  <a:gd name="T6" fmla="*/ 103 w 151"/>
                  <a:gd name="T7" fmla="*/ 38 h 104"/>
                  <a:gd name="T8" fmla="*/ 97 w 151"/>
                  <a:gd name="T9" fmla="*/ 79 h 104"/>
                  <a:gd name="T10" fmla="*/ 151 w 151"/>
                  <a:gd name="T11" fmla="*/ 74 h 104"/>
                  <a:gd name="T12" fmla="*/ 146 w 151"/>
                  <a:gd name="T13" fmla="*/ 104 h 104"/>
                  <a:gd name="T14" fmla="*/ 0 w 151"/>
                  <a:gd name="T1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04">
                    <a:moveTo>
                      <a:pt x="0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4"/>
                      <a:pt x="84" y="89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6" name="Freeform 450"/>
              <p:cNvSpPr/>
              <p:nvPr/>
            </p:nvSpPr>
            <p:spPr bwMode="auto">
              <a:xfrm>
                <a:off x="5545138" y="5018088"/>
                <a:ext cx="119063" cy="115888"/>
              </a:xfrm>
              <a:custGeom>
                <a:avLst/>
                <a:gdLst>
                  <a:gd name="T0" fmla="*/ 27 w 28"/>
                  <a:gd name="T1" fmla="*/ 13 h 27"/>
                  <a:gd name="T2" fmla="*/ 8 w 28"/>
                  <a:gd name="T3" fmla="*/ 1 h 27"/>
                  <a:gd name="T4" fmla="*/ 0 w 28"/>
                  <a:gd name="T5" fmla="*/ 3 h 27"/>
                  <a:gd name="T6" fmla="*/ 16 w 28"/>
                  <a:gd name="T7" fmla="*/ 27 h 27"/>
                  <a:gd name="T8" fmla="*/ 27 w 2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7" y="13"/>
                    </a:moveTo>
                    <a:cubicBezTo>
                      <a:pt x="26" y="5"/>
                      <a:pt x="18" y="0"/>
                      <a:pt x="8" y="1"/>
                    </a:cubicBezTo>
                    <a:cubicBezTo>
                      <a:pt x="5" y="1"/>
                      <a:pt x="2" y="2"/>
                      <a:pt x="0" y="3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3" y="25"/>
                      <a:pt x="28" y="19"/>
                      <a:pt x="27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7" name="Freeform 451"/>
              <p:cNvSpPr/>
              <p:nvPr/>
            </p:nvSpPr>
            <p:spPr bwMode="auto">
              <a:xfrm>
                <a:off x="6016625" y="5184775"/>
                <a:ext cx="153988" cy="127000"/>
              </a:xfrm>
              <a:custGeom>
                <a:avLst/>
                <a:gdLst>
                  <a:gd name="T0" fmla="*/ 35 w 36"/>
                  <a:gd name="T1" fmla="*/ 13 h 30"/>
                  <a:gd name="T2" fmla="*/ 20 w 36"/>
                  <a:gd name="T3" fmla="*/ 29 h 30"/>
                  <a:gd name="T4" fmla="*/ 1 w 36"/>
                  <a:gd name="T5" fmla="*/ 17 h 30"/>
                  <a:gd name="T6" fmla="*/ 16 w 36"/>
                  <a:gd name="T7" fmla="*/ 1 h 30"/>
                  <a:gd name="T8" fmla="*/ 35 w 36"/>
                  <a:gd name="T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35" y="13"/>
                    </a:moveTo>
                    <a:cubicBezTo>
                      <a:pt x="36" y="21"/>
                      <a:pt x="29" y="28"/>
                      <a:pt x="20" y="29"/>
                    </a:cubicBezTo>
                    <a:cubicBezTo>
                      <a:pt x="10" y="30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8" name="Freeform 452"/>
              <p:cNvSpPr/>
              <p:nvPr/>
            </p:nvSpPr>
            <p:spPr bwMode="auto">
              <a:xfrm>
                <a:off x="5745163" y="5311775"/>
                <a:ext cx="131763" cy="122238"/>
              </a:xfrm>
              <a:custGeom>
                <a:avLst/>
                <a:gdLst>
                  <a:gd name="T0" fmla="*/ 30 w 31"/>
                  <a:gd name="T1" fmla="*/ 13 h 29"/>
                  <a:gd name="T2" fmla="*/ 11 w 31"/>
                  <a:gd name="T3" fmla="*/ 1 h 29"/>
                  <a:gd name="T4" fmla="*/ 0 w 31"/>
                  <a:gd name="T5" fmla="*/ 6 h 29"/>
                  <a:gd name="T6" fmla="*/ 15 w 31"/>
                  <a:gd name="T7" fmla="*/ 29 h 29"/>
                  <a:gd name="T8" fmla="*/ 30 w 31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30" y="13"/>
                    </a:moveTo>
                    <a:cubicBezTo>
                      <a:pt x="29" y="5"/>
                      <a:pt x="21" y="0"/>
                      <a:pt x="11" y="1"/>
                    </a:cubicBezTo>
                    <a:cubicBezTo>
                      <a:pt x="7" y="2"/>
                      <a:pt x="3" y="3"/>
                      <a:pt x="0" y="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24" y="27"/>
                      <a:pt x="31" y="20"/>
                      <a:pt x="30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89" name="Freeform 453"/>
              <p:cNvSpPr/>
              <p:nvPr/>
            </p:nvSpPr>
            <p:spPr bwMode="auto">
              <a:xfrm>
                <a:off x="5795963" y="5086350"/>
                <a:ext cx="111125" cy="88900"/>
              </a:xfrm>
              <a:custGeom>
                <a:avLst/>
                <a:gdLst>
                  <a:gd name="T0" fmla="*/ 25 w 26"/>
                  <a:gd name="T1" fmla="*/ 9 h 21"/>
                  <a:gd name="T2" fmla="*/ 14 w 26"/>
                  <a:gd name="T3" fmla="*/ 21 h 21"/>
                  <a:gd name="T4" fmla="*/ 0 w 26"/>
                  <a:gd name="T5" fmla="*/ 12 h 21"/>
                  <a:gd name="T6" fmla="*/ 12 w 26"/>
                  <a:gd name="T7" fmla="*/ 1 h 21"/>
                  <a:gd name="T8" fmla="*/ 25 w 2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5" y="9"/>
                    </a:moveTo>
                    <a:cubicBezTo>
                      <a:pt x="26" y="15"/>
                      <a:pt x="21" y="20"/>
                      <a:pt x="14" y="21"/>
                    </a:cubicBezTo>
                    <a:cubicBezTo>
                      <a:pt x="7" y="21"/>
                      <a:pt x="1" y="17"/>
                      <a:pt x="0" y="12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5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0" name="Freeform 454"/>
              <p:cNvSpPr/>
              <p:nvPr/>
            </p:nvSpPr>
            <p:spPr bwMode="auto">
              <a:xfrm>
                <a:off x="5991225" y="5375275"/>
                <a:ext cx="115888" cy="88900"/>
              </a:xfrm>
              <a:custGeom>
                <a:avLst/>
                <a:gdLst>
                  <a:gd name="T0" fmla="*/ 26 w 27"/>
                  <a:gd name="T1" fmla="*/ 9 h 21"/>
                  <a:gd name="T2" fmla="*/ 15 w 27"/>
                  <a:gd name="T3" fmla="*/ 21 h 21"/>
                  <a:gd name="T4" fmla="*/ 1 w 27"/>
                  <a:gd name="T5" fmla="*/ 12 h 21"/>
                  <a:gd name="T6" fmla="*/ 12 w 27"/>
                  <a:gd name="T7" fmla="*/ 1 h 21"/>
                  <a:gd name="T8" fmla="*/ 26 w 2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26" y="9"/>
                    </a:moveTo>
                    <a:cubicBezTo>
                      <a:pt x="27" y="15"/>
                      <a:pt x="21" y="20"/>
                      <a:pt x="15" y="21"/>
                    </a:cubicBezTo>
                    <a:cubicBezTo>
                      <a:pt x="8" y="21"/>
                      <a:pt x="2" y="17"/>
                      <a:pt x="1" y="12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5" y="4"/>
                      <a:pt x="26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1" name="Freeform 455"/>
              <p:cNvSpPr/>
              <p:nvPr/>
            </p:nvSpPr>
            <p:spPr bwMode="auto">
              <a:xfrm>
                <a:off x="5783263" y="4916488"/>
                <a:ext cx="114300" cy="93663"/>
              </a:xfrm>
              <a:custGeom>
                <a:avLst/>
                <a:gdLst>
                  <a:gd name="T0" fmla="*/ 26 w 27"/>
                  <a:gd name="T1" fmla="*/ 10 h 22"/>
                  <a:gd name="T2" fmla="*/ 15 w 27"/>
                  <a:gd name="T3" fmla="*/ 21 h 22"/>
                  <a:gd name="T4" fmla="*/ 1 w 27"/>
                  <a:gd name="T5" fmla="*/ 12 h 22"/>
                  <a:gd name="T6" fmla="*/ 12 w 27"/>
                  <a:gd name="T7" fmla="*/ 1 h 22"/>
                  <a:gd name="T8" fmla="*/ 26 w 27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6" y="10"/>
                    </a:moveTo>
                    <a:cubicBezTo>
                      <a:pt x="27" y="15"/>
                      <a:pt x="22" y="20"/>
                      <a:pt x="15" y="21"/>
                    </a:cubicBezTo>
                    <a:cubicBezTo>
                      <a:pt x="8" y="22"/>
                      <a:pt x="2" y="18"/>
                      <a:pt x="1" y="12"/>
                    </a:cubicBezTo>
                    <a:cubicBezTo>
                      <a:pt x="0" y="7"/>
                      <a:pt x="5" y="2"/>
                      <a:pt x="12" y="1"/>
                    </a:cubicBezTo>
                    <a:cubicBezTo>
                      <a:pt x="19" y="0"/>
                      <a:pt x="25" y="4"/>
                      <a:pt x="26" y="10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2" name="Freeform 456"/>
              <p:cNvSpPr/>
              <p:nvPr/>
            </p:nvSpPr>
            <p:spPr bwMode="auto">
              <a:xfrm>
                <a:off x="6899275" y="5005388"/>
                <a:ext cx="46038" cy="38100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1 w 11"/>
                  <a:gd name="T5" fmla="*/ 4 h 9"/>
                  <a:gd name="T6" fmla="*/ 6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1" y="7"/>
                      <a:pt x="1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3" name="Freeform 457"/>
              <p:cNvSpPr/>
              <p:nvPr/>
            </p:nvSpPr>
            <p:spPr bwMode="auto">
              <a:xfrm>
                <a:off x="6681788" y="5056188"/>
                <a:ext cx="46038" cy="39688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0 w 11"/>
                  <a:gd name="T5" fmla="*/ 4 h 9"/>
                  <a:gd name="T6" fmla="*/ 5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4" name="Freeform 458"/>
              <p:cNvSpPr/>
              <p:nvPr/>
            </p:nvSpPr>
            <p:spPr bwMode="auto">
              <a:xfrm>
                <a:off x="6788150" y="5172075"/>
                <a:ext cx="46038" cy="38100"/>
              </a:xfrm>
              <a:custGeom>
                <a:avLst/>
                <a:gdLst>
                  <a:gd name="T0" fmla="*/ 11 w 11"/>
                  <a:gd name="T1" fmla="*/ 5 h 9"/>
                  <a:gd name="T2" fmla="*/ 6 w 11"/>
                  <a:gd name="T3" fmla="*/ 9 h 9"/>
                  <a:gd name="T4" fmla="*/ 0 w 11"/>
                  <a:gd name="T5" fmla="*/ 5 h 9"/>
                  <a:gd name="T6" fmla="*/ 5 w 11"/>
                  <a:gd name="T7" fmla="*/ 0 h 9"/>
                  <a:gd name="T8" fmla="*/ 11 w 1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5" name="Freeform 459"/>
              <p:cNvSpPr/>
              <p:nvPr/>
            </p:nvSpPr>
            <p:spPr bwMode="auto">
              <a:xfrm>
                <a:off x="6808788" y="5056188"/>
                <a:ext cx="47625" cy="39688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0 w 11"/>
                  <a:gd name="T5" fmla="*/ 4 h 9"/>
                  <a:gd name="T6" fmla="*/ 5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6" name="Freeform 460"/>
              <p:cNvSpPr/>
              <p:nvPr/>
            </p:nvSpPr>
            <p:spPr bwMode="auto">
              <a:xfrm>
                <a:off x="6924675" y="5133975"/>
                <a:ext cx="46038" cy="38100"/>
              </a:xfrm>
              <a:custGeom>
                <a:avLst/>
                <a:gdLst>
                  <a:gd name="T0" fmla="*/ 11 w 11"/>
                  <a:gd name="T1" fmla="*/ 4 h 9"/>
                  <a:gd name="T2" fmla="*/ 6 w 11"/>
                  <a:gd name="T3" fmla="*/ 9 h 9"/>
                  <a:gd name="T4" fmla="*/ 1 w 11"/>
                  <a:gd name="T5" fmla="*/ 4 h 9"/>
                  <a:gd name="T6" fmla="*/ 6 w 11"/>
                  <a:gd name="T7" fmla="*/ 0 h 9"/>
                  <a:gd name="T8" fmla="*/ 11 w 1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cubicBezTo>
                      <a:pt x="11" y="7"/>
                      <a:pt x="9" y="9"/>
                      <a:pt x="6" y="9"/>
                    </a:cubicBezTo>
                    <a:cubicBezTo>
                      <a:pt x="3" y="9"/>
                      <a:pt x="1" y="7"/>
                      <a:pt x="1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9F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97" name="Freeform 461"/>
              <p:cNvSpPr/>
              <p:nvPr/>
            </p:nvSpPr>
            <p:spPr bwMode="auto">
              <a:xfrm>
                <a:off x="5183188" y="1020763"/>
                <a:ext cx="258763" cy="4384675"/>
              </a:xfrm>
              <a:custGeom>
                <a:avLst/>
                <a:gdLst>
                  <a:gd name="T0" fmla="*/ 47 w 61"/>
                  <a:gd name="T1" fmla="*/ 283 h 1033"/>
                  <a:gd name="T2" fmla="*/ 50 w 61"/>
                  <a:gd name="T3" fmla="*/ 134 h 1033"/>
                  <a:gd name="T4" fmla="*/ 29 w 61"/>
                  <a:gd name="T5" fmla="*/ 25 h 1033"/>
                  <a:gd name="T6" fmla="*/ 0 w 61"/>
                  <a:gd name="T7" fmla="*/ 23 h 1033"/>
                  <a:gd name="T8" fmla="*/ 28 w 61"/>
                  <a:gd name="T9" fmla="*/ 424 h 1033"/>
                  <a:gd name="T10" fmla="*/ 15 w 61"/>
                  <a:gd name="T11" fmla="*/ 861 h 1033"/>
                  <a:gd name="T12" fmla="*/ 21 w 61"/>
                  <a:gd name="T13" fmla="*/ 1025 h 1033"/>
                  <a:gd name="T14" fmla="*/ 30 w 61"/>
                  <a:gd name="T15" fmla="*/ 1033 h 1033"/>
                  <a:gd name="T16" fmla="*/ 47 w 61"/>
                  <a:gd name="T17" fmla="*/ 283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033">
                    <a:moveTo>
                      <a:pt x="47" y="283"/>
                    </a:moveTo>
                    <a:cubicBezTo>
                      <a:pt x="47" y="232"/>
                      <a:pt x="55" y="187"/>
                      <a:pt x="50" y="134"/>
                    </a:cubicBezTo>
                    <a:cubicBezTo>
                      <a:pt x="47" y="100"/>
                      <a:pt x="46" y="50"/>
                      <a:pt x="29" y="25"/>
                    </a:cubicBezTo>
                    <a:cubicBezTo>
                      <a:pt x="13" y="3"/>
                      <a:pt x="14" y="17"/>
                      <a:pt x="0" y="23"/>
                    </a:cubicBezTo>
                    <a:cubicBezTo>
                      <a:pt x="61" y="0"/>
                      <a:pt x="28" y="380"/>
                      <a:pt x="28" y="424"/>
                    </a:cubicBezTo>
                    <a:cubicBezTo>
                      <a:pt x="29" y="570"/>
                      <a:pt x="15" y="714"/>
                      <a:pt x="15" y="861"/>
                    </a:cubicBezTo>
                    <a:cubicBezTo>
                      <a:pt x="15" y="918"/>
                      <a:pt x="18" y="972"/>
                      <a:pt x="21" y="1025"/>
                    </a:cubicBezTo>
                    <a:cubicBezTo>
                      <a:pt x="30" y="1033"/>
                      <a:pt x="30" y="1033"/>
                      <a:pt x="30" y="1033"/>
                    </a:cubicBezTo>
                    <a:cubicBezTo>
                      <a:pt x="12" y="786"/>
                      <a:pt x="47" y="533"/>
                      <a:pt x="47" y="283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gbm1zqd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 lIns="68561" tIns="34281" rIns="68561" bIns="34281" rtlCol="0" anchor="ctr"/>
      <a:lstStyle>
        <a:defPPr algn="ctr">
          <a:defRPr sz="101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1115</Words>
  <Application>Microsoft Office PowerPoint</Application>
  <PresentationFormat>宽屏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宋体</vt:lpstr>
      <vt:lpstr>微软雅黑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2022-03-08T03:46:35Z</dcterms:created>
  <dcterms:modified xsi:type="dcterms:W3CDTF">2023-01-10T06:44:56Z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B81A1DE83D484BB091415A7A24B2A9EC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