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357" r:id="rId2"/>
    <p:sldId id="264" r:id="rId3"/>
    <p:sldId id="330" r:id="rId4"/>
    <p:sldId id="267" r:id="rId5"/>
    <p:sldId id="310" r:id="rId6"/>
    <p:sldId id="331" r:id="rId7"/>
    <p:sldId id="332" r:id="rId8"/>
    <p:sldId id="265"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266" r:id="rId30"/>
    <p:sldId id="353" r:id="rId31"/>
    <p:sldId id="354" r:id="rId32"/>
    <p:sldId id="355" r:id="rId33"/>
    <p:sldId id="269" r:id="rId34"/>
    <p:sldId id="356"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4B05"/>
    <a:srgbClr val="EAEAEA"/>
    <a:srgbClr val="333333"/>
    <a:srgbClr val="C0C0C0"/>
    <a:srgbClr val="4F81B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howGuides="1">
      <p:cViewPr varScale="1">
        <p:scale>
          <a:sx n="105" d="100"/>
          <a:sy n="105" d="100"/>
        </p:scale>
        <p:origin x="-90" y="-150"/>
      </p:cViewPr>
      <p:guideLst>
        <p:guide orient="horz" pos="2160"/>
        <p:guide pos="2880"/>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1EFDD-91F8-495A-91D7-EB018522F674}"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5C579-5EAB-4D4D-A688-CF27E536ED0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1.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Master" Target="../slideMasters/slideMaster1.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1.jpe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slideMaster" Target="../slideMasters/slideMaster1.xml"/><Relationship Id="rId5" Type="http://schemas.openxmlformats.org/officeDocument/2006/relationships/tags" Target="../tags/tag65.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4" Type="http://schemas.openxmlformats.org/officeDocument/2006/relationships/tags" Target="../tags/tag2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1.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3" name="图片 12"/>
          <p:cNvPicPr>
            <a:picLocks noChangeAspect="1"/>
          </p:cNvPicPr>
          <p:nvPr>
            <p:custDataLst>
              <p:tags r:id="rId1"/>
            </p:custDataLst>
          </p:nvPr>
        </p:nvPicPr>
        <p:blipFill rotWithShape="1">
          <a:blip r:embed="rId12" cstate="email"/>
          <a:srcRect/>
          <a:stretch>
            <a:fillRect/>
          </a:stretch>
        </p:blipFill>
        <p:spPr>
          <a:xfrm>
            <a:off x="1" y="-2"/>
            <a:ext cx="9143999" cy="4542287"/>
          </a:xfrm>
          <a:prstGeom prst="rect">
            <a:avLst/>
          </a:prstGeom>
        </p:spPr>
      </p:pic>
      <p:sp>
        <p:nvSpPr>
          <p:cNvPr id="5" name="矩形 4"/>
          <p:cNvSpPr/>
          <p:nvPr>
            <p:custDataLst>
              <p:tags r:id="rId2"/>
            </p:custDataLst>
          </p:nvPr>
        </p:nvSpPr>
        <p:spPr>
          <a:xfrm>
            <a:off x="0" y="5637213"/>
            <a:ext cx="9144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6" name="等腰三角形 5"/>
          <p:cNvSpPr/>
          <p:nvPr>
            <p:custDataLst>
              <p:tags r:id="rId3"/>
            </p:custDataLst>
          </p:nvPr>
        </p:nvSpPr>
        <p:spPr>
          <a:xfrm rot="5400000" flipV="1">
            <a:off x="3140273" y="-1146968"/>
            <a:ext cx="2863453" cy="1219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7" name="直角三角形 6"/>
          <p:cNvSpPr/>
          <p:nvPr>
            <p:custDataLst>
              <p:tags r:id="rId4"/>
            </p:custDataLst>
          </p:nvPr>
        </p:nvSpPr>
        <p:spPr>
          <a:xfrm>
            <a:off x="0" y="3621088"/>
            <a:ext cx="9144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8" name="直角三角形 7"/>
          <p:cNvSpPr/>
          <p:nvPr>
            <p:custDataLst>
              <p:tags r:id="rId5"/>
            </p:custDataLst>
          </p:nvPr>
        </p:nvSpPr>
        <p:spPr>
          <a:xfrm flipH="1">
            <a:off x="0" y="3048000"/>
            <a:ext cx="9144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2" name="标题 1"/>
          <p:cNvSpPr>
            <a:spLocks noGrp="1"/>
          </p:cNvSpPr>
          <p:nvPr>
            <p:ph type="ctrTitle" hasCustomPrompt="1"/>
            <p:custDataLst>
              <p:tags r:id="rId6"/>
            </p:custDataLst>
          </p:nvPr>
        </p:nvSpPr>
        <p:spPr>
          <a:xfrm>
            <a:off x="5000625" y="4614350"/>
            <a:ext cx="4076700" cy="1053581"/>
          </a:xfrm>
          <a:noFill/>
        </p:spPr>
        <p:txBody>
          <a:bodyPr anchor="b">
            <a:normAutofit/>
          </a:bodyPr>
          <a:lstStyle>
            <a:lvl1pPr algn="r">
              <a:defRPr sz="3600" b="1">
                <a:solidFill>
                  <a:schemeClr val="tx1"/>
                </a:solidFill>
              </a:defRPr>
            </a:lvl1pPr>
          </a:lstStyle>
          <a:p>
            <a:r>
              <a:rPr lang="zh-CN" altLang="en-US" noProof="1"/>
              <a:t>单击此处编辑标题</a:t>
            </a:r>
          </a:p>
        </p:txBody>
      </p:sp>
      <p:sp>
        <p:nvSpPr>
          <p:cNvPr id="3" name="副标题 2"/>
          <p:cNvSpPr>
            <a:spLocks noGrp="1"/>
          </p:cNvSpPr>
          <p:nvPr>
            <p:ph type="subTitle" idx="1"/>
            <p:custDataLst>
              <p:tags r:id="rId7"/>
            </p:custDataLst>
          </p:nvPr>
        </p:nvSpPr>
        <p:spPr>
          <a:xfrm>
            <a:off x="5000625" y="5739996"/>
            <a:ext cx="4076700" cy="504000"/>
          </a:xfrm>
          <a:noFill/>
        </p:spPr>
        <p:txBody>
          <a:bodyPr>
            <a:normAutofit/>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9" name="日期占位符 3"/>
          <p:cNvSpPr>
            <a:spLocks noGrp="1"/>
          </p:cNvSpPr>
          <p:nvPr>
            <p:ph type="dt" sz="half" idx="10"/>
            <p:custDataLst>
              <p:tags r:id="rId8"/>
            </p:custDataLst>
          </p:nvPr>
        </p:nvSpPr>
        <p:spPr/>
        <p:txBody>
          <a:bodyPr/>
          <a:lstStyle>
            <a:lvl1pPr>
              <a:defRPr/>
            </a:lvl1pPr>
          </a:lstStyle>
          <a:p>
            <a:pPr>
              <a:defRPr/>
            </a:pPr>
            <a:endParaRPr lang="zh-CN" altLang="en-US"/>
          </a:p>
        </p:txBody>
      </p:sp>
      <p:sp>
        <p:nvSpPr>
          <p:cNvPr id="10" name="页脚占位符 4"/>
          <p:cNvSpPr>
            <a:spLocks noGrp="1"/>
          </p:cNvSpPr>
          <p:nvPr>
            <p:ph type="ftr" sz="quarter" idx="11"/>
            <p:custDataLst>
              <p:tags r:id="rId9"/>
            </p:custDataLst>
          </p:nvPr>
        </p:nvSpPr>
        <p:spPr/>
        <p:txBody>
          <a:bodyPr/>
          <a:lstStyle>
            <a:lvl1pPr>
              <a:defRPr/>
            </a:lvl1pPr>
          </a:lstStyle>
          <a:p>
            <a:pPr>
              <a:defRPr/>
            </a:pPr>
            <a:endParaRPr lang="zh-CN" altLang="en-US"/>
          </a:p>
        </p:txBody>
      </p:sp>
      <p:sp>
        <p:nvSpPr>
          <p:cNvPr id="11" name="灯片编号占位符 5"/>
          <p:cNvSpPr>
            <a:spLocks noGrp="1"/>
          </p:cNvSpPr>
          <p:nvPr>
            <p:ph type="sldNum" sz="quarter" idx="12"/>
            <p:custDataLst>
              <p:tags r:id="rId10"/>
            </p:custDataLst>
          </p:nvPr>
        </p:nvSpPr>
        <p:spPr/>
        <p:txBody>
          <a:bodyPr/>
          <a:lstStyle>
            <a:lvl1pPr>
              <a:defRPr/>
            </a:lvl1pPr>
          </a:lstStyle>
          <a:p>
            <a:pPr>
              <a:defRPr/>
            </a:pPr>
            <a:fld id="{8772FFEC-5704-4A3E-837E-93B721BC27BB}" type="slidenum">
              <a:rPr lang="zh-CN" altLang="en-US"/>
              <a:t>‹#›</a:t>
            </a:fld>
            <a:endParaRPr lang="zh-CN" altLang="en-US"/>
          </a:p>
        </p:txBody>
      </p:sp>
      <p:sp>
        <p:nvSpPr>
          <p:cNvPr id="14" name="矩形 13"/>
          <p:cNvSpPr/>
          <p:nvPr userDrawn="1"/>
        </p:nvSpPr>
        <p:spPr>
          <a:xfrm>
            <a:off x="8585198" y="6453337"/>
            <a:ext cx="504056"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0" dirty="0" smtClean="0">
                <a:solidFill>
                  <a:srgbClr val="5F5F5F"/>
                </a:solidFill>
              </a:rPr>
              <a:t>-</a:t>
            </a:r>
            <a:fld id="{C2D1088F-7570-48BA-BC40-D11F25FB6C22}" type="slidenum">
              <a:rPr lang="zh-CN" altLang="en-US" sz="1400" b="0" dirty="0" smtClean="0">
                <a:solidFill>
                  <a:srgbClr val="5F5F5F"/>
                </a:solidFill>
              </a:rPr>
              <a:t>‹#›</a:t>
            </a:fld>
            <a:r>
              <a:rPr lang="en-US" altLang="zh-CN" sz="1400" b="0" dirty="0" smtClean="0">
                <a:solidFill>
                  <a:srgbClr val="5F5F5F"/>
                </a:solidFill>
              </a:rPr>
              <a:t>-</a:t>
            </a:r>
            <a:endParaRPr lang="zh-CN" altLang="en-US" sz="1400" b="0" dirty="0" smtClean="0">
              <a:solidFill>
                <a:srgbClr val="5F5F5F"/>
              </a:solidFill>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1"/>
            </p:custDataLst>
          </p:nvPr>
        </p:nvSpPr>
        <p:spPr>
          <a:xfrm>
            <a:off x="502448" y="952508"/>
            <a:ext cx="8139178" cy="5388907"/>
          </a:xfrm>
        </p:spPr>
        <p:txBody>
          <a:bodyPr/>
          <a:lstStyle>
            <a:lvl1pPr>
              <a:defRPr/>
            </a:lvl1pPr>
          </a:lstStyle>
          <a:p>
            <a:pPr lvl="0"/>
            <a:r>
              <a:rPr lang="zh-CN" altLang="en-US" noProof="1">
                <a:sym typeface="+mn-ea"/>
              </a:rPr>
              <a:t>单击此处</a:t>
            </a:r>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3"/>
          <p:cNvSpPr>
            <a:spLocks noGrp="1"/>
          </p:cNvSpPr>
          <p:nvPr>
            <p:ph type="dt" sz="half" idx="14"/>
            <p:custDataLst>
              <p:tags r:id="rId2"/>
            </p:custDataLst>
          </p:nvPr>
        </p:nvSpPr>
        <p:spPr/>
        <p:txBody>
          <a:bodyPr/>
          <a:lstStyle>
            <a:lvl1pPr>
              <a:defRPr/>
            </a:lvl1pPr>
          </a:lstStyle>
          <a:p>
            <a:pPr>
              <a:defRPr/>
            </a:pPr>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pPr>
              <a:defRPr/>
            </a:pPr>
            <a:fld id="{5E5EBB0C-5A13-436A-8D2C-3DC1B1265DA7}" type="slidenum">
              <a:rPr lang="zh-CN" altLang="en-US"/>
              <a:t>‹#›</a:t>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3" name="图片 12"/>
          <p:cNvPicPr>
            <a:picLocks noChangeAspect="1"/>
          </p:cNvPicPr>
          <p:nvPr>
            <p:custDataLst>
              <p:tags r:id="rId1"/>
            </p:custDataLst>
          </p:nvPr>
        </p:nvPicPr>
        <p:blipFill rotWithShape="1">
          <a:blip r:embed="rId12" cstate="email"/>
          <a:srcRect/>
          <a:stretch>
            <a:fillRect/>
          </a:stretch>
        </p:blipFill>
        <p:spPr>
          <a:xfrm>
            <a:off x="1" y="-2"/>
            <a:ext cx="9143999" cy="4542287"/>
          </a:xfrm>
          <a:prstGeom prst="rect">
            <a:avLst/>
          </a:prstGeom>
        </p:spPr>
      </p:pic>
      <p:sp>
        <p:nvSpPr>
          <p:cNvPr id="5" name="矩形 4"/>
          <p:cNvSpPr/>
          <p:nvPr>
            <p:custDataLst>
              <p:tags r:id="rId2"/>
            </p:custDataLst>
          </p:nvPr>
        </p:nvSpPr>
        <p:spPr>
          <a:xfrm>
            <a:off x="0" y="5637213"/>
            <a:ext cx="9144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6" name="等腰三角形 5"/>
          <p:cNvSpPr/>
          <p:nvPr>
            <p:custDataLst>
              <p:tags r:id="rId3"/>
            </p:custDataLst>
          </p:nvPr>
        </p:nvSpPr>
        <p:spPr>
          <a:xfrm rot="5400000" flipV="1">
            <a:off x="3140273" y="-1146968"/>
            <a:ext cx="2863453" cy="1219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7" name="直角三角形 6"/>
          <p:cNvSpPr/>
          <p:nvPr>
            <p:custDataLst>
              <p:tags r:id="rId4"/>
            </p:custDataLst>
          </p:nvPr>
        </p:nvSpPr>
        <p:spPr>
          <a:xfrm>
            <a:off x="0" y="3621088"/>
            <a:ext cx="9144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8" name="直角三角形 7"/>
          <p:cNvSpPr/>
          <p:nvPr>
            <p:custDataLst>
              <p:tags r:id="rId5"/>
            </p:custDataLst>
          </p:nvPr>
        </p:nvSpPr>
        <p:spPr>
          <a:xfrm flipH="1">
            <a:off x="0" y="3044825"/>
            <a:ext cx="9144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2" name="标题 1"/>
          <p:cNvSpPr>
            <a:spLocks noGrp="1"/>
          </p:cNvSpPr>
          <p:nvPr>
            <p:ph type="title" hasCustomPrompt="1"/>
            <p:custDataLst>
              <p:tags r:id="rId6"/>
            </p:custDataLst>
          </p:nvPr>
        </p:nvSpPr>
        <p:spPr>
          <a:xfrm>
            <a:off x="5572125" y="4290060"/>
            <a:ext cx="3319463" cy="1175385"/>
          </a:xfrm>
        </p:spPr>
        <p:txBody>
          <a:bodyPr rIns="25400" rtlCol="0" anchor="b">
            <a:noAutofit/>
          </a:bodyPr>
          <a:lstStyle>
            <a:lvl1pPr marL="0" marR="0" algn="r" defTabSz="914400" rtl="0" eaLnBrk="1" fontAlgn="auto" latinLnBrk="0" hangingPunct="1">
              <a:lnSpc>
                <a:spcPct val="100000"/>
              </a:lnSpc>
              <a:buNone/>
              <a:defRPr kumimoji="0" lang="zh-CN" altLang="en-US" sz="4950" b="1" i="0" u="none" strike="noStrike" kern="1200" cap="none" spc="6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编辑标题</a:t>
            </a:r>
            <a:endParaRPr noProof="1">
              <a:sym typeface="+mn-ea"/>
            </a:endParaRPr>
          </a:p>
        </p:txBody>
      </p:sp>
      <p:sp>
        <p:nvSpPr>
          <p:cNvPr id="14" name="文本占位符 13"/>
          <p:cNvSpPr>
            <a:spLocks noGrp="1"/>
          </p:cNvSpPr>
          <p:nvPr>
            <p:ph type="body" sz="quarter" idx="14" hasCustomPrompt="1"/>
            <p:custDataLst>
              <p:tags r:id="rId7"/>
            </p:custDataLst>
          </p:nvPr>
        </p:nvSpPr>
        <p:spPr>
          <a:xfrm>
            <a:off x="5572124" y="5540698"/>
            <a:ext cx="3319358" cy="691347"/>
          </a:xfrm>
        </p:spPr>
        <p:txBody>
          <a:bodyPr>
            <a:normAutofit/>
          </a:bodyPr>
          <a:lstStyle>
            <a:lvl1pPr marL="0" indent="0" algn="r">
              <a:buNone/>
              <a:defRPr sz="2400"/>
            </a:lvl1pPr>
            <a:lvl2pPr marL="342900" indent="0">
              <a:buNone/>
              <a:defRPr/>
            </a:lvl2pPr>
          </a:lstStyle>
          <a:p>
            <a:pPr lvl="0"/>
            <a:r>
              <a:rPr lang="zh-CN" altLang="en-US" noProof="1"/>
              <a:t>编辑文本</a:t>
            </a:r>
          </a:p>
        </p:txBody>
      </p:sp>
      <p:sp>
        <p:nvSpPr>
          <p:cNvPr id="9" name="日期占位符 2"/>
          <p:cNvSpPr>
            <a:spLocks noGrp="1"/>
          </p:cNvSpPr>
          <p:nvPr>
            <p:ph type="dt" sz="half" idx="15"/>
            <p:custDataLst>
              <p:tags r:id="rId8"/>
            </p:custDataLst>
          </p:nvPr>
        </p:nvSpPr>
        <p:spPr/>
        <p:txBody>
          <a:bodyPr/>
          <a:lstStyle>
            <a:lvl1pPr>
              <a:defRPr/>
            </a:lvl1pPr>
          </a:lstStyle>
          <a:p>
            <a:pPr>
              <a:defRPr/>
            </a:pPr>
            <a:endParaRPr lang="zh-CN" altLang="en-US"/>
          </a:p>
        </p:txBody>
      </p:sp>
      <p:sp>
        <p:nvSpPr>
          <p:cNvPr id="10" name="页脚占位符 3"/>
          <p:cNvSpPr>
            <a:spLocks noGrp="1"/>
          </p:cNvSpPr>
          <p:nvPr>
            <p:ph type="ftr" sz="quarter" idx="16"/>
            <p:custDataLst>
              <p:tags r:id="rId9"/>
            </p:custDataLst>
          </p:nvPr>
        </p:nvSpPr>
        <p:spPr/>
        <p:txBody>
          <a:bodyPr/>
          <a:lstStyle>
            <a:lvl1pPr>
              <a:defRPr/>
            </a:lvl1pPr>
          </a:lstStyle>
          <a:p>
            <a:pPr>
              <a:defRPr/>
            </a:pPr>
            <a:endParaRPr lang="zh-CN" altLang="en-US"/>
          </a:p>
        </p:txBody>
      </p:sp>
      <p:sp>
        <p:nvSpPr>
          <p:cNvPr id="11" name="灯片编号占位符 4"/>
          <p:cNvSpPr>
            <a:spLocks noGrp="1"/>
          </p:cNvSpPr>
          <p:nvPr>
            <p:ph type="sldNum" sz="quarter" idx="17"/>
            <p:custDataLst>
              <p:tags r:id="rId10"/>
            </p:custDataLst>
          </p:nvPr>
        </p:nvSpPr>
        <p:spPr/>
        <p:txBody>
          <a:bodyPr/>
          <a:lstStyle>
            <a:lvl1pPr>
              <a:defRPr/>
            </a:lvl1pPr>
          </a:lstStyle>
          <a:p>
            <a:pPr>
              <a:defRPr/>
            </a:pPr>
            <a:fld id="{4FC38A87-77AC-48C7-9F0B-A360E0E07000}" type="slidenum">
              <a:rPr lang="zh-CN" altLang="en-US"/>
              <a:t>‹#›</a:t>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rotWithShape="1">
          <a:blip r:embed="rId5"/>
          <a:stretch>
            <a:fillRect b="24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1"/>
            </p:custDataLst>
          </p:nvPr>
        </p:nvSpPr>
        <p:spPr/>
        <p:txBody>
          <a:bodyPr/>
          <a:lstStyle>
            <a:lvl1pPr>
              <a:defRPr/>
            </a:lvl1pPr>
          </a:lstStyle>
          <a:p>
            <a:pPr>
              <a:defRPr/>
            </a:pPr>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74FEF436-D7EA-4EF9-B5EE-0F0508D00828}" type="slidenum">
              <a:rPr lang="zh-CN" altLang="en-US"/>
              <a:t>‹#›</a:t>
            </a:fld>
            <a:endParaRPr lang="zh-CN" alt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5" name="Freeform 6"/>
          <p:cNvSpPr>
            <a:spLocks noChangeArrowheads="1"/>
          </p:cNvSpPr>
          <p:nvPr>
            <p:custDataLst>
              <p:tags r:id="rId1"/>
            </p:custDataLst>
          </p:nvPr>
        </p:nvSpPr>
        <p:spPr bwMode="auto">
          <a:xfrm>
            <a:off x="0" y="3879850"/>
            <a:ext cx="3744516" cy="297815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4" tIns="45717" rIns="91434" bIns="45717"/>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zh-CN" altLang="en-US" sz="1350"/>
          </a:p>
        </p:txBody>
      </p:sp>
      <p:sp>
        <p:nvSpPr>
          <p:cNvPr id="6" name="Freeform 7"/>
          <p:cNvSpPr>
            <a:spLocks noChangeArrowheads="1"/>
          </p:cNvSpPr>
          <p:nvPr>
            <p:custDataLst>
              <p:tags r:id="rId2"/>
            </p:custDataLst>
          </p:nvPr>
        </p:nvSpPr>
        <p:spPr bwMode="auto">
          <a:xfrm>
            <a:off x="2122885" y="4400550"/>
            <a:ext cx="7021115" cy="245745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lIns="91434" tIns="45717" rIns="91434" bIns="45717"/>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zh-CN" altLang="en-US" sz="1350"/>
          </a:p>
        </p:txBody>
      </p:sp>
      <p:sp>
        <p:nvSpPr>
          <p:cNvPr id="8" name="日期占位符 3"/>
          <p:cNvSpPr>
            <a:spLocks noGrp="1"/>
          </p:cNvSpPr>
          <p:nvPr>
            <p:ph type="dt" sz="half" idx="14"/>
            <p:custDataLst>
              <p:tags r:id="rId3"/>
            </p:custDataLst>
          </p:nvPr>
        </p:nvSpPr>
        <p:spPr/>
        <p:txBody>
          <a:bodyPr/>
          <a:lstStyle>
            <a:lvl1pPr>
              <a:defRPr/>
            </a:lvl1pPr>
          </a:lstStyle>
          <a:p>
            <a:pPr>
              <a:defRPr/>
            </a:pPr>
            <a:endParaRPr lang="zh-CN" altLang="en-US"/>
          </a:p>
        </p:txBody>
      </p:sp>
      <p:sp>
        <p:nvSpPr>
          <p:cNvPr id="9" name="页脚占位符 4"/>
          <p:cNvSpPr>
            <a:spLocks noGrp="1"/>
          </p:cNvSpPr>
          <p:nvPr>
            <p:ph type="ftr" sz="quarter" idx="15"/>
            <p:custDataLst>
              <p:tags r:id="rId4"/>
            </p:custDataLst>
          </p:nvPr>
        </p:nvSpPr>
        <p:spPr/>
        <p:txBody>
          <a:bodyPr/>
          <a:lstStyle>
            <a:lvl1pPr>
              <a:defRPr/>
            </a:lvl1pPr>
          </a:lstStyle>
          <a:p>
            <a:pPr>
              <a:defRPr/>
            </a:pPr>
            <a:endParaRPr lang="zh-CN" altLang="en-US"/>
          </a:p>
        </p:txBody>
      </p:sp>
      <p:sp>
        <p:nvSpPr>
          <p:cNvPr id="10" name="灯片编号占位符 5"/>
          <p:cNvSpPr>
            <a:spLocks noGrp="1"/>
          </p:cNvSpPr>
          <p:nvPr>
            <p:ph type="sldNum" sz="quarter" idx="16"/>
            <p:custDataLst>
              <p:tags r:id="rId5"/>
            </p:custDataLst>
          </p:nvPr>
        </p:nvSpPr>
        <p:spPr/>
        <p:txBody>
          <a:bodyPr/>
          <a:lstStyle>
            <a:lvl1pPr>
              <a:defRPr/>
            </a:lvl1pPr>
          </a:lstStyle>
          <a:p>
            <a:pPr>
              <a:defRPr/>
            </a:pPr>
            <a:fld id="{DD47DC10-9F80-47CA-9BB0-03FC4730FA43}" type="slidenum">
              <a:rPr lang="zh-CN" altLang="en-US"/>
              <a:t>‹#›</a:t>
            </a:fld>
            <a:endParaRPr lang="zh-CN" altLang="en-US"/>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2"/>
            </p:custDataLst>
          </p:nvPr>
        </p:nvSpPr>
        <p:spPr>
          <a:xfrm>
            <a:off x="502448" y="952508"/>
            <a:ext cx="3962432" cy="5388907"/>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4" name="内容占位符 3"/>
          <p:cNvSpPr>
            <a:spLocks noGrp="1"/>
          </p:cNvSpPr>
          <p:nvPr>
            <p:ph sz="half" idx="2"/>
            <p:custDataLst>
              <p:tags r:id="rId3"/>
            </p:custDataLst>
          </p:nvPr>
        </p:nvSpPr>
        <p:spPr>
          <a:xfrm>
            <a:off x="4679158" y="952508"/>
            <a:ext cx="3962432" cy="5388907"/>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a:r>
              <a:rPr lang="zh-CN" altLang="en-US" noProof="1">
                <a:sym typeface="+mn-ea"/>
              </a:rPr>
              <a:t>单击此处</a:t>
            </a:r>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6"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6"/>
            </p:custDataLst>
          </p:nvPr>
        </p:nvSpPr>
        <p:spPr/>
        <p:txBody>
          <a:bodyPr/>
          <a:lstStyle>
            <a:lvl1pPr>
              <a:defRPr/>
            </a:lvl1pPr>
          </a:lstStyle>
          <a:p>
            <a:pPr>
              <a:defRPr/>
            </a:pPr>
            <a:fld id="{BDAEE2AC-368D-4ED2-A387-F07EC13D6107}" type="slidenum">
              <a:rPr lang="zh-CN" altLang="en-US"/>
              <a:t>‹#›</a:t>
            </a:fld>
            <a:endParaRPr lang="zh-CN" altLang="en-US"/>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p:custDataLst>
              <p:tags r:id="rId2"/>
            </p:custDataLst>
          </p:nvPr>
        </p:nvSpPr>
        <p:spPr>
          <a:xfrm>
            <a:off x="502448" y="952508"/>
            <a:ext cx="3962432" cy="381003"/>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a:t>
            </a:r>
            <a:r>
              <a:rPr lang="zh-CN" altLang="en-US" noProof="1"/>
              <a:t>编辑母版文本样式</a:t>
            </a:r>
          </a:p>
        </p:txBody>
      </p:sp>
      <p:sp>
        <p:nvSpPr>
          <p:cNvPr id="4" name="内容占位符 3"/>
          <p:cNvSpPr>
            <a:spLocks noGrp="1"/>
          </p:cNvSpPr>
          <p:nvPr>
            <p:ph sz="half" idx="2"/>
            <p:custDataLst>
              <p:tags r:id="rId3"/>
            </p:custDataLst>
          </p:nvPr>
        </p:nvSpPr>
        <p:spPr>
          <a:xfrm>
            <a:off x="502444" y="1406525"/>
            <a:ext cx="3962400"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5" name="文本占位符 4"/>
          <p:cNvSpPr>
            <a:spLocks noGrp="1"/>
          </p:cNvSpPr>
          <p:nvPr>
            <p:ph type="body" sz="quarter" idx="3"/>
            <p:custDataLst>
              <p:tags r:id="rId4"/>
            </p:custDataLst>
          </p:nvPr>
        </p:nvSpPr>
        <p:spPr>
          <a:xfrm>
            <a:off x="4676813" y="952508"/>
            <a:ext cx="396243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单击此处编辑母版文本样式</a:t>
            </a:r>
          </a:p>
        </p:txBody>
      </p:sp>
      <p:sp>
        <p:nvSpPr>
          <p:cNvPr id="6" name="内容占位符 5"/>
          <p:cNvSpPr>
            <a:spLocks noGrp="1"/>
          </p:cNvSpPr>
          <p:nvPr>
            <p:ph sz="quarter" idx="4"/>
            <p:custDataLst>
              <p:tags r:id="rId5"/>
            </p:custDataLst>
          </p:nvPr>
        </p:nvSpPr>
        <p:spPr>
          <a:xfrm>
            <a:off x="4676813" y="1406525"/>
            <a:ext cx="3962432"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7" name="日期占位符 3"/>
          <p:cNvSpPr>
            <a:spLocks noGrp="1"/>
          </p:cNvSpPr>
          <p:nvPr>
            <p:ph type="dt" sz="half" idx="10"/>
            <p:custDataLst>
              <p:tags r:id="rId6"/>
            </p:custDataLst>
          </p:nvPr>
        </p:nvSpPr>
        <p:spPr/>
        <p:txBody>
          <a:bodyPr/>
          <a:lstStyle>
            <a:lvl1pPr>
              <a:defRPr/>
            </a:lvl1pPr>
          </a:lstStyle>
          <a:p>
            <a:pPr>
              <a:defRPr/>
            </a:pPr>
            <a:endParaRPr lang="zh-CN" altLang="en-US"/>
          </a:p>
        </p:txBody>
      </p:sp>
      <p:sp>
        <p:nvSpPr>
          <p:cNvPr id="8" name="页脚占位符 4"/>
          <p:cNvSpPr>
            <a:spLocks noGrp="1"/>
          </p:cNvSpPr>
          <p:nvPr>
            <p:ph type="ftr" sz="quarter" idx="11"/>
            <p:custDataLst>
              <p:tags r:id="rId7"/>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8"/>
            </p:custDataLst>
          </p:nvPr>
        </p:nvSpPr>
        <p:spPr/>
        <p:txBody>
          <a:bodyPr/>
          <a:lstStyle>
            <a:lvl1pPr>
              <a:defRPr/>
            </a:lvl1pPr>
          </a:lstStyle>
          <a:p>
            <a:pPr>
              <a:defRPr/>
            </a:pPr>
            <a:fld id="{69B27451-B61D-4EBD-9E20-9C423E26C623}" type="slidenum">
              <a:rPr lang="zh-CN" altLang="en-US"/>
              <a:t>‹#›</a:t>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pPr>
              <a:defRPr/>
            </a:pPr>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49BB12C0-236C-47D9-B21E-53704C811C44}" type="slidenum">
              <a:rPr lang="zh-CN" altLang="en-US"/>
              <a:t>‹#›</a:t>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B8C1EB70-7901-479E-AC6D-39092085774B}" type="slidenum">
              <a:rPr lang="zh-CN" altLang="en-US"/>
              <a:t>‹#›</a:t>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2"/>
            </p:custDataLst>
          </p:nvPr>
        </p:nvSpPr>
        <p:spPr>
          <a:xfrm>
            <a:off x="502448" y="952508"/>
            <a:ext cx="3962432" cy="5388907"/>
          </a:xfrm>
        </p:spPr>
        <p:txBody>
          <a:bodyPr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r>
              <a:rPr lang="zh-CN" altLang="en-US" noProof="1">
                <a:sym typeface="+mn-ea"/>
              </a:rPr>
              <a:t>单击图标添加图片</a:t>
            </a:r>
          </a:p>
        </p:txBody>
      </p:sp>
      <p:sp>
        <p:nvSpPr>
          <p:cNvPr id="4" name="文本占位符 3"/>
          <p:cNvSpPr>
            <a:spLocks noGrp="1"/>
          </p:cNvSpPr>
          <p:nvPr>
            <p:ph type="body" sz="half" idx="2"/>
            <p:custDataLst>
              <p:tags r:id="rId3"/>
            </p:custDataLst>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lang="zh-CN" altLang="en-US" noProof="1">
                <a:sym typeface="+mn-ea"/>
              </a:rPr>
              <a:t>单击此处编辑母版文本样式</a:t>
            </a:r>
          </a:p>
        </p:txBody>
      </p:sp>
      <p:sp>
        <p:nvSpPr>
          <p:cNvPr id="5"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6"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6"/>
            </p:custDataLst>
          </p:nvPr>
        </p:nvSpPr>
        <p:spPr/>
        <p:txBody>
          <a:bodyPr/>
          <a:lstStyle>
            <a:lvl1pPr>
              <a:defRPr/>
            </a:lvl1pPr>
          </a:lstStyle>
          <a:p>
            <a:pPr>
              <a:defRPr/>
            </a:pPr>
            <a:fld id="{C67445A4-C0BB-452B-A7F3-D7AA9591C7EA}" type="slidenum">
              <a:rPr lang="zh-CN" altLang="en-US"/>
              <a:t>‹#›</a:t>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952508"/>
            <a:ext cx="713238" cy="5388907"/>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2"/>
            </p:custDataLst>
          </p:nvPr>
        </p:nvSpPr>
        <p:spPr>
          <a:xfrm>
            <a:off x="502444" y="952500"/>
            <a:ext cx="7371076"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noProof="1">
                <a:sym typeface="+mn-ea"/>
              </a:rPr>
              <a:t>单击此处</a:t>
            </a:r>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custDataLst>
              <p:tags r:id="rId3"/>
            </p:custDataLst>
          </p:nvPr>
        </p:nvSpPr>
        <p:spPr/>
        <p:txBody>
          <a:bodyPr/>
          <a:lstStyle>
            <a:lvl1pPr>
              <a:defRPr/>
            </a:lvl1pPr>
          </a:lstStyle>
          <a:p>
            <a:pPr>
              <a:defRPr/>
            </a:pPr>
            <a:endParaRPr lang="zh-CN" altLang="en-US"/>
          </a:p>
        </p:txBody>
      </p:sp>
      <p:sp>
        <p:nvSpPr>
          <p:cNvPr id="5" name="页脚占位符 4"/>
          <p:cNvSpPr>
            <a:spLocks noGrp="1"/>
          </p:cNvSpPr>
          <p:nvPr>
            <p:ph type="ftr" sz="quarter" idx="11"/>
            <p:custDataLst>
              <p:tags r:id="rId4"/>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5"/>
            </p:custDataLst>
          </p:nvPr>
        </p:nvSpPr>
        <p:spPr/>
        <p:txBody>
          <a:bodyPr/>
          <a:lstStyle>
            <a:lvl1pPr>
              <a:defRPr/>
            </a:lvl1pPr>
          </a:lstStyle>
          <a:p>
            <a:pPr>
              <a:defRPr/>
            </a:pPr>
            <a:fld id="{19DE868F-D697-40DF-890C-3E7AE3034BAC}" type="slidenum">
              <a:rPr lang="zh-CN" altLang="en-US"/>
              <a:t>‹#›</a:t>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1.xml"/><Relationship Id="rId50"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 Target="../slides/slide2.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tags" Target="../tags/tag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 Target="../slides/slide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47"/>
            </p:custDataLst>
          </p:nvPr>
        </p:nvSpPr>
        <p:spPr bwMode="auto">
          <a:xfrm>
            <a:off x="502444" y="442913"/>
            <a:ext cx="81391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dirty="0"/>
              <a:t>单击此处编辑母版标题样式</a:t>
            </a:r>
          </a:p>
        </p:txBody>
      </p:sp>
      <p:sp>
        <p:nvSpPr>
          <p:cNvPr id="1027" name="文本占位符 2"/>
          <p:cNvSpPr>
            <a:spLocks noGrp="1" noChangeArrowheads="1"/>
          </p:cNvSpPr>
          <p:nvPr>
            <p:ph type="body" idx="9"/>
            <p:custDataLst>
              <p:tags r:id="rId48"/>
            </p:custDataLst>
          </p:nvPr>
        </p:nvSpPr>
        <p:spPr bwMode="auto">
          <a:xfrm>
            <a:off x="502444" y="952500"/>
            <a:ext cx="8139113"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49"/>
            </p:custDataLst>
          </p:nvPr>
        </p:nvSpPr>
        <p:spPr>
          <a:xfrm>
            <a:off x="659606" y="6350000"/>
            <a:ext cx="2025254" cy="315913"/>
          </a:xfrm>
          <a:prstGeom prst="rect">
            <a:avLst/>
          </a:prstGeom>
        </p:spPr>
        <p:txBody>
          <a:bodyPr vert="horz" lIns="91440" tIns="45720" rIns="91440" bIns="45720" rtlCol="0" anchor="ctr">
            <a:normAutofit/>
          </a:bodyPr>
          <a:lstStyle>
            <a:lvl1pPr algn="l">
              <a:defRPr sz="900" noProof="1">
                <a:solidFill>
                  <a:schemeClr val="tx1">
                    <a:tint val="75000"/>
                  </a:schemeClr>
                </a:solidFill>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custDataLst>
              <p:tags r:id="rId50"/>
            </p:custDataLst>
          </p:nvPr>
        </p:nvSpPr>
        <p:spPr>
          <a:xfrm>
            <a:off x="3087291" y="6350000"/>
            <a:ext cx="2969419" cy="315913"/>
          </a:xfrm>
          <a:prstGeom prst="rect">
            <a:avLst/>
          </a:prstGeom>
        </p:spPr>
        <p:txBody>
          <a:bodyPr vert="horz" lIns="91440" tIns="45720" rIns="91440" bIns="45720" rtlCol="0" anchor="ctr">
            <a:normAutofit/>
          </a:bodyPr>
          <a:lstStyle>
            <a:lvl1pPr algn="ctr">
              <a:defRPr sz="9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custDataLst>
              <p:tags r:id="rId51"/>
            </p:custDataLst>
          </p:nvPr>
        </p:nvSpPr>
        <p:spPr>
          <a:xfrm>
            <a:off x="6457950" y="6350000"/>
            <a:ext cx="2025254" cy="315913"/>
          </a:xfrm>
          <a:prstGeom prst="rect">
            <a:avLst/>
          </a:prstGeom>
        </p:spPr>
        <p:txBody>
          <a:bodyPr vert="horz" lIns="91440" tIns="45720" rIns="91440" bIns="45720" rtlCol="0" anchor="ctr">
            <a:normAutofit/>
          </a:bodyPr>
          <a:lstStyle>
            <a:lvl1pPr algn="r">
              <a:defRPr sz="900" noProof="1">
                <a:solidFill>
                  <a:schemeClr val="tx1">
                    <a:tint val="75000"/>
                  </a:schemeClr>
                </a:solidFill>
                <a:ea typeface="微软雅黑" panose="020B0503020204020204" pitchFamily="34" charset="-122"/>
              </a:defRPr>
            </a:lvl1pPr>
          </a:lstStyle>
          <a:p>
            <a:pPr>
              <a:defRPr/>
            </a:pPr>
            <a:fld id="{969892E7-8E64-435E-8CEB-BC9971460E94}" type="slidenum">
              <a:rPr lang="zh-CN" altLang="en-US"/>
              <a:t>‹#›</a:t>
            </a:fld>
            <a:endParaRPr lang="zh-CN" altLang="en-US"/>
          </a:p>
        </p:txBody>
      </p:sp>
      <p:sp>
        <p:nvSpPr>
          <p:cNvPr id="2" name="KSO_TEMPLATE" hidden="1"/>
          <p:cNvSpPr/>
          <p:nvPr>
            <p:custDataLst>
              <p:tags r:id="rId5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noProof="1"/>
          </a:p>
        </p:txBody>
      </p:sp>
      <p:sp>
        <p:nvSpPr>
          <p:cNvPr id="14" name="TextBox 24">
            <a:hlinkClick r:id="rId53" action="ppaction://hlinksldjump"/>
          </p:cNvPr>
          <p:cNvSpPr txBox="1"/>
          <p:nvPr userDrawn="1"/>
        </p:nvSpPr>
        <p:spPr>
          <a:xfrm>
            <a:off x="5794876" y="225643"/>
            <a:ext cx="1441420" cy="307777"/>
          </a:xfrm>
          <a:prstGeom prst="rect">
            <a:avLst/>
          </a:prstGeom>
          <a:noFill/>
        </p:spPr>
        <p:txBody>
          <a:bodyPr wrap="none" rtlCol="0">
            <a:spAutoFit/>
          </a:bodyPr>
          <a:lstStyle/>
          <a:p>
            <a:r>
              <a:rPr lang="zh-CN" altLang="en-US" sz="1400" smtClean="0">
                <a:solidFill>
                  <a:srgbClr val="333333"/>
                </a:solidFill>
                <a:latin typeface="黑体" panose="02010609060101010101" pitchFamily="2" charset="-122"/>
                <a:ea typeface="黑体" panose="02010609060101010101" pitchFamily="2" charset="-122"/>
              </a:rPr>
              <a:t>课前篇自主预习</a:t>
            </a:r>
            <a:endParaRPr lang="zh-CN" altLang="en-US" sz="1400" dirty="0">
              <a:solidFill>
                <a:srgbClr val="333333"/>
              </a:solidFill>
              <a:latin typeface="黑体" panose="02010609060101010101" pitchFamily="2" charset="-122"/>
              <a:ea typeface="黑体" panose="02010609060101010101" pitchFamily="2" charset="-122"/>
            </a:endParaRPr>
          </a:p>
        </p:txBody>
      </p:sp>
      <p:sp>
        <p:nvSpPr>
          <p:cNvPr id="15" name="TextBox 24">
            <a:hlinkClick r:id="rId54" action="ppaction://hlinksldjump"/>
          </p:cNvPr>
          <p:cNvSpPr txBox="1"/>
          <p:nvPr userDrawn="1"/>
        </p:nvSpPr>
        <p:spPr>
          <a:xfrm>
            <a:off x="7451060" y="230743"/>
            <a:ext cx="1441420" cy="307777"/>
          </a:xfrm>
          <a:prstGeom prst="rect">
            <a:avLst/>
          </a:prstGeom>
          <a:noFill/>
        </p:spPr>
        <p:txBody>
          <a:bodyPr wrap="none" rtlCol="0">
            <a:spAutoFit/>
          </a:bodyPr>
          <a:lstStyle/>
          <a:p>
            <a:r>
              <a:rPr lang="zh-CN" altLang="en-US" sz="1400" smtClean="0">
                <a:solidFill>
                  <a:srgbClr val="333333"/>
                </a:solidFill>
                <a:latin typeface="黑体" panose="02010609060101010101" pitchFamily="2" charset="-122"/>
                <a:ea typeface="黑体" panose="02010609060101010101" pitchFamily="2" charset="-122"/>
              </a:rPr>
              <a:t>课堂篇学习理解</a:t>
            </a:r>
            <a:endParaRPr lang="en-US" altLang="zh-CN" sz="1400" dirty="0" smtClean="0">
              <a:solidFill>
                <a:srgbClr val="333333"/>
              </a:solidFill>
              <a:latin typeface="黑体" panose="02010609060101010101" pitchFamily="2" charset="-122"/>
              <a:ea typeface="黑体" panose="0201060906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Lst>
  <p:hf sldNum="0" hdr="0" ftr="0" dt="0"/>
  <p:txStyles>
    <p:titleStyle>
      <a:lvl1pPr algn="l" rtl="0" eaLnBrk="1" fontAlgn="base" hangingPunct="1">
        <a:spcBef>
          <a:spcPct val="0"/>
        </a:spcBef>
        <a:spcAft>
          <a:spcPct val="0"/>
        </a:spcAft>
        <a:defRPr sz="1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p:titleStyle>
    <p:bodyStyle>
      <a:lvl1pPr marL="171450" indent="-171450" algn="l" rtl="0" eaLnBrk="1" fontAlgn="base" hangingPunct="1">
        <a:lnSpc>
          <a:spcPct val="130000"/>
        </a:lnSpc>
        <a:spcBef>
          <a:spcPct val="0"/>
        </a:spcBef>
        <a:spcAft>
          <a:spcPts val="1000"/>
        </a:spcAft>
        <a:buFont typeface="Arial" panose="020B0604020202020204" pitchFamily="34" charset="0"/>
        <a:buChar char="•"/>
        <a:defRPr sz="1200" kern="1200" spc="150">
          <a:solidFill>
            <a:schemeClr val="tx1"/>
          </a:solidFill>
          <a:latin typeface="微软雅黑" panose="020B0503020204020204" pitchFamily="34" charset="-122"/>
          <a:ea typeface="微软雅黑" panose="020B0503020204020204" pitchFamily="34" charset="-122"/>
          <a:cs typeface="+mn-cs"/>
        </a:defRPr>
      </a:lvl1pPr>
      <a:lvl2pPr marL="5143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2pPr>
      <a:lvl3pPr marL="8572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3pPr>
      <a:lvl4pPr marL="12001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4pPr>
      <a:lvl5pPr marL="15430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1.xml"/><Relationship Id="rId6" Type="http://schemas.openxmlformats.org/officeDocument/2006/relationships/slide" Target="slide33.xml"/><Relationship Id="rId5" Type="http://schemas.openxmlformats.org/officeDocument/2006/relationships/slide" Target="slide29.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8.xml"/><Relationship Id="rId1" Type="http://schemas.openxmlformats.org/officeDocument/2006/relationships/slideLayout" Target="../slideLayouts/slideLayout22.xml"/><Relationship Id="rId4" Type="http://schemas.openxmlformats.org/officeDocument/2006/relationships/slide" Target="slide33.xml"/></Relationships>
</file>

<file path=ppt/slides/_rels/slide12.xml.rels><?xml version="1.0" encoding="UTF-8" standalone="yes"?>
<Relationships xmlns="http://schemas.openxmlformats.org/package/2006/relationships"><Relationship Id="rId8" Type="http://schemas.openxmlformats.org/officeDocument/2006/relationships/package" Target="../embeddings/Microsoft_Word___4.docx"/><Relationship Id="rId3" Type="http://schemas.openxmlformats.org/officeDocument/2006/relationships/slide" Target="slide8.xml"/><Relationship Id="rId7" Type="http://schemas.openxmlformats.org/officeDocument/2006/relationships/image" Target="../media/image8.emf"/><Relationship Id="rId2" Type="http://schemas.openxmlformats.org/officeDocument/2006/relationships/slideLayout" Target="../slideLayouts/slideLayout23.xml"/><Relationship Id="rId1" Type="http://schemas.openxmlformats.org/officeDocument/2006/relationships/vmlDrawing" Target="../drawings/vmlDrawing4.vml"/><Relationship Id="rId6" Type="http://schemas.openxmlformats.org/officeDocument/2006/relationships/package" Target="../embeddings/Microsoft_Word___3.docx"/><Relationship Id="rId5" Type="http://schemas.openxmlformats.org/officeDocument/2006/relationships/slide" Target="slide33.xml"/><Relationship Id="rId4" Type="http://schemas.openxmlformats.org/officeDocument/2006/relationships/slide" Target="slide29.xml"/><Relationship Id="rId9"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8.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slide" Target="slide33.xml"/></Relationships>
</file>

<file path=ppt/slides/_rels/slide1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8.xml"/><Relationship Id="rId1" Type="http://schemas.openxmlformats.org/officeDocument/2006/relationships/slideLayout" Target="../slideLayouts/slideLayout25.xml"/><Relationship Id="rId4" Type="http://schemas.openxmlformats.org/officeDocument/2006/relationships/slide" Target="slide33.xml"/></Relationships>
</file>

<file path=ppt/slides/_rels/slide15.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11.emf"/><Relationship Id="rId2" Type="http://schemas.openxmlformats.org/officeDocument/2006/relationships/slideLayout" Target="../slideLayouts/slideLayout26.xml"/><Relationship Id="rId1" Type="http://schemas.openxmlformats.org/officeDocument/2006/relationships/vmlDrawing" Target="../drawings/vmlDrawing5.vml"/><Relationship Id="rId6" Type="http://schemas.openxmlformats.org/officeDocument/2006/relationships/package" Target="../embeddings/Microsoft_Word___5.docx"/><Relationship Id="rId5" Type="http://schemas.openxmlformats.org/officeDocument/2006/relationships/slide" Target="slide33.xml"/><Relationship Id="rId4" Type="http://schemas.openxmlformats.org/officeDocument/2006/relationships/slide" Target="slide29.xml"/></Relationships>
</file>

<file path=ppt/slides/_rels/slide16.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8.emf"/><Relationship Id="rId2" Type="http://schemas.openxmlformats.org/officeDocument/2006/relationships/slideLayout" Target="../slideLayouts/slideLayout27.xml"/><Relationship Id="rId1" Type="http://schemas.openxmlformats.org/officeDocument/2006/relationships/vmlDrawing" Target="../drawings/vmlDrawing6.vml"/><Relationship Id="rId6" Type="http://schemas.openxmlformats.org/officeDocument/2006/relationships/package" Target="../embeddings/Microsoft_Word___6.docx"/><Relationship Id="rId5" Type="http://schemas.openxmlformats.org/officeDocument/2006/relationships/slide" Target="slide33.xml"/><Relationship Id="rId4" Type="http://schemas.openxmlformats.org/officeDocument/2006/relationships/slide" Target="slide29.xml"/></Relationships>
</file>

<file path=ppt/slides/_rels/slide1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8.xml"/><Relationship Id="rId1" Type="http://schemas.openxmlformats.org/officeDocument/2006/relationships/slideLayout" Target="../slideLayouts/slideLayout2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 Target="slide33.xml"/></Relationships>
</file>

<file path=ppt/slides/_rels/slide1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8.xml"/><Relationship Id="rId1" Type="http://schemas.openxmlformats.org/officeDocument/2006/relationships/slideLayout" Target="../slideLayouts/slideLayout29.xml"/><Relationship Id="rId4" Type="http://schemas.openxmlformats.org/officeDocument/2006/relationships/slide" Target="slide33.xml"/></Relationships>
</file>

<file path=ppt/slides/_rels/slide19.xml.rels><?xml version="1.0" encoding="UTF-8" standalone="yes"?>
<Relationships xmlns="http://schemas.openxmlformats.org/package/2006/relationships"><Relationship Id="rId8" Type="http://schemas.openxmlformats.org/officeDocument/2006/relationships/package" Target="../embeddings/Microsoft_Word___8.docx"/><Relationship Id="rId3" Type="http://schemas.openxmlformats.org/officeDocument/2006/relationships/slide" Target="slide8.xml"/><Relationship Id="rId7" Type="http://schemas.openxmlformats.org/officeDocument/2006/relationships/image" Target="../media/image14.emf"/><Relationship Id="rId2" Type="http://schemas.openxmlformats.org/officeDocument/2006/relationships/slideLayout" Target="../slideLayouts/slideLayout30.xml"/><Relationship Id="rId1" Type="http://schemas.openxmlformats.org/officeDocument/2006/relationships/vmlDrawing" Target="../drawings/vmlDrawing7.vml"/><Relationship Id="rId6" Type="http://schemas.openxmlformats.org/officeDocument/2006/relationships/package" Target="../embeddings/Microsoft_Word___7.docx"/><Relationship Id="rId5" Type="http://schemas.openxmlformats.org/officeDocument/2006/relationships/slide" Target="slide33.xml"/><Relationship Id="rId4" Type="http://schemas.openxmlformats.org/officeDocument/2006/relationships/slide" Target="slide29.xml"/><Relationship Id="rId9"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package" Target="../embeddings/Microsoft_Word___.docx"/><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8.xml"/><Relationship Id="rId1" Type="http://schemas.openxmlformats.org/officeDocument/2006/relationships/slideLayout" Target="../slideLayouts/slideLayout31.xml"/><Relationship Id="rId5" Type="http://schemas.openxmlformats.org/officeDocument/2006/relationships/image" Target="../media/image16.png"/><Relationship Id="rId4" Type="http://schemas.openxmlformats.org/officeDocument/2006/relationships/slide" Target="slide33.xml"/></Relationships>
</file>

<file path=ppt/slides/_rels/slide21.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17.emf"/><Relationship Id="rId2" Type="http://schemas.openxmlformats.org/officeDocument/2006/relationships/slideLayout" Target="../slideLayouts/slideLayout32.xml"/><Relationship Id="rId1" Type="http://schemas.openxmlformats.org/officeDocument/2006/relationships/vmlDrawing" Target="../drawings/vmlDrawing8.vml"/><Relationship Id="rId6" Type="http://schemas.openxmlformats.org/officeDocument/2006/relationships/package" Target="../embeddings/Microsoft_Word___9.docx"/><Relationship Id="rId5" Type="http://schemas.openxmlformats.org/officeDocument/2006/relationships/slide" Target="slide33.xml"/><Relationship Id="rId4" Type="http://schemas.openxmlformats.org/officeDocument/2006/relationships/slide" Target="slide29.xml"/></Relationships>
</file>

<file path=ppt/slides/_rels/slide2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18.emf"/><Relationship Id="rId2" Type="http://schemas.openxmlformats.org/officeDocument/2006/relationships/slideLayout" Target="../slideLayouts/slideLayout33.xml"/><Relationship Id="rId1" Type="http://schemas.openxmlformats.org/officeDocument/2006/relationships/vmlDrawing" Target="../drawings/vmlDrawing9.vml"/><Relationship Id="rId6" Type="http://schemas.openxmlformats.org/officeDocument/2006/relationships/package" Target="../embeddings/Microsoft_Word___10.docx"/><Relationship Id="rId5" Type="http://schemas.openxmlformats.org/officeDocument/2006/relationships/slide" Target="slide33.xml"/><Relationship Id="rId4" Type="http://schemas.openxmlformats.org/officeDocument/2006/relationships/slide" Target="slide29.xml"/></Relationships>
</file>

<file path=ppt/slides/_rels/slide23.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19.emf"/><Relationship Id="rId2" Type="http://schemas.openxmlformats.org/officeDocument/2006/relationships/slideLayout" Target="../slideLayouts/slideLayout34.xml"/><Relationship Id="rId1" Type="http://schemas.openxmlformats.org/officeDocument/2006/relationships/vmlDrawing" Target="../drawings/vmlDrawing10.vml"/><Relationship Id="rId6" Type="http://schemas.openxmlformats.org/officeDocument/2006/relationships/package" Target="../embeddings/Microsoft_Word___11.docx"/><Relationship Id="rId5" Type="http://schemas.openxmlformats.org/officeDocument/2006/relationships/slide" Target="slide33.xml"/><Relationship Id="rId4" Type="http://schemas.openxmlformats.org/officeDocument/2006/relationships/slide" Target="slide29.xml"/></Relationships>
</file>

<file path=ppt/slides/_rels/slide2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8.xml"/><Relationship Id="rId1" Type="http://schemas.openxmlformats.org/officeDocument/2006/relationships/slideLayout" Target="../slideLayouts/slideLayout35.xml"/><Relationship Id="rId5" Type="http://schemas.openxmlformats.org/officeDocument/2006/relationships/image" Target="../media/image20.png"/><Relationship Id="rId4" Type="http://schemas.openxmlformats.org/officeDocument/2006/relationships/slide" Target="slide33.xml"/></Relationships>
</file>

<file path=ppt/slides/_rels/slide2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8.xml"/><Relationship Id="rId1" Type="http://schemas.openxmlformats.org/officeDocument/2006/relationships/slideLayout" Target="../slideLayouts/slideLayout36.xml"/><Relationship Id="rId4" Type="http://schemas.openxmlformats.org/officeDocument/2006/relationships/slide" Target="slide33.xml"/></Relationships>
</file>

<file path=ppt/slides/_rels/slide2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8.xml"/><Relationship Id="rId1" Type="http://schemas.openxmlformats.org/officeDocument/2006/relationships/slideLayout" Target="../slideLayouts/slideLayout37.xml"/><Relationship Id="rId5" Type="http://schemas.openxmlformats.org/officeDocument/2006/relationships/image" Target="../media/image21.jpeg"/><Relationship Id="rId4" Type="http://schemas.openxmlformats.org/officeDocument/2006/relationships/slide" Target="slide33.xml"/></Relationships>
</file>

<file path=ppt/slides/_rels/slide27.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19.emf"/><Relationship Id="rId2" Type="http://schemas.openxmlformats.org/officeDocument/2006/relationships/slideLayout" Target="../slideLayouts/slideLayout38.xml"/><Relationship Id="rId1" Type="http://schemas.openxmlformats.org/officeDocument/2006/relationships/vmlDrawing" Target="../drawings/vmlDrawing11.vml"/><Relationship Id="rId6" Type="http://schemas.openxmlformats.org/officeDocument/2006/relationships/package" Target="../embeddings/Microsoft_Word___12.docx"/><Relationship Id="rId5" Type="http://schemas.openxmlformats.org/officeDocument/2006/relationships/slide" Target="slide33.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2.png"/><Relationship Id="rId1" Type="http://schemas.openxmlformats.org/officeDocument/2006/relationships/slideLayout" Target="../slideLayouts/slideLayout39.xml"/><Relationship Id="rId5" Type="http://schemas.openxmlformats.org/officeDocument/2006/relationships/slide" Target="slide33.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8.xml"/><Relationship Id="rId1" Type="http://schemas.openxmlformats.org/officeDocument/2006/relationships/slideLayout" Target="../slideLayouts/slideLayout40.xml"/><Relationship Id="rId4" Type="http://schemas.openxmlformats.org/officeDocument/2006/relationships/slide" Target="slide33.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e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package" Target="../embeddings/Microsoft_Word___1.docx"/><Relationship Id="rId5" Type="http://schemas.openxmlformats.org/officeDocument/2006/relationships/slide" Target="slide5.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8.xml"/><Relationship Id="rId1" Type="http://schemas.openxmlformats.org/officeDocument/2006/relationships/slideLayout" Target="../slideLayouts/slideLayout41.xml"/><Relationship Id="rId4" Type="http://schemas.openxmlformats.org/officeDocument/2006/relationships/slide" Target="slide33.xml"/></Relationships>
</file>

<file path=ppt/slides/_rels/slide31.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23.emf"/><Relationship Id="rId2" Type="http://schemas.openxmlformats.org/officeDocument/2006/relationships/slideLayout" Target="../slideLayouts/slideLayout42.xml"/><Relationship Id="rId1" Type="http://schemas.openxmlformats.org/officeDocument/2006/relationships/vmlDrawing" Target="../drawings/vmlDrawing12.vml"/><Relationship Id="rId6" Type="http://schemas.openxmlformats.org/officeDocument/2006/relationships/package" Target="../embeddings/Microsoft_Word___13.docx"/><Relationship Id="rId5" Type="http://schemas.openxmlformats.org/officeDocument/2006/relationships/slide" Target="slide33.xml"/><Relationship Id="rId4" Type="http://schemas.openxmlformats.org/officeDocument/2006/relationships/slide" Target="slide29.xml"/></Relationships>
</file>

<file path=ppt/slides/_rels/slide3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8.xml"/><Relationship Id="rId1" Type="http://schemas.openxmlformats.org/officeDocument/2006/relationships/slideLayout" Target="../slideLayouts/slideLayout43.xml"/><Relationship Id="rId5" Type="http://schemas.openxmlformats.org/officeDocument/2006/relationships/image" Target="../media/image24.png"/><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8.xml"/><Relationship Id="rId1" Type="http://schemas.openxmlformats.org/officeDocument/2006/relationships/slideLayout" Target="../slideLayouts/slideLayout44.xml"/><Relationship Id="rId4" Type="http://schemas.openxmlformats.org/officeDocument/2006/relationships/slide" Target="slide33.xml"/></Relationships>
</file>

<file path=ppt/slides/_rels/slide3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8.xml"/><Relationship Id="rId1" Type="http://schemas.openxmlformats.org/officeDocument/2006/relationships/slideLayout" Target="../slideLayouts/slideLayout45.xml"/><Relationship Id="rId4" Type="http://schemas.openxmlformats.org/officeDocument/2006/relationships/slide" Target="slide33.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15.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16.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17.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18.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8.xml"/><Relationship Id="rId1" Type="http://schemas.openxmlformats.org/officeDocument/2006/relationships/slideLayout" Target="../slideLayouts/slideLayout19.xml"/><Relationship Id="rId4" Type="http://schemas.openxmlformats.org/officeDocument/2006/relationships/slide" Target="slide33.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5.emf"/><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package" Target="../embeddings/Microsoft_Word___2.docx"/><Relationship Id="rId5" Type="http://schemas.openxmlformats.org/officeDocument/2006/relationships/slide" Target="slide33.xml"/><Relationship Id="rId4" Type="http://schemas.openxmlformats.org/officeDocument/2006/relationships/slide" Target="slide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txBox="1"/>
          <p:nvPr/>
        </p:nvSpPr>
        <p:spPr>
          <a:xfrm>
            <a:off x="31070" y="2924944"/>
            <a:ext cx="9081860" cy="576064"/>
          </a:xfrm>
          <a:prstGeom prst="rect">
            <a:avLst/>
          </a:prstGeom>
        </p:spPr>
        <p:txBody>
          <a:bodyPr/>
          <a:lstStyle>
            <a:lvl1pPr algn="l" rtl="0" eaLnBrk="1" fontAlgn="base" hangingPunct="1">
              <a:spcBef>
                <a:spcPct val="0"/>
              </a:spcBef>
              <a:spcAft>
                <a:spcPct val="0"/>
              </a:spcAft>
              <a:defRPr sz="1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pPr algn="ctr"/>
            <a:r>
              <a:rPr lang="en-US" altLang="zh-CN" sz="2400" spc="0" smtClean="0"/>
              <a:t>Section B</a:t>
            </a:r>
            <a:r>
              <a:rPr lang="zh-CN" altLang="zh-CN" sz="2400" spc="0" smtClean="0"/>
              <a:t>　</a:t>
            </a:r>
            <a:r>
              <a:rPr lang="en-US" altLang="zh-CN" sz="2400" spc="0" smtClean="0"/>
              <a:t>Reading and Thinking</a:t>
            </a:r>
            <a:endParaRPr lang="zh-CN" altLang="zh-CN" sz="2400" spc="0" dirty="0"/>
          </a:p>
        </p:txBody>
      </p:sp>
      <p:sp>
        <p:nvSpPr>
          <p:cNvPr id="3" name="标题 3"/>
          <p:cNvSpPr txBox="1"/>
          <p:nvPr/>
        </p:nvSpPr>
        <p:spPr bwMode="auto">
          <a:xfrm>
            <a:off x="31070" y="1628800"/>
            <a:ext cx="908186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lvl1pPr algn="l" rtl="0" eaLnBrk="1" fontAlgn="base" hangingPunct="1">
              <a:spcBef>
                <a:spcPct val="0"/>
              </a:spcBef>
              <a:spcAft>
                <a:spcPct val="0"/>
              </a:spcAft>
              <a:defRPr sz="1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pPr algn="ctr"/>
            <a:r>
              <a:rPr lang="en-US" altLang="zh-CN" sz="3200" spc="0" smtClean="0"/>
              <a:t>Unit 5 Languages Around The World</a:t>
            </a:r>
            <a:endParaRPr lang="en-US" altLang="zh-CN" sz="3200" spc="0" dirty="0"/>
          </a:p>
        </p:txBody>
      </p:sp>
      <p:sp>
        <p:nvSpPr>
          <p:cNvPr id="4" name="矩形 3"/>
          <p:cNvSpPr/>
          <p:nvPr/>
        </p:nvSpPr>
        <p:spPr>
          <a:xfrm>
            <a:off x="8034" y="4725144"/>
            <a:ext cx="9135966"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27584" y="1124744"/>
            <a:ext cx="7592392" cy="5507290"/>
            <a:chOff x="508000" y="1071935"/>
            <a:chExt cx="8128000" cy="5895804"/>
          </a:xfrm>
        </p:grpSpPr>
        <p:pic>
          <p:nvPicPr>
            <p:cNvPr id="2" name="图片 1"/>
            <p:cNvPicPr>
              <a:picLocks noChangeAspect="1"/>
            </p:cNvPicPr>
            <p:nvPr/>
          </p:nvPicPr>
          <p:blipFill>
            <a:blip r:embed="rId2" cstate="email"/>
            <a:stretch>
              <a:fillRect/>
            </a:stretch>
          </p:blipFill>
          <p:spPr>
            <a:xfrm>
              <a:off x="508000" y="1071935"/>
              <a:ext cx="8128000" cy="3918384"/>
            </a:xfrm>
            <a:prstGeom prst="rect">
              <a:avLst/>
            </a:prstGeom>
          </p:spPr>
        </p:pic>
        <p:pic>
          <p:nvPicPr>
            <p:cNvPr id="6" name="图片 5"/>
            <p:cNvPicPr>
              <a:picLocks noChangeAspect="1"/>
            </p:cNvPicPr>
            <p:nvPr/>
          </p:nvPicPr>
          <p:blipFill rotWithShape="1">
            <a:blip r:embed="rId3" cstate="email"/>
            <a:srcRect t="15949"/>
            <a:stretch>
              <a:fillRect/>
            </a:stretch>
          </p:blipFill>
          <p:spPr>
            <a:xfrm>
              <a:off x="508000" y="4584358"/>
              <a:ext cx="8117001" cy="2383381"/>
            </a:xfrm>
            <a:prstGeom prst="rect">
              <a:avLst/>
            </a:prstGeom>
          </p:spPr>
        </p:pic>
      </p:grpSp>
      <p:sp>
        <p:nvSpPr>
          <p:cNvPr id="10" name="矩形 9">
            <a:hlinkClick r:id="rId4"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6"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p:cNvSpPr/>
          <p:nvPr/>
        </p:nvSpPr>
        <p:spPr>
          <a:xfrm>
            <a:off x="1016907" y="5683589"/>
            <a:ext cx="7258323" cy="69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236647"/>
            <a:ext cx="8128000" cy="492865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date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back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zh-CN" altLang="zh-CN" sz="2200" dirty="0">
                <a:solidFill>
                  <a:srgbClr val="000000"/>
                </a:solidFill>
                <a:latin typeface="Times New Roman" panose="02020603050405020304" pitchFamily="18" charset="0"/>
                <a:cs typeface="Times New Roman" panose="02020603050405020304" pitchFamily="18" charset="0"/>
              </a:rPr>
              <a:t>追溯到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始于</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It </a:t>
            </a:r>
            <a:r>
              <a:rPr lang="en-US" altLang="zh-CN" sz="2200" b="1" dirty="0">
                <a:solidFill>
                  <a:srgbClr val="000000"/>
                </a:solidFill>
                <a:latin typeface="Times New Roman" panose="02020603050405020304" pitchFamily="18" charset="0"/>
                <a:cs typeface="Times New Roman" panose="02020603050405020304" pitchFamily="18" charset="0"/>
              </a:rPr>
              <a:t>dates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back</a:t>
            </a:r>
            <a:r>
              <a:rPr lang="en-US" altLang="zh-CN" sz="2200" dirty="0">
                <a:solidFill>
                  <a:srgbClr val="000000"/>
                </a:solidFill>
                <a:latin typeface="Times New Roman" panose="02020603050405020304" pitchFamily="18" charset="0"/>
                <a:cs typeface="Times New Roman" panose="02020603050405020304" pitchFamily="18" charset="0"/>
              </a:rPr>
              <a:t> several thousand years to the use of </a:t>
            </a:r>
            <a:r>
              <a:rPr lang="en-US" altLang="zh-CN" sz="2200" i="1" dirty="0" err="1">
                <a:solidFill>
                  <a:srgbClr val="000000"/>
                </a:solidFill>
                <a:latin typeface="Times New Roman" panose="02020603050405020304" pitchFamily="18" charset="0"/>
                <a:cs typeface="Times New Roman" panose="02020603050405020304" pitchFamily="18" charset="0"/>
              </a:rPr>
              <a:t>Longgu</a:t>
            </a:r>
            <a:r>
              <a:rPr lang="en-US" altLang="zh-CN" sz="2200" i="1"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它可以追溯到几千年前的龙骨的使用</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date back to</a:t>
            </a:r>
            <a:r>
              <a:rPr lang="zh-CN" altLang="zh-CN" sz="2200" dirty="0">
                <a:solidFill>
                  <a:srgbClr val="000000"/>
                </a:solidFill>
                <a:latin typeface="Times New Roman" panose="02020603050405020304" pitchFamily="18" charset="0"/>
                <a:cs typeface="Times New Roman" panose="02020603050405020304" pitchFamily="18" charset="0"/>
              </a:rPr>
              <a:t>相当于</a:t>
            </a:r>
            <a:r>
              <a:rPr lang="en-US" altLang="zh-CN" sz="2200" dirty="0">
                <a:solidFill>
                  <a:srgbClr val="000000"/>
                </a:solidFill>
                <a:latin typeface="Times New Roman" panose="02020603050405020304" pitchFamily="18" charset="0"/>
                <a:cs typeface="Times New Roman" panose="02020603050405020304" pitchFamily="18" charset="0"/>
              </a:rPr>
              <a:t>date from,</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追溯到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始于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一般无进行时态和被动语态。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old town </a:t>
            </a:r>
            <a:r>
              <a:rPr lang="en-US" altLang="zh-CN" sz="2200" b="1" dirty="0">
                <a:solidFill>
                  <a:srgbClr val="000000"/>
                </a:solidFill>
                <a:latin typeface="Times New Roman" panose="02020603050405020304" pitchFamily="18" charset="0"/>
                <a:cs typeface="Times New Roman" panose="02020603050405020304" pitchFamily="18" charset="0"/>
              </a:rPr>
              <a:t>dates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back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the late seventeenth century.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这个古老的城镇始于十七世纪末。</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My interest in stamp collecting </a:t>
            </a:r>
            <a:r>
              <a:rPr lang="en-US" altLang="zh-CN" sz="2200" b="1" dirty="0">
                <a:solidFill>
                  <a:srgbClr val="000000"/>
                </a:solidFill>
                <a:latin typeface="Times New Roman" panose="02020603050405020304" pitchFamily="18" charset="0"/>
                <a:cs typeface="Times New Roman" panose="02020603050405020304" pitchFamily="18" charset="0"/>
              </a:rPr>
              <a:t>dates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from/back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my school days.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我从学生时代就开始爱好集邮。</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In China acupuncture </a:t>
            </a:r>
            <a:r>
              <a:rPr lang="en-US" altLang="zh-CN" sz="2200" b="1" dirty="0">
                <a:solidFill>
                  <a:srgbClr val="000000"/>
                </a:solidFill>
                <a:latin typeface="Times New Roman" panose="02020603050405020304" pitchFamily="18" charset="0"/>
                <a:cs typeface="Times New Roman" panose="02020603050405020304" pitchFamily="18" charset="0"/>
              </a:rPr>
              <a:t>dates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back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ancient times.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在中国</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针灸疗法可以追溯到古代。</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323528" y="1351042"/>
          <a:ext cx="8128000" cy="325253"/>
        </p:xfrm>
        <a:graphic>
          <a:graphicData uri="http://schemas.openxmlformats.org/presentationml/2006/ole">
            <mc:AlternateContent xmlns:mc="http://schemas.openxmlformats.org/markup-compatibility/2006">
              <mc:Choice xmlns:v="urn:schemas-microsoft-com:vml" Requires="v">
                <p:oleObj spid="_x0000_s4170" name="文档" r:id="rId6" imgW="3843020" imgH="154940" progId="Word.Document.12">
                  <p:embed/>
                </p:oleObj>
              </mc:Choice>
              <mc:Fallback>
                <p:oleObj name="文档" r:id="rId6" imgW="3843020" imgH="154940" progId="Word.Document.12">
                  <p:embed/>
                  <p:pic>
                    <p:nvPicPr>
                      <p:cNvPr id="0" name="图片 4157"/>
                      <p:cNvPicPr/>
                      <p:nvPr/>
                    </p:nvPicPr>
                    <p:blipFill>
                      <a:blip r:embed="rId7"/>
                      <a:stretch>
                        <a:fillRect/>
                      </a:stretch>
                    </p:blipFill>
                    <p:spPr>
                      <a:xfrm>
                        <a:off x="323528" y="1351042"/>
                        <a:ext cx="8128000" cy="325253"/>
                      </a:xfrm>
                      <a:prstGeom prst="rect">
                        <a:avLst/>
                      </a:prstGeom>
                    </p:spPr>
                  </p:pic>
                </p:oleObj>
              </mc:Fallback>
            </mc:AlternateContent>
          </a:graphicData>
        </a:graphic>
      </p:graphicFrame>
      <p:sp>
        <p:nvSpPr>
          <p:cNvPr id="3" name="矩形 2"/>
          <p:cNvSpPr>
            <a:spLocks noChangeAspect="1"/>
          </p:cNvSpPr>
          <p:nvPr/>
        </p:nvSpPr>
        <p:spPr>
          <a:xfrm>
            <a:off x="508000" y="1666021"/>
            <a:ext cx="8128000" cy="328852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date back to/date from</a:t>
            </a:r>
            <a:r>
              <a:rPr lang="zh-CN" altLang="zh-CN" sz="2200">
                <a:solidFill>
                  <a:srgbClr val="000000"/>
                </a:solidFill>
                <a:latin typeface="Times New Roman" panose="02020603050405020304" pitchFamily="18" charset="0"/>
                <a:cs typeface="Times New Roman" panose="02020603050405020304" pitchFamily="18" charset="0"/>
              </a:rPr>
              <a:t>做后置定语时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用动词</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ing</a:t>
            </a:r>
            <a:r>
              <a:rPr lang="zh-CN" altLang="zh-CN" sz="2200">
                <a:solidFill>
                  <a:srgbClr val="000000"/>
                </a:solidFill>
                <a:latin typeface="Times New Roman" panose="02020603050405020304" pitchFamily="18" charset="0"/>
                <a:cs typeface="Times New Roman" panose="02020603050405020304" pitchFamily="18" charset="0"/>
              </a:rPr>
              <a:t>形式。</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There is a wooden tower </a:t>
            </a:r>
            <a:r>
              <a:rPr lang="en-US" altLang="zh-CN" sz="2200" b="1">
                <a:solidFill>
                  <a:srgbClr val="000000"/>
                </a:solidFill>
                <a:latin typeface="Times New Roman" panose="02020603050405020304" pitchFamily="18" charset="0"/>
                <a:cs typeface="Times New Roman" panose="02020603050405020304" pitchFamily="18" charset="0"/>
              </a:rPr>
              <a:t>dating</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back</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cs typeface="Times New Roman" panose="02020603050405020304" pitchFamily="18" charset="0"/>
              </a:rPr>
              <a:t> the Qing Dynasty in the village.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村子里有一座清朝的木塔。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South Lake Park in Changchun,</a:t>
            </a:r>
            <a:r>
              <a:rPr lang="en-US" altLang="zh-CN" sz="2200" b="1">
                <a:solidFill>
                  <a:srgbClr val="000000"/>
                </a:solidFill>
                <a:latin typeface="Times New Roman" panose="02020603050405020304" pitchFamily="18" charset="0"/>
                <a:cs typeface="Times New Roman" panose="02020603050405020304" pitchFamily="18" charset="0"/>
              </a:rPr>
              <a:t>dating</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back</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cs typeface="Times New Roman" panose="02020603050405020304" pitchFamily="18" charset="0"/>
              </a:rPr>
              <a:t> 1933,is located in the southwestern part of the city.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长春南湖公园始于</a:t>
            </a:r>
            <a:r>
              <a:rPr lang="en-US" altLang="zh-CN" sz="2200">
                <a:solidFill>
                  <a:srgbClr val="000000"/>
                </a:solidFill>
                <a:latin typeface="Times New Roman" panose="02020603050405020304" pitchFamily="18" charset="0"/>
                <a:cs typeface="Times New Roman" panose="02020603050405020304" pitchFamily="18" charset="0"/>
              </a:rPr>
              <a:t>1933</a:t>
            </a:r>
            <a:r>
              <a:rPr lang="zh-CN" altLang="zh-CN" sz="2200">
                <a:solidFill>
                  <a:srgbClr val="000000"/>
                </a:solidFill>
                <a:latin typeface="Times New Roman" panose="02020603050405020304" pitchFamily="18" charset="0"/>
                <a:cs typeface="Times New Roman" panose="02020603050405020304" pitchFamily="18" charset="0"/>
              </a:rPr>
              <a:t>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位于城市的西南部。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819696" y="4941168"/>
          <a:ext cx="8128000" cy="1317781"/>
        </p:xfrm>
        <a:graphic>
          <a:graphicData uri="http://schemas.openxmlformats.org/presentationml/2006/ole">
            <mc:AlternateContent xmlns:mc="http://schemas.openxmlformats.org/markup-compatibility/2006">
              <mc:Choice xmlns:v="urn:schemas-microsoft-com:vml" Requires="v">
                <p:oleObj spid="_x0000_s4171" name="文档" r:id="rId8" imgW="3843020" imgH="623570" progId="Word.Document.12">
                  <p:embed/>
                </p:oleObj>
              </mc:Choice>
              <mc:Fallback>
                <p:oleObj name="文档" r:id="rId8" imgW="3843020" imgH="623570" progId="Word.Document.12">
                  <p:embed/>
                  <p:pic>
                    <p:nvPicPr>
                      <p:cNvPr id="0" name="图片 4158"/>
                      <p:cNvPicPr/>
                      <p:nvPr/>
                    </p:nvPicPr>
                    <p:blipFill>
                      <a:blip r:embed="rId9"/>
                      <a:stretch>
                        <a:fillRect/>
                      </a:stretch>
                    </p:blipFill>
                    <p:spPr>
                      <a:xfrm>
                        <a:off x="-819696" y="4941168"/>
                        <a:ext cx="8128000" cy="1317781"/>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508000" y="1169601"/>
            <a:ext cx="8128000" cy="4995703"/>
          </a:xfrm>
          <a:prstGeom prst="rect">
            <a:avLst/>
          </a:prstGeom>
        </p:spPr>
      </p:pic>
      <p:sp>
        <p:nvSpPr>
          <p:cNvPr id="6" name="矩形 5"/>
          <p:cNvSpPr/>
          <p:nvPr/>
        </p:nvSpPr>
        <p:spPr>
          <a:xfrm>
            <a:off x="675866" y="5206965"/>
            <a:ext cx="7781905" cy="702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96752"/>
            <a:ext cx="8128000" cy="531985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major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adj.</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主要的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重要的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大的　</a:t>
            </a:r>
            <a:r>
              <a:rPr lang="en-US" altLang="zh-CN" sz="2200" i="1" dirty="0">
                <a:solidFill>
                  <a:srgbClr val="000000"/>
                </a:solidFill>
                <a:latin typeface="Times New Roman" panose="02020603050405020304" pitchFamily="18" charset="0"/>
                <a:cs typeface="Times New Roman" panose="02020603050405020304" pitchFamily="18" charset="0"/>
              </a:rPr>
              <a:t>vi.</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主修</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专门研究　</a:t>
            </a:r>
            <a:r>
              <a:rPr lang="en-US" altLang="zh-CN" sz="2200" i="1" dirty="0">
                <a:solidFill>
                  <a:srgbClr val="000000"/>
                </a:solidFill>
                <a:latin typeface="Times New Roman" panose="02020603050405020304" pitchFamily="18" charset="0"/>
                <a:cs typeface="Times New Roman" panose="02020603050405020304" pitchFamily="18" charset="0"/>
              </a:rPr>
              <a:t>n.</a:t>
            </a:r>
            <a:r>
              <a:rPr lang="zh-CN" altLang="zh-CN" sz="2200" dirty="0">
                <a:solidFill>
                  <a:srgbClr val="000000"/>
                </a:solidFill>
                <a:latin typeface="Times New Roman" panose="02020603050405020304" pitchFamily="18" charset="0"/>
                <a:cs typeface="Times New Roman" panose="02020603050405020304" pitchFamily="18" charset="0"/>
              </a:rPr>
              <a:t>主修课程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主修学生</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Emperor </a:t>
            </a:r>
            <a:r>
              <a:rPr lang="en-US" altLang="zh-CN" sz="2200" dirty="0" err="1">
                <a:solidFill>
                  <a:srgbClr val="000000"/>
                </a:solidFill>
                <a:latin typeface="Times New Roman" panose="02020603050405020304" pitchFamily="18" charset="0"/>
                <a:cs typeface="Times New Roman" panose="02020603050405020304" pitchFamily="18" charset="0"/>
              </a:rPr>
              <a:t>Qinshihuang</a:t>
            </a:r>
            <a:r>
              <a:rPr lang="en-US" altLang="zh-CN" sz="2200" dirty="0">
                <a:solidFill>
                  <a:srgbClr val="000000"/>
                </a:solidFill>
                <a:latin typeface="Times New Roman" panose="02020603050405020304" pitchFamily="18" charset="0"/>
                <a:cs typeface="Times New Roman" panose="02020603050405020304" pitchFamily="18" charset="0"/>
              </a:rPr>
              <a:t> united the seven </a:t>
            </a:r>
            <a:r>
              <a:rPr lang="en-US" altLang="zh-CN" sz="2200" b="1" dirty="0">
                <a:solidFill>
                  <a:srgbClr val="000000"/>
                </a:solidFill>
                <a:latin typeface="Times New Roman" panose="02020603050405020304" pitchFamily="18" charset="0"/>
                <a:cs typeface="Times New Roman" panose="02020603050405020304" pitchFamily="18" charset="0"/>
              </a:rPr>
              <a:t>major</a:t>
            </a:r>
            <a:r>
              <a:rPr lang="en-US" altLang="zh-CN" sz="2200" dirty="0">
                <a:solidFill>
                  <a:srgbClr val="000000"/>
                </a:solidFill>
                <a:latin typeface="Times New Roman" panose="02020603050405020304" pitchFamily="18" charset="0"/>
                <a:cs typeface="Times New Roman" panose="02020603050405020304" pitchFamily="18" charset="0"/>
              </a:rPr>
              <a:t> states into one unified country where the Chinese writing system began to develop in one direction.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秦始皇将七大国统一为一个统一的国家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中国的书写制度开始朝一个方向发展。</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major</a:t>
            </a:r>
            <a:r>
              <a:rPr lang="zh-CN" altLang="zh-CN" sz="2200" dirty="0">
                <a:solidFill>
                  <a:srgbClr val="000000"/>
                </a:solidFill>
                <a:latin typeface="Times New Roman" panose="02020603050405020304" pitchFamily="18" charset="0"/>
                <a:cs typeface="Times New Roman" panose="02020603050405020304" pitchFamily="18" charset="0"/>
              </a:rPr>
              <a:t>是形容词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主要的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做定语修饰</a:t>
            </a:r>
            <a:r>
              <a:rPr lang="en-US" altLang="zh-CN" sz="2200" dirty="0">
                <a:solidFill>
                  <a:srgbClr val="000000"/>
                </a:solidFill>
                <a:latin typeface="Times New Roman" panose="02020603050405020304" pitchFamily="18" charset="0"/>
                <a:cs typeface="Times New Roman" panose="02020603050405020304" pitchFamily="18" charset="0"/>
              </a:rPr>
              <a:t>states</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There is a </a:t>
            </a:r>
            <a:r>
              <a:rPr lang="en-US" altLang="zh-CN" sz="2200" b="1" dirty="0">
                <a:solidFill>
                  <a:srgbClr val="000000"/>
                </a:solidFill>
                <a:latin typeface="Times New Roman" panose="02020603050405020304" pitchFamily="18" charset="0"/>
                <a:cs typeface="Times New Roman" panose="02020603050405020304" pitchFamily="18" charset="0"/>
              </a:rPr>
              <a:t>major</a:t>
            </a:r>
            <a:r>
              <a:rPr lang="en-US" altLang="zh-CN" sz="2200" dirty="0">
                <a:solidFill>
                  <a:srgbClr val="000000"/>
                </a:solidFill>
                <a:latin typeface="Times New Roman" panose="02020603050405020304" pitchFamily="18" charset="0"/>
                <a:cs typeface="Times New Roman" panose="02020603050405020304" pitchFamily="18" charset="0"/>
              </a:rPr>
              <a:t> problem with parking in London.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在伦敦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停车是一个大问题。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 think that is one of the </a:t>
            </a:r>
            <a:r>
              <a:rPr lang="en-US" altLang="zh-CN" sz="2200" b="1" dirty="0">
                <a:solidFill>
                  <a:srgbClr val="000000"/>
                </a:solidFill>
                <a:latin typeface="Times New Roman" panose="02020603050405020304" pitchFamily="18" charset="0"/>
                <a:cs typeface="Times New Roman" panose="02020603050405020304" pitchFamily="18" charset="0"/>
              </a:rPr>
              <a:t>major</a:t>
            </a:r>
            <a:r>
              <a:rPr lang="en-US" altLang="zh-CN" sz="2200" dirty="0">
                <a:solidFill>
                  <a:srgbClr val="000000"/>
                </a:solidFill>
                <a:latin typeface="Times New Roman" panose="02020603050405020304" pitchFamily="18" charset="0"/>
                <a:cs typeface="Times New Roman" panose="02020603050405020304" pitchFamily="18" charset="0"/>
              </a:rPr>
              <a:t> factors in his success.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我认为那是他成功的主要因素之一。</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20653"/>
            <a:ext cx="8128000" cy="537377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ve made up my mind to </a:t>
            </a:r>
            <a:r>
              <a:rPr lang="en-US" altLang="zh-CN" sz="2200" b="1">
                <a:solidFill>
                  <a:srgbClr val="000000"/>
                </a:solidFill>
                <a:latin typeface="Times New Roman" panose="02020603050405020304" pitchFamily="18" charset="0"/>
                <a:cs typeface="Times New Roman" panose="02020603050405020304" pitchFamily="18" charset="0"/>
              </a:rPr>
              <a:t>major</a:t>
            </a:r>
            <a:r>
              <a:rPr lang="en-US" altLang="zh-CN" sz="2200">
                <a:solidFill>
                  <a:srgbClr val="000000"/>
                </a:solidFill>
                <a:latin typeface="Times New Roman" panose="02020603050405020304" pitchFamily="18" charset="0"/>
                <a:cs typeface="Times New Roman" panose="02020603050405020304" pitchFamily="18" charset="0"/>
              </a:rPr>
              <a:t> in English after I finish middle school.</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我决定中学毕业后主修英语。</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My best friend,Tom,is a physics </a:t>
            </a:r>
            <a:r>
              <a:rPr lang="en-US" altLang="zh-CN" sz="2200" b="1">
                <a:solidFill>
                  <a:srgbClr val="000000"/>
                </a:solidFill>
                <a:latin typeface="Times New Roman" panose="02020603050405020304" pitchFamily="18" charset="0"/>
                <a:cs typeface="Times New Roman" panose="02020603050405020304" pitchFamily="18" charset="0"/>
              </a:rPr>
              <a:t>major.</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我最好的朋友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汤姆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是专攻物理的学生。</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It is not their interest but the need of the market that affects students</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choices of college </a:t>
            </a:r>
            <a:r>
              <a:rPr lang="en-US" altLang="zh-CN" sz="2200" b="1">
                <a:solidFill>
                  <a:srgbClr val="000000"/>
                </a:solidFill>
                <a:latin typeface="Times New Roman" panose="02020603050405020304" pitchFamily="18" charset="0"/>
                <a:cs typeface="Times New Roman" panose="02020603050405020304" pitchFamily="18" charset="0"/>
              </a:rPr>
              <a:t>majors</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不是他们的兴趣而是市场需求影响着大学生的专业选择。</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332656" y="1502643"/>
          <a:ext cx="8128000" cy="1770455"/>
        </p:xfrm>
        <a:graphic>
          <a:graphicData uri="http://schemas.openxmlformats.org/presentationml/2006/ole">
            <mc:AlternateContent xmlns:mc="http://schemas.openxmlformats.org/markup-compatibility/2006">
              <mc:Choice xmlns:v="urn:schemas-microsoft-com:vml" Requires="v">
                <p:oleObj spid="_x0000_s5159" name="文档" r:id="rId6" imgW="3843020" imgH="838200" progId="Word.Document.12">
                  <p:embed/>
                </p:oleObj>
              </mc:Choice>
              <mc:Fallback>
                <p:oleObj name="文档" r:id="rId6" imgW="3843020" imgH="838200" progId="Word.Document.12">
                  <p:embed/>
                  <p:pic>
                    <p:nvPicPr>
                      <p:cNvPr id="0" name="图片 5150"/>
                      <p:cNvPicPr/>
                      <p:nvPr/>
                    </p:nvPicPr>
                    <p:blipFill>
                      <a:blip r:embed="rId7"/>
                      <a:stretch>
                        <a:fillRect/>
                      </a:stretch>
                    </p:blipFill>
                    <p:spPr>
                      <a:xfrm>
                        <a:off x="-1332656" y="1502643"/>
                        <a:ext cx="8128000" cy="177045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4" name="对象 3"/>
          <p:cNvGraphicFramePr>
            <a:graphicFrameLocks noChangeAspect="1"/>
          </p:cNvGraphicFramePr>
          <p:nvPr/>
        </p:nvGraphicFramePr>
        <p:xfrm>
          <a:off x="323528" y="2492896"/>
          <a:ext cx="8128000" cy="325253"/>
        </p:xfrm>
        <a:graphic>
          <a:graphicData uri="http://schemas.openxmlformats.org/presentationml/2006/ole">
            <mc:AlternateContent xmlns:mc="http://schemas.openxmlformats.org/markup-compatibility/2006">
              <mc:Choice xmlns:v="urn:schemas-microsoft-com:vml" Requires="v">
                <p:oleObj spid="_x0000_s6183" name="文档" r:id="rId6" imgW="3843020" imgH="154940" progId="Word.Document.12">
                  <p:embed/>
                </p:oleObj>
              </mc:Choice>
              <mc:Fallback>
                <p:oleObj name="文档" r:id="rId6" imgW="3843020" imgH="154940" progId="Word.Document.12">
                  <p:embed/>
                  <p:pic>
                    <p:nvPicPr>
                      <p:cNvPr id="0" name="图片 6174"/>
                      <p:cNvPicPr/>
                      <p:nvPr/>
                    </p:nvPicPr>
                    <p:blipFill>
                      <a:blip r:embed="rId7"/>
                      <a:stretch>
                        <a:fillRect/>
                      </a:stretch>
                    </p:blipFill>
                    <p:spPr>
                      <a:xfrm>
                        <a:off x="323528" y="2492896"/>
                        <a:ext cx="8128000" cy="325253"/>
                      </a:xfrm>
                      <a:prstGeom prst="rect">
                        <a:avLst/>
                      </a:prstGeom>
                    </p:spPr>
                  </p:pic>
                </p:oleObj>
              </mc:Fallback>
            </mc:AlternateContent>
          </a:graphicData>
        </a:graphic>
      </p:graphicFrame>
      <p:sp>
        <p:nvSpPr>
          <p:cNvPr id="5" name="矩形 4"/>
          <p:cNvSpPr>
            <a:spLocks noChangeAspect="1"/>
          </p:cNvSpPr>
          <p:nvPr/>
        </p:nvSpPr>
        <p:spPr>
          <a:xfrm>
            <a:off x="508000" y="2835506"/>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majority of+</a:t>
            </a:r>
            <a:r>
              <a:rPr lang="zh-CN" altLang="zh-CN" sz="2200" dirty="0">
                <a:solidFill>
                  <a:srgbClr val="000000"/>
                </a:solidFill>
                <a:latin typeface="Times New Roman" panose="02020603050405020304" pitchFamily="18" charset="0"/>
                <a:cs typeface="Times New Roman" panose="02020603050405020304" pitchFamily="18" charset="0"/>
              </a:rPr>
              <a:t>复数名词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用作主语时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谓语动词常用复数</a:t>
            </a:r>
            <a:r>
              <a:rPr lang="en-US" altLang="zh-CN" sz="2200" dirty="0">
                <a:solidFill>
                  <a:srgbClr val="000000"/>
                </a:solidFill>
                <a:latin typeface="Times New Roman" panose="02020603050405020304" pitchFamily="18" charset="0"/>
                <a:cs typeface="Times New Roman" panose="02020603050405020304" pitchFamily="18" charset="0"/>
              </a:rPr>
              <a:t>;“the majority of+</a:t>
            </a:r>
            <a:r>
              <a:rPr lang="zh-CN" altLang="zh-CN" sz="2200" dirty="0">
                <a:solidFill>
                  <a:srgbClr val="000000"/>
                </a:solidFill>
                <a:latin typeface="Times New Roman" panose="02020603050405020304" pitchFamily="18" charset="0"/>
                <a:cs typeface="Times New Roman" panose="02020603050405020304" pitchFamily="18" charset="0"/>
              </a:rPr>
              <a:t>不可数名词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用作主语时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谓语动词用单数</a:t>
            </a:r>
            <a:r>
              <a:rPr lang="en-US" altLang="zh-CN" sz="2200" dirty="0">
                <a:solidFill>
                  <a:srgbClr val="000000"/>
                </a:solidFill>
                <a:latin typeface="Times New Roman" panose="02020603050405020304" pitchFamily="18" charset="0"/>
                <a:cs typeface="Times New Roman" panose="02020603050405020304" pitchFamily="18" charset="0"/>
              </a:rPr>
              <a:t>;“a majority of+</a:t>
            </a:r>
            <a:r>
              <a:rPr lang="zh-CN" altLang="zh-CN" sz="2200" dirty="0">
                <a:solidFill>
                  <a:srgbClr val="000000"/>
                </a:solidFill>
                <a:latin typeface="Times New Roman" panose="02020603050405020304" pitchFamily="18" charset="0"/>
                <a:cs typeface="Times New Roman" panose="02020603050405020304" pitchFamily="18" charset="0"/>
              </a:rPr>
              <a:t>复数名词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用作主语时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谓语动词通常用复数。</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167076" y="1217300"/>
            <a:ext cx="7040013" cy="5220332"/>
            <a:chOff x="204038" y="1481137"/>
            <a:chExt cx="8730412" cy="6473801"/>
          </a:xfrm>
        </p:grpSpPr>
        <p:pic>
          <p:nvPicPr>
            <p:cNvPr id="2" name="图片 1"/>
            <p:cNvPicPr>
              <a:picLocks noChangeAspect="1"/>
            </p:cNvPicPr>
            <p:nvPr/>
          </p:nvPicPr>
          <p:blipFill>
            <a:blip r:embed="rId5" cstate="email"/>
            <a:stretch>
              <a:fillRect/>
            </a:stretch>
          </p:blipFill>
          <p:spPr>
            <a:xfrm>
              <a:off x="209550" y="1481137"/>
              <a:ext cx="8724900" cy="3895725"/>
            </a:xfrm>
            <a:prstGeom prst="rect">
              <a:avLst/>
            </a:prstGeom>
          </p:spPr>
        </p:pic>
        <p:pic>
          <p:nvPicPr>
            <p:cNvPr id="3" name="图片 2"/>
            <p:cNvPicPr>
              <a:picLocks noChangeAspect="1"/>
            </p:cNvPicPr>
            <p:nvPr/>
          </p:nvPicPr>
          <p:blipFill>
            <a:blip r:embed="rId6" cstate="email"/>
            <a:stretch>
              <a:fillRect/>
            </a:stretch>
          </p:blipFill>
          <p:spPr>
            <a:xfrm>
              <a:off x="204038" y="5249838"/>
              <a:ext cx="8715375" cy="2705100"/>
            </a:xfrm>
            <a:prstGeom prst="rect">
              <a:avLst/>
            </a:prstGeom>
          </p:spPr>
        </p:pic>
      </p:grpSp>
      <p:sp>
        <p:nvSpPr>
          <p:cNvPr id="8" name="矩形 7"/>
          <p:cNvSpPr/>
          <p:nvPr/>
        </p:nvSpPr>
        <p:spPr>
          <a:xfrm>
            <a:off x="1331640" y="5599514"/>
            <a:ext cx="65527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8603"/>
            <a:ext cx="8128000" cy="369479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means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方式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方法</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途径</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Written Chinese has also become an important </a:t>
            </a:r>
            <a:r>
              <a:rPr lang="en-US" altLang="zh-CN" sz="2200" b="1" dirty="0">
                <a:solidFill>
                  <a:srgbClr val="000000"/>
                </a:solidFill>
                <a:latin typeface="Times New Roman" panose="02020603050405020304" pitchFamily="18" charset="0"/>
                <a:cs typeface="Times New Roman" panose="02020603050405020304" pitchFamily="18" charset="0"/>
              </a:rPr>
              <a:t>means</a:t>
            </a:r>
            <a:r>
              <a:rPr lang="en-US" altLang="zh-CN" sz="2200" dirty="0">
                <a:solidFill>
                  <a:srgbClr val="000000"/>
                </a:solidFill>
                <a:latin typeface="Times New Roman" panose="02020603050405020304" pitchFamily="18" charset="0"/>
                <a:cs typeface="Times New Roman" panose="02020603050405020304" pitchFamily="18" charset="0"/>
              </a:rPr>
              <a:t> by which China</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present is connected with its past.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书面汉语也成为中国现在与过去联系的重要手段。</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means</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方法</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途径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其单复数形式相同。</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For most </a:t>
            </a:r>
            <a:r>
              <a:rPr lang="en-US" altLang="zh-CN" sz="2200" dirty="0" err="1">
                <a:solidFill>
                  <a:srgbClr val="000000"/>
                </a:solidFill>
                <a:latin typeface="Times New Roman" panose="02020603050405020304" pitchFamily="18" charset="0"/>
                <a:cs typeface="Times New Roman" panose="02020603050405020304" pitchFamily="18" charset="0"/>
              </a:rPr>
              <a:t>people,the</a:t>
            </a:r>
            <a:r>
              <a:rPr lang="en-US" altLang="zh-CN" sz="2200" dirty="0">
                <a:solidFill>
                  <a:srgbClr val="000000"/>
                </a:solidFill>
                <a:latin typeface="Times New Roman" panose="02020603050405020304" pitchFamily="18" charset="0"/>
                <a:cs typeface="Times New Roman" panose="02020603050405020304" pitchFamily="18" charset="0"/>
              </a:rPr>
              <a:t> car is still their main </a:t>
            </a:r>
            <a:r>
              <a:rPr lang="en-US" altLang="zh-CN" sz="2200" b="1" dirty="0">
                <a:solidFill>
                  <a:srgbClr val="000000"/>
                </a:solidFill>
                <a:latin typeface="Times New Roman" panose="02020603050405020304" pitchFamily="18" charset="0"/>
                <a:cs typeface="Times New Roman" panose="02020603050405020304" pitchFamily="18" charset="0"/>
              </a:rPr>
              <a:t>means</a:t>
            </a:r>
            <a:r>
              <a:rPr lang="en-US" altLang="zh-CN" sz="2200" dirty="0">
                <a:solidFill>
                  <a:srgbClr val="000000"/>
                </a:solidFill>
                <a:latin typeface="Times New Roman" panose="02020603050405020304" pitchFamily="18" charset="0"/>
                <a:cs typeface="Times New Roman" panose="02020603050405020304" pitchFamily="18" charset="0"/>
              </a:rPr>
              <a:t> of transport.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对大多数人来说</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汽车仍是主要的交通方式。</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cellphone is more than a </a:t>
            </a:r>
            <a:r>
              <a:rPr lang="en-US" altLang="zh-CN" sz="2200" b="1" dirty="0">
                <a:solidFill>
                  <a:srgbClr val="000000"/>
                </a:solidFill>
                <a:latin typeface="Times New Roman" panose="02020603050405020304" pitchFamily="18" charset="0"/>
                <a:cs typeface="Times New Roman" panose="02020603050405020304" pitchFamily="18" charset="0"/>
              </a:rPr>
              <a:t>means</a:t>
            </a:r>
            <a:r>
              <a:rPr lang="en-US" altLang="zh-CN" sz="2200" dirty="0">
                <a:solidFill>
                  <a:srgbClr val="000000"/>
                </a:solidFill>
                <a:latin typeface="Times New Roman" panose="02020603050405020304" pitchFamily="18" charset="0"/>
                <a:cs typeface="Times New Roman" panose="02020603050405020304" pitchFamily="18" charset="0"/>
              </a:rPr>
              <a:t> of communication.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手机不仅仅是一种通信工具。</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13565"/>
            <a:ext cx="8128000" cy="5475345"/>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5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Students build up their vocabularies </a:t>
            </a:r>
            <a:r>
              <a:rPr lang="en-US" altLang="zh-CN" sz="2200" b="1">
                <a:solidFill>
                  <a:srgbClr val="000000"/>
                </a:solidFill>
                <a:latin typeface="Times New Roman" panose="02020603050405020304" pitchFamily="18" charset="0"/>
                <a:cs typeface="Times New Roman" panose="02020603050405020304" pitchFamily="18" charset="0"/>
              </a:rPr>
              <a:t>by</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means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of</a:t>
            </a:r>
            <a:r>
              <a:rPr lang="en-US" altLang="zh-CN" sz="2200">
                <a:solidFill>
                  <a:srgbClr val="000000"/>
                </a:solidFill>
                <a:latin typeface="Times New Roman" panose="02020603050405020304" pitchFamily="18" charset="0"/>
                <a:cs typeface="Times New Roman" panose="02020603050405020304" pitchFamily="18" charset="0"/>
              </a:rPr>
              <a:t> reading.</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学生通过阅读的方法增加词汇量。</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We can carry out the new project </a:t>
            </a:r>
            <a:r>
              <a:rPr lang="en-US" altLang="zh-CN" sz="2200" b="1">
                <a:solidFill>
                  <a:srgbClr val="000000"/>
                </a:solidFill>
                <a:latin typeface="Times New Roman" panose="02020603050405020304" pitchFamily="18" charset="0"/>
                <a:cs typeface="Times New Roman" panose="02020603050405020304" pitchFamily="18" charset="0"/>
              </a:rPr>
              <a:t>by</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this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means</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我们可以用这种办法来实施新计划</a:t>
            </a:r>
            <a:r>
              <a:rPr lang="zh-CN"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means</a:t>
            </a:r>
            <a:r>
              <a:rPr lang="zh-CN" altLang="zh-CN" sz="2200">
                <a:solidFill>
                  <a:srgbClr val="000000"/>
                </a:solidFill>
                <a:latin typeface="Times New Roman" panose="02020603050405020304" pitchFamily="18" charset="0"/>
                <a:cs typeface="Times New Roman" panose="02020603050405020304" pitchFamily="18" charset="0"/>
              </a:rPr>
              <a:t>是单复数同形的名词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其谓语动词的数要根据</a:t>
            </a:r>
            <a:r>
              <a:rPr lang="en-US" altLang="zh-CN" sz="2200">
                <a:solidFill>
                  <a:srgbClr val="000000"/>
                </a:solidFill>
                <a:latin typeface="Times New Roman" panose="02020603050405020304" pitchFamily="18" charset="0"/>
                <a:cs typeface="Times New Roman" panose="02020603050405020304" pitchFamily="18" charset="0"/>
              </a:rPr>
              <a:t>means</a:t>
            </a:r>
            <a:r>
              <a:rPr lang="zh-CN" altLang="zh-CN" sz="2200">
                <a:solidFill>
                  <a:srgbClr val="000000"/>
                </a:solidFill>
                <a:latin typeface="Times New Roman" panose="02020603050405020304" pitchFamily="18" charset="0"/>
                <a:cs typeface="Times New Roman" panose="02020603050405020304" pitchFamily="18" charset="0"/>
              </a:rPr>
              <a:t>前的修饰语来决定。</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993164" y="1521372"/>
          <a:ext cx="8128000" cy="2226482"/>
        </p:xfrm>
        <a:graphic>
          <a:graphicData uri="http://schemas.openxmlformats.org/presentationml/2006/ole">
            <mc:AlternateContent xmlns:mc="http://schemas.openxmlformats.org/markup-compatibility/2006">
              <mc:Choice xmlns:v="urn:schemas-microsoft-com:vml" Requires="v">
                <p:oleObj spid="_x0000_s7236" name="文档" r:id="rId6" imgW="3843020" imgH="1054100" progId="Word.Document.12">
                  <p:embed/>
                </p:oleObj>
              </mc:Choice>
              <mc:Fallback>
                <p:oleObj name="文档" r:id="rId6" imgW="3843020" imgH="1054100" progId="Word.Document.12">
                  <p:embed/>
                  <p:pic>
                    <p:nvPicPr>
                      <p:cNvPr id="0" name="图片 7223"/>
                      <p:cNvPicPr/>
                      <p:nvPr/>
                    </p:nvPicPr>
                    <p:blipFill>
                      <a:blip r:embed="rId7"/>
                      <a:stretch>
                        <a:fillRect/>
                      </a:stretch>
                    </p:blipFill>
                    <p:spPr>
                      <a:xfrm>
                        <a:off x="-993164" y="1521372"/>
                        <a:ext cx="8128000" cy="2226482"/>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323528" y="5335995"/>
          <a:ext cx="8128000" cy="325253"/>
        </p:xfrm>
        <a:graphic>
          <a:graphicData uri="http://schemas.openxmlformats.org/presentationml/2006/ole">
            <mc:AlternateContent xmlns:mc="http://schemas.openxmlformats.org/markup-compatibility/2006">
              <mc:Choice xmlns:v="urn:schemas-microsoft-com:vml" Requires="v">
                <p:oleObj spid="_x0000_s7237" name="文档" r:id="rId8" imgW="3843020" imgH="154940" progId="Word.Document.12">
                  <p:embed/>
                </p:oleObj>
              </mc:Choice>
              <mc:Fallback>
                <p:oleObj name="文档" r:id="rId8" imgW="3843020" imgH="154940" progId="Word.Document.12">
                  <p:embed/>
                  <p:pic>
                    <p:nvPicPr>
                      <p:cNvPr id="0" name="图片 7224"/>
                      <p:cNvPicPr/>
                      <p:nvPr/>
                    </p:nvPicPr>
                    <p:blipFill>
                      <a:blip r:embed="rId9"/>
                      <a:stretch>
                        <a:fillRect/>
                      </a:stretch>
                    </p:blipFill>
                    <p:spPr>
                      <a:xfrm>
                        <a:off x="323528" y="5335995"/>
                        <a:ext cx="8128000" cy="325253"/>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14470"/>
            <a:ext cx="2308645"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知识体系</a:t>
            </a:r>
            <a:r>
              <a:rPr lang="zh-CN"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图解</a:t>
            </a:r>
            <a:r>
              <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8" name="对象 7"/>
          <p:cNvGraphicFramePr>
            <a:graphicFrameLocks noChangeAspect="1"/>
          </p:cNvGraphicFramePr>
          <p:nvPr/>
        </p:nvGraphicFramePr>
        <p:xfrm>
          <a:off x="508000" y="1536244"/>
          <a:ext cx="8128000" cy="5655693"/>
        </p:xfrm>
        <a:graphic>
          <a:graphicData uri="http://schemas.openxmlformats.org/presentationml/2006/ole">
            <mc:AlternateContent xmlns:mc="http://schemas.openxmlformats.org/markup-compatibility/2006">
              <mc:Choice xmlns:v="urn:schemas-microsoft-com:vml" Requires="v">
                <p:oleObj spid="_x0000_s1077" name="文档" r:id="rId6" imgW="3909060" imgH="2726690" progId="Word.Document.12">
                  <p:embed/>
                </p:oleObj>
              </mc:Choice>
              <mc:Fallback>
                <p:oleObj name="文档" r:id="rId6" imgW="3909060" imgH="2726690" progId="Word.Document.12">
                  <p:embed/>
                  <p:pic>
                    <p:nvPicPr>
                      <p:cNvPr id="0" name="图片 1068"/>
                      <p:cNvPicPr/>
                      <p:nvPr/>
                    </p:nvPicPr>
                    <p:blipFill>
                      <a:blip r:embed="rId7"/>
                      <a:stretch>
                        <a:fillRect/>
                      </a:stretch>
                    </p:blipFill>
                    <p:spPr>
                      <a:xfrm>
                        <a:off x="508000" y="1536244"/>
                        <a:ext cx="8128000" cy="5655693"/>
                      </a:xfrm>
                      <a:prstGeom prst="rect">
                        <a:avLst/>
                      </a:prstGeom>
                    </p:spPr>
                  </p:pic>
                </p:oleObj>
              </mc:Fallback>
            </mc:AlternateContent>
          </a:graphicData>
        </a:graphic>
      </p:graphicFrame>
      <p:sp>
        <p:nvSpPr>
          <p:cNvPr id="3" name="矩形 2"/>
          <p:cNvSpPr>
            <a:spLocks noChangeAspect="1"/>
          </p:cNvSpPr>
          <p:nvPr/>
        </p:nvSpPr>
        <p:spPr>
          <a:xfrm>
            <a:off x="1263886" y="1503361"/>
            <a:ext cx="1508746" cy="498598"/>
          </a:xfrm>
          <a:prstGeom prst="rect">
            <a:avLst/>
          </a:prstGeom>
        </p:spPr>
        <p:txBody>
          <a:bodyPr wrap="none">
            <a:spAutoFit/>
          </a:bodyPr>
          <a:lstStyle/>
          <a:p>
            <a:pPr>
              <a:lnSpc>
                <a:spcPct val="120000"/>
              </a:lnSpc>
            </a:pPr>
            <a:r>
              <a:rPr lang="en-US" altLang="zh-CN" sz="2200" smtClean="0">
                <a:solidFill>
                  <a:srgbClr val="FF0000"/>
                </a:solidFill>
                <a:latin typeface="Times New Roman" panose="02020603050405020304" pitchFamily="18" charset="0"/>
              </a:rPr>
              <a:t>civilisation </a:t>
            </a:r>
            <a:endParaRPr lang="zh-CN" altLang="en-US" sz="2200"/>
          </a:p>
        </p:txBody>
      </p:sp>
      <p:sp>
        <p:nvSpPr>
          <p:cNvPr id="9" name="矩形 8"/>
          <p:cNvSpPr>
            <a:spLocks noChangeAspect="1"/>
          </p:cNvSpPr>
          <p:nvPr/>
        </p:nvSpPr>
        <p:spPr>
          <a:xfrm>
            <a:off x="1263886" y="1844824"/>
            <a:ext cx="98296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despite</a:t>
            </a:r>
            <a:endParaRPr lang="zh-CN" altLang="en-US" sz="2200"/>
          </a:p>
        </p:txBody>
      </p:sp>
      <p:sp>
        <p:nvSpPr>
          <p:cNvPr id="10" name="矩形 9"/>
          <p:cNvSpPr>
            <a:spLocks noChangeAspect="1"/>
          </p:cNvSpPr>
          <p:nvPr/>
        </p:nvSpPr>
        <p:spPr>
          <a:xfrm>
            <a:off x="1263886" y="2155978"/>
            <a:ext cx="84350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factor</a:t>
            </a:r>
            <a:endParaRPr lang="zh-CN" altLang="en-US" sz="2200"/>
          </a:p>
        </p:txBody>
      </p:sp>
      <p:sp>
        <p:nvSpPr>
          <p:cNvPr id="11" name="矩形 10"/>
          <p:cNvSpPr>
            <a:spLocks noChangeAspect="1"/>
          </p:cNvSpPr>
          <p:nvPr/>
        </p:nvSpPr>
        <p:spPr>
          <a:xfrm>
            <a:off x="1263886" y="2468587"/>
            <a:ext cx="68480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base</a:t>
            </a:r>
            <a:endParaRPr lang="zh-CN" altLang="en-US" sz="2200"/>
          </a:p>
        </p:txBody>
      </p:sp>
      <p:sp>
        <p:nvSpPr>
          <p:cNvPr id="12" name="矩形 11"/>
          <p:cNvSpPr>
            <a:spLocks noChangeAspect="1"/>
          </p:cNvSpPr>
          <p:nvPr/>
        </p:nvSpPr>
        <p:spPr>
          <a:xfrm>
            <a:off x="1263886" y="2792804"/>
            <a:ext cx="1297150"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symbol</a:t>
            </a:r>
            <a:r>
              <a:rPr lang="zh-CN" altLang="en-US" sz="2200">
                <a:solidFill>
                  <a:srgbClr val="FF0000"/>
                </a:solidFill>
                <a:latin typeface="Times New Roman" panose="02020603050405020304" pitchFamily="18" charset="0"/>
              </a:rPr>
              <a:t>　</a:t>
            </a:r>
            <a:endParaRPr lang="zh-CN" altLang="en-US" sz="2200"/>
          </a:p>
        </p:txBody>
      </p:sp>
      <p:sp>
        <p:nvSpPr>
          <p:cNvPr id="13" name="矩形 12"/>
          <p:cNvSpPr>
            <a:spLocks noChangeAspect="1"/>
          </p:cNvSpPr>
          <p:nvPr/>
        </p:nvSpPr>
        <p:spPr>
          <a:xfrm>
            <a:off x="1263886" y="3092350"/>
            <a:ext cx="1077539"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carve</a:t>
            </a:r>
            <a:r>
              <a:rPr lang="zh-CN" altLang="en-US" sz="2200">
                <a:solidFill>
                  <a:srgbClr val="FF0000"/>
                </a:solidFill>
                <a:latin typeface="Times New Roman" panose="02020603050405020304" pitchFamily="18" charset="0"/>
              </a:rPr>
              <a:t>　</a:t>
            </a:r>
            <a:endParaRPr lang="zh-CN" altLang="en-US" sz="2200"/>
          </a:p>
        </p:txBody>
      </p:sp>
      <p:sp>
        <p:nvSpPr>
          <p:cNvPr id="14" name="矩形 13"/>
          <p:cNvSpPr>
            <a:spLocks noChangeAspect="1"/>
          </p:cNvSpPr>
          <p:nvPr/>
        </p:nvSpPr>
        <p:spPr>
          <a:xfrm>
            <a:off x="1263886" y="3412273"/>
            <a:ext cx="96853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variety</a:t>
            </a:r>
            <a:endParaRPr lang="zh-CN" altLang="en-US" sz="2200"/>
          </a:p>
        </p:txBody>
      </p:sp>
      <p:sp>
        <p:nvSpPr>
          <p:cNvPr id="15" name="矩形 14"/>
          <p:cNvSpPr>
            <a:spLocks noChangeAspect="1"/>
          </p:cNvSpPr>
          <p:nvPr/>
        </p:nvSpPr>
        <p:spPr>
          <a:xfrm>
            <a:off x="1263886" y="3745342"/>
            <a:ext cx="84350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major</a:t>
            </a:r>
            <a:endParaRPr lang="zh-CN" altLang="en-US" sz="2200"/>
          </a:p>
        </p:txBody>
      </p:sp>
      <p:sp>
        <p:nvSpPr>
          <p:cNvPr id="16" name="矩形 15"/>
          <p:cNvSpPr>
            <a:spLocks noChangeAspect="1"/>
          </p:cNvSpPr>
          <p:nvPr/>
        </p:nvSpPr>
        <p:spPr>
          <a:xfrm>
            <a:off x="1263886" y="4365104"/>
            <a:ext cx="90441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means</a:t>
            </a:r>
            <a:endParaRPr lang="zh-CN" altLang="en-US" sz="2200"/>
          </a:p>
        </p:txBody>
      </p:sp>
      <p:sp>
        <p:nvSpPr>
          <p:cNvPr id="17" name="矩形 16"/>
          <p:cNvSpPr>
            <a:spLocks noChangeAspect="1"/>
          </p:cNvSpPr>
          <p:nvPr/>
        </p:nvSpPr>
        <p:spPr>
          <a:xfrm>
            <a:off x="1471155" y="4680110"/>
            <a:ext cx="93487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classic</a:t>
            </a:r>
            <a:endParaRPr lang="zh-CN" altLang="en-US" sz="2200"/>
          </a:p>
        </p:txBody>
      </p:sp>
      <p:sp>
        <p:nvSpPr>
          <p:cNvPr id="18" name="矩形 17"/>
          <p:cNvSpPr>
            <a:spLocks noChangeAspect="1"/>
          </p:cNvSpPr>
          <p:nvPr/>
        </p:nvSpPr>
        <p:spPr>
          <a:xfrm>
            <a:off x="1471155" y="4979656"/>
            <a:ext cx="1188146"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regard</a:t>
            </a:r>
            <a:r>
              <a:rPr lang="zh-CN" altLang="en-US" sz="2200">
                <a:solidFill>
                  <a:srgbClr val="FF0000"/>
                </a:solidFill>
                <a:latin typeface="Times New Roman" panose="02020603050405020304" pitchFamily="18" charset="0"/>
              </a:rPr>
              <a:t>　</a:t>
            </a:r>
            <a:endParaRPr lang="zh-CN" altLang="en-US" sz="2200"/>
          </a:p>
        </p:txBody>
      </p:sp>
      <p:sp>
        <p:nvSpPr>
          <p:cNvPr id="19" name="矩形 18"/>
          <p:cNvSpPr>
            <a:spLocks noChangeAspect="1"/>
          </p:cNvSpPr>
          <p:nvPr/>
        </p:nvSpPr>
        <p:spPr>
          <a:xfrm>
            <a:off x="1471155" y="5279202"/>
            <a:ext cx="121860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character</a:t>
            </a:r>
            <a:endParaRPr lang="zh-CN" altLang="en-US" sz="2200"/>
          </a:p>
        </p:txBody>
      </p:sp>
      <p:sp>
        <p:nvSpPr>
          <p:cNvPr id="20" name="矩形 19"/>
          <p:cNvSpPr>
            <a:spLocks noChangeAspect="1"/>
          </p:cNvSpPr>
          <p:nvPr/>
        </p:nvSpPr>
        <p:spPr>
          <a:xfrm>
            <a:off x="1471155" y="5571628"/>
            <a:ext cx="1343638"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appreciate</a:t>
            </a:r>
            <a:endParaRPr lang="zh-CN" altLang="en-US" sz="2200"/>
          </a:p>
        </p:txBody>
      </p:sp>
      <p:sp>
        <p:nvSpPr>
          <p:cNvPr id="21" name="矩形 20"/>
          <p:cNvSpPr>
            <a:spLocks noChangeAspect="1"/>
          </p:cNvSpPr>
          <p:nvPr/>
        </p:nvSpPr>
        <p:spPr>
          <a:xfrm>
            <a:off x="1471155" y="5946060"/>
            <a:ext cx="1074077"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affair</a:t>
            </a:r>
            <a:r>
              <a:rPr lang="zh-CN" altLang="en-US" sz="2200">
                <a:solidFill>
                  <a:srgbClr val="FF0000"/>
                </a:solidFill>
                <a:latin typeface="Times New Roman" panose="02020603050405020304" pitchFamily="18" charset="0"/>
              </a:rPr>
              <a:t>　</a:t>
            </a:r>
            <a:endParaRPr lang="zh-CN" altLang="en-US" sz="2200"/>
          </a:p>
        </p:txBody>
      </p:sp>
      <p:sp>
        <p:nvSpPr>
          <p:cNvPr id="22" name="矩形 21"/>
          <p:cNvSpPr>
            <a:spLocks noChangeAspect="1"/>
          </p:cNvSpPr>
          <p:nvPr/>
        </p:nvSpPr>
        <p:spPr>
          <a:xfrm>
            <a:off x="1471155" y="6244366"/>
            <a:ext cx="106150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specific</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down)">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cstate="email"/>
          <a:stretch>
            <a:fillRect/>
          </a:stretch>
        </p:blipFill>
        <p:spPr>
          <a:xfrm>
            <a:off x="508000" y="1120258"/>
            <a:ext cx="8128000" cy="5528464"/>
          </a:xfrm>
          <a:prstGeom prst="rect">
            <a:avLst/>
          </a:prstGeom>
        </p:spPr>
      </p:pic>
      <p:sp>
        <p:nvSpPr>
          <p:cNvPr id="6" name="矩形 5"/>
          <p:cNvSpPr/>
          <p:nvPr/>
        </p:nvSpPr>
        <p:spPr>
          <a:xfrm>
            <a:off x="675866" y="5730763"/>
            <a:ext cx="7781905" cy="642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79740"/>
            <a:ext cx="8128000" cy="289733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regard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尊重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关注　</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把</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视为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看待</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The high </a:t>
            </a:r>
            <a:r>
              <a:rPr lang="en-US" altLang="zh-CN" sz="2200" b="1" dirty="0">
                <a:solidFill>
                  <a:srgbClr val="000000"/>
                </a:solidFill>
                <a:latin typeface="Times New Roman" panose="02020603050405020304" pitchFamily="18" charset="0"/>
                <a:cs typeface="Times New Roman" panose="02020603050405020304" pitchFamily="18" charset="0"/>
              </a:rPr>
              <a:t>regard</a:t>
            </a:r>
            <a:r>
              <a:rPr lang="en-US" altLang="zh-CN" sz="2200" dirty="0">
                <a:solidFill>
                  <a:srgbClr val="000000"/>
                </a:solidFill>
                <a:latin typeface="Times New Roman" panose="02020603050405020304" pitchFamily="18" charset="0"/>
                <a:cs typeface="Times New Roman" panose="02020603050405020304" pitchFamily="18" charset="0"/>
              </a:rPr>
              <a:t> for the Chinese writing system can be seen in the development of Chinese characters as an art </a:t>
            </a:r>
            <a:r>
              <a:rPr lang="en-US" altLang="zh-CN" sz="2200" dirty="0" err="1">
                <a:solidFill>
                  <a:srgbClr val="000000"/>
                </a:solidFill>
                <a:latin typeface="Times New Roman" panose="02020603050405020304" pitchFamily="18" charset="0"/>
                <a:cs typeface="Times New Roman" panose="02020603050405020304" pitchFamily="18" charset="0"/>
              </a:rPr>
              <a:t>form,known</a:t>
            </a:r>
            <a:r>
              <a:rPr lang="en-US" altLang="zh-CN" sz="2200" dirty="0">
                <a:solidFill>
                  <a:srgbClr val="000000"/>
                </a:solidFill>
                <a:latin typeface="Times New Roman" panose="02020603050405020304" pitchFamily="18" charset="0"/>
                <a:cs typeface="Times New Roman" panose="02020603050405020304" pitchFamily="18" charset="0"/>
              </a:rPr>
              <a:t> as Chinese </a:t>
            </a:r>
            <a:r>
              <a:rPr lang="en-US" altLang="zh-CN" sz="2200" dirty="0" err="1">
                <a:solidFill>
                  <a:srgbClr val="000000"/>
                </a:solidFill>
                <a:latin typeface="Times New Roman" panose="02020603050405020304" pitchFamily="18" charset="0"/>
                <a:cs typeface="Times New Roman" panose="02020603050405020304" pitchFamily="18" charset="0"/>
              </a:rPr>
              <a:t>calligraphy,which</a:t>
            </a:r>
            <a:r>
              <a:rPr lang="en-US" altLang="zh-CN" sz="2200" dirty="0">
                <a:solidFill>
                  <a:srgbClr val="000000"/>
                </a:solidFill>
                <a:latin typeface="Times New Roman" panose="02020603050405020304" pitchFamily="18" charset="0"/>
                <a:cs typeface="Times New Roman" panose="02020603050405020304" pitchFamily="18" charset="0"/>
              </a:rPr>
              <a:t> has become an important part of Chinese culture.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对汉字书写体系的高度重视可以从汉字作为一种艺术形式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被称为中国书法</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的发展可以看出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它成为中国文化的重要组成部分。</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4077072"/>
          <a:ext cx="8128000" cy="1954879"/>
        </p:xfrm>
        <a:graphic>
          <a:graphicData uri="http://schemas.openxmlformats.org/presentationml/2006/ole">
            <mc:AlternateContent xmlns:mc="http://schemas.openxmlformats.org/markup-compatibility/2006">
              <mc:Choice xmlns:v="urn:schemas-microsoft-com:vml" Requires="v">
                <p:oleObj spid="_x0000_s8223" name="文档" r:id="rId6" imgW="3843020" imgH="926465" progId="Word.Document.12">
                  <p:embed/>
                </p:oleObj>
              </mc:Choice>
              <mc:Fallback>
                <p:oleObj name="文档" r:id="rId6" imgW="3843020" imgH="926465" progId="Word.Document.12">
                  <p:embed/>
                  <p:pic>
                    <p:nvPicPr>
                      <p:cNvPr id="0" name="图片 8214"/>
                      <p:cNvPicPr/>
                      <p:nvPr/>
                    </p:nvPicPr>
                    <p:blipFill>
                      <a:blip r:embed="rId7"/>
                      <a:stretch>
                        <a:fillRect/>
                      </a:stretch>
                    </p:blipFill>
                    <p:spPr>
                      <a:xfrm>
                        <a:off x="508000" y="4077072"/>
                        <a:ext cx="8128000" cy="1954879"/>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343346" y="1124744"/>
            <a:ext cx="8744520" cy="5373779"/>
          </a:xfrm>
          <a:prstGeom prst="rect">
            <a:avLst/>
          </a:prstGeom>
        </p:spPr>
        <p:txBody>
          <a:bodyPr wrap="square">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regard</a:t>
            </a:r>
            <a:r>
              <a:rPr lang="zh-CN" altLang="zh-CN" sz="2200" dirty="0">
                <a:solidFill>
                  <a:srgbClr val="000000"/>
                </a:solidFill>
                <a:latin typeface="Times New Roman" panose="02020603050405020304" pitchFamily="18" charset="0"/>
                <a:cs typeface="Times New Roman" panose="02020603050405020304" pitchFamily="18" charset="0"/>
              </a:rPr>
              <a:t>是名词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尊重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关注</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My roommate shows little </a:t>
            </a:r>
            <a:r>
              <a:rPr lang="en-US" altLang="zh-CN" sz="2200" b="1" dirty="0">
                <a:solidFill>
                  <a:srgbClr val="000000"/>
                </a:solidFill>
                <a:latin typeface="Times New Roman" panose="02020603050405020304" pitchFamily="18" charset="0"/>
                <a:cs typeface="Times New Roman" panose="02020603050405020304" pitchFamily="18" charset="0"/>
              </a:rPr>
              <a:t>regard</a:t>
            </a:r>
            <a:r>
              <a:rPr lang="en-US" altLang="zh-CN" sz="2200" dirty="0">
                <a:solidFill>
                  <a:srgbClr val="000000"/>
                </a:solidFill>
                <a:latin typeface="Times New Roman" panose="02020603050405020304" pitchFamily="18" charset="0"/>
                <a:cs typeface="Times New Roman" panose="02020603050405020304" pitchFamily="18" charset="0"/>
              </a:rPr>
              <a:t> for others.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我的室友很少关心别人。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We all have high </a:t>
            </a:r>
            <a:r>
              <a:rPr lang="en-US" altLang="zh-CN" sz="2200" b="1" dirty="0">
                <a:solidFill>
                  <a:srgbClr val="000000"/>
                </a:solidFill>
                <a:latin typeface="Times New Roman" panose="02020603050405020304" pitchFamily="18" charset="0"/>
                <a:cs typeface="Times New Roman" panose="02020603050405020304" pitchFamily="18" charset="0"/>
              </a:rPr>
              <a:t>regard</a:t>
            </a:r>
            <a:r>
              <a:rPr lang="en-US" altLang="zh-CN" sz="2200" dirty="0">
                <a:solidFill>
                  <a:srgbClr val="000000"/>
                </a:solidFill>
                <a:latin typeface="Times New Roman" panose="02020603050405020304" pitchFamily="18" charset="0"/>
                <a:cs typeface="Times New Roman" panose="02020603050405020304" pitchFamily="18" charset="0"/>
              </a:rPr>
              <a:t> for our English teacher.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我们都非常尊敬英语老师。</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Lincoln is </a:t>
            </a:r>
            <a:r>
              <a:rPr lang="en-US" altLang="zh-CN" sz="2200" b="1" dirty="0">
                <a:solidFill>
                  <a:srgbClr val="000000"/>
                </a:solidFill>
                <a:latin typeface="Times New Roman" panose="02020603050405020304" pitchFamily="18" charset="0"/>
                <a:cs typeface="Times New Roman" panose="02020603050405020304" pitchFamily="18" charset="0"/>
              </a:rPr>
              <a:t>regarded</a:t>
            </a:r>
            <a:r>
              <a:rPr lang="en-US" altLang="zh-CN" sz="2200" dirty="0">
                <a:solidFill>
                  <a:srgbClr val="000000"/>
                </a:solidFill>
                <a:latin typeface="Times New Roman" panose="02020603050405020304" pitchFamily="18" charset="0"/>
                <a:cs typeface="Times New Roman" panose="02020603050405020304" pitchFamily="18" charset="0"/>
              </a:rPr>
              <a:t> as one of the most inspiring figures in the world.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林肯被认为是世界上最鼓舞人心的人物之一。</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476672" y="2677844"/>
          <a:ext cx="8128000" cy="2226482"/>
        </p:xfrm>
        <a:graphic>
          <a:graphicData uri="http://schemas.openxmlformats.org/presentationml/2006/ole">
            <mc:AlternateContent xmlns:mc="http://schemas.openxmlformats.org/markup-compatibility/2006">
              <mc:Choice xmlns:v="urn:schemas-microsoft-com:vml" Requires="v">
                <p:oleObj spid="_x0000_s9247" name="文档" r:id="rId6" imgW="3843020" imgH="1054100" progId="Word.Document.12">
                  <p:embed/>
                </p:oleObj>
              </mc:Choice>
              <mc:Fallback>
                <p:oleObj name="文档" r:id="rId6" imgW="3843020" imgH="1054100" progId="Word.Document.12">
                  <p:embed/>
                  <p:pic>
                    <p:nvPicPr>
                      <p:cNvPr id="0" name="图片 9238"/>
                      <p:cNvPicPr/>
                      <p:nvPr/>
                    </p:nvPicPr>
                    <p:blipFill>
                      <a:blip r:embed="rId7"/>
                      <a:stretch>
                        <a:fillRect/>
                      </a:stretch>
                    </p:blipFill>
                    <p:spPr>
                      <a:xfrm>
                        <a:off x="-1476672" y="2677844"/>
                        <a:ext cx="8128000" cy="2226482"/>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323528" y="1988840"/>
          <a:ext cx="8128000" cy="365491"/>
        </p:xfrm>
        <a:graphic>
          <a:graphicData uri="http://schemas.openxmlformats.org/presentationml/2006/ole">
            <mc:AlternateContent xmlns:mc="http://schemas.openxmlformats.org/markup-compatibility/2006">
              <mc:Choice xmlns:v="urn:schemas-microsoft-com:vml" Requires="v">
                <p:oleObj spid="_x0000_s10271" name="文档" r:id="rId6" imgW="3843020" imgH="173355" progId="Word.Document.12">
                  <p:embed/>
                </p:oleObj>
              </mc:Choice>
              <mc:Fallback>
                <p:oleObj name="文档" r:id="rId6" imgW="3843020" imgH="173355" progId="Word.Document.12">
                  <p:embed/>
                  <p:pic>
                    <p:nvPicPr>
                      <p:cNvPr id="0" name="图片 10262"/>
                      <p:cNvPicPr/>
                      <p:nvPr/>
                    </p:nvPicPr>
                    <p:blipFill>
                      <a:blip r:embed="rId7"/>
                      <a:stretch>
                        <a:fillRect/>
                      </a:stretch>
                    </p:blipFill>
                    <p:spPr>
                      <a:xfrm>
                        <a:off x="323528" y="1988840"/>
                        <a:ext cx="8128000" cy="365491"/>
                      </a:xfrm>
                      <a:prstGeom prst="rect">
                        <a:avLst/>
                      </a:prstGeom>
                    </p:spPr>
                  </p:pic>
                </p:oleObj>
              </mc:Fallback>
            </mc:AlternateContent>
          </a:graphicData>
        </a:graphic>
      </p:graphicFrame>
      <p:sp>
        <p:nvSpPr>
          <p:cNvPr id="3" name="矩形 2"/>
          <p:cNvSpPr>
            <a:spLocks noChangeAspect="1"/>
          </p:cNvSpPr>
          <p:nvPr/>
        </p:nvSpPr>
        <p:spPr>
          <a:xfrm>
            <a:off x="508000" y="2354331"/>
            <a:ext cx="8128000" cy="249106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①</a:t>
            </a:r>
            <a:r>
              <a:rPr lang="en-US" altLang="zh-CN" sz="2200" dirty="0">
                <a:solidFill>
                  <a:srgbClr val="000000"/>
                </a:solidFill>
                <a:latin typeface="Times New Roman" panose="02020603050405020304" pitchFamily="18" charset="0"/>
                <a:cs typeface="Times New Roman" panose="02020603050405020304" pitchFamily="18" charset="0"/>
              </a:rPr>
              <a:t>regard</a:t>
            </a:r>
            <a:r>
              <a:rPr lang="zh-CN" altLang="zh-CN" sz="2200" dirty="0">
                <a:solidFill>
                  <a:srgbClr val="000000"/>
                </a:solidFill>
                <a:latin typeface="Times New Roman" panose="02020603050405020304" pitchFamily="18" charset="0"/>
                <a:cs typeface="Times New Roman" panose="02020603050405020304" pitchFamily="18" charset="0"/>
              </a:rPr>
              <a:t>表示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关心</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关怀</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是不可数名词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表示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尊重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赞赏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也是不可数名词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但有时可与不定冠词连用。</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He is a warm-hearted man and always shows </a:t>
            </a:r>
            <a:r>
              <a:rPr lang="en-US" altLang="zh-CN" sz="2200" b="1" dirty="0">
                <a:solidFill>
                  <a:srgbClr val="000000"/>
                </a:solidFill>
                <a:latin typeface="Times New Roman" panose="02020603050405020304" pitchFamily="18" charset="0"/>
                <a:cs typeface="Times New Roman" panose="02020603050405020304" pitchFamily="18" charset="0"/>
              </a:rPr>
              <a:t>regard</a:t>
            </a:r>
            <a:r>
              <a:rPr lang="en-US" altLang="zh-CN" sz="2200" dirty="0">
                <a:solidFill>
                  <a:srgbClr val="000000"/>
                </a:solidFill>
                <a:latin typeface="Times New Roman" panose="02020603050405020304" pitchFamily="18" charset="0"/>
                <a:cs typeface="Times New Roman" panose="02020603050405020304" pitchFamily="18" charset="0"/>
              </a:rPr>
              <a:t> for the poor.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他是个热心人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总是关注穷人。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②</a:t>
            </a:r>
            <a:r>
              <a:rPr lang="en-US" altLang="zh-CN" sz="2200" dirty="0">
                <a:solidFill>
                  <a:srgbClr val="000000"/>
                </a:solidFill>
                <a:latin typeface="Times New Roman" panose="02020603050405020304" pitchFamily="18" charset="0"/>
                <a:cs typeface="Times New Roman" panose="02020603050405020304" pitchFamily="18" charset="0"/>
              </a:rPr>
              <a:t>regard</a:t>
            </a:r>
            <a:r>
              <a:rPr lang="zh-CN" altLang="zh-CN" sz="2200" dirty="0">
                <a:solidFill>
                  <a:srgbClr val="000000"/>
                </a:solidFill>
                <a:latin typeface="Times New Roman" panose="02020603050405020304" pitchFamily="18" charset="0"/>
                <a:cs typeface="Times New Roman" panose="02020603050405020304" pitchFamily="18" charset="0"/>
              </a:rPr>
              <a:t>表示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问候</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要用复数形式。如</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Please give him my (best)</a:t>
            </a:r>
            <a:r>
              <a:rPr lang="en-US" altLang="zh-CN" sz="2200" b="1" dirty="0">
                <a:solidFill>
                  <a:srgbClr val="000000"/>
                </a:solidFill>
                <a:latin typeface="Times New Roman" panose="02020603050405020304" pitchFamily="18" charset="0"/>
                <a:cs typeface="Times New Roman" panose="02020603050405020304" pitchFamily="18" charset="0"/>
              </a:rPr>
              <a:t>regards.</a:t>
            </a:r>
            <a:r>
              <a:rPr lang="zh-CN" altLang="zh-CN" sz="2200" dirty="0">
                <a:solidFill>
                  <a:srgbClr val="000000"/>
                </a:solidFill>
                <a:latin typeface="Times New Roman" panose="02020603050405020304" pitchFamily="18" charset="0"/>
                <a:cs typeface="Times New Roman" panose="02020603050405020304" pitchFamily="18" charset="0"/>
              </a:rPr>
              <a:t>请代我向他问好。</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5" cstate="email"/>
          <a:stretch>
            <a:fillRect/>
          </a:stretch>
        </p:blipFill>
        <p:spPr>
          <a:xfrm>
            <a:off x="508000" y="1118507"/>
            <a:ext cx="8128000" cy="5046797"/>
          </a:xfrm>
          <a:prstGeom prst="rect">
            <a:avLst/>
          </a:prstGeom>
        </p:spPr>
      </p:pic>
      <p:sp>
        <p:nvSpPr>
          <p:cNvPr id="6" name="矩形 5"/>
          <p:cNvSpPr/>
          <p:nvPr/>
        </p:nvSpPr>
        <p:spPr>
          <a:xfrm>
            <a:off x="686140" y="5244712"/>
            <a:ext cx="7781905" cy="6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114868"/>
            <a:ext cx="8128000" cy="288226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6</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appreciate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欣赏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重视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感激</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领会　</a:t>
            </a:r>
            <a:r>
              <a:rPr lang="en-US" altLang="zh-CN" sz="2200" i="1" dirty="0">
                <a:solidFill>
                  <a:srgbClr val="000000"/>
                </a:solidFill>
                <a:latin typeface="Times New Roman" panose="02020603050405020304" pitchFamily="18" charset="0"/>
                <a:cs typeface="Times New Roman" panose="02020603050405020304" pitchFamily="18" charset="0"/>
              </a:rPr>
              <a:t>vi.</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增值</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As China plays a greater role in global </a:t>
            </a:r>
            <a:r>
              <a:rPr lang="en-US" altLang="zh-CN" sz="2200" dirty="0" err="1">
                <a:solidFill>
                  <a:srgbClr val="000000"/>
                </a:solidFill>
                <a:latin typeface="Times New Roman" panose="02020603050405020304" pitchFamily="18" charset="0"/>
                <a:cs typeface="Times New Roman" panose="02020603050405020304" pitchFamily="18" charset="0"/>
              </a:rPr>
              <a:t>affairs,an</a:t>
            </a:r>
            <a:r>
              <a:rPr lang="en-US" altLang="zh-CN" sz="2200" dirty="0">
                <a:solidFill>
                  <a:srgbClr val="000000"/>
                </a:solidFill>
                <a:latin typeface="Times New Roman" panose="02020603050405020304" pitchFamily="18" charset="0"/>
                <a:cs typeface="Times New Roman" panose="02020603050405020304" pitchFamily="18" charset="0"/>
              </a:rPr>
              <a:t> increasing number of international students are beginning to </a:t>
            </a:r>
            <a:r>
              <a:rPr lang="en-US" altLang="zh-CN" sz="2200" b="1" dirty="0">
                <a:solidFill>
                  <a:srgbClr val="000000"/>
                </a:solidFill>
                <a:latin typeface="Times New Roman" panose="02020603050405020304" pitchFamily="18" charset="0"/>
                <a:cs typeface="Times New Roman" panose="02020603050405020304" pitchFamily="18" charset="0"/>
              </a:rPr>
              <a:t>appreciate</a:t>
            </a:r>
            <a:r>
              <a:rPr lang="en-US" altLang="zh-CN" sz="2200" dirty="0">
                <a:solidFill>
                  <a:srgbClr val="000000"/>
                </a:solidFill>
                <a:latin typeface="Times New Roman" panose="02020603050405020304" pitchFamily="18" charset="0"/>
                <a:cs typeface="Times New Roman" panose="02020603050405020304" pitchFamily="18" charset="0"/>
              </a:rPr>
              <a:t> China</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culture and history through this amazing language.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随着中国在全球事务中发挥越来越大的作用</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越来越多的国际学生开始通过这种令人惊叹的语言来欣赏中国的文化和历史。</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505471"/>
            <a:ext cx="8128000" cy="410105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a:solidFill>
                  <a:srgbClr val="000000"/>
                </a:solidFill>
                <a:latin typeface="Times New Roman" panose="02020603050405020304" pitchFamily="18" charset="0"/>
                <a:cs typeface="Times New Roman" panose="02020603050405020304" pitchFamily="18" charset="0"/>
              </a:rPr>
              <a:t>句中的</a:t>
            </a:r>
            <a:r>
              <a:rPr lang="en-US" altLang="zh-CN" sz="2200">
                <a:solidFill>
                  <a:srgbClr val="000000"/>
                </a:solidFill>
                <a:latin typeface="Times New Roman" panose="02020603050405020304" pitchFamily="18" charset="0"/>
                <a:cs typeface="Times New Roman" panose="02020603050405020304" pitchFamily="18" charset="0"/>
              </a:rPr>
              <a:t>appreciate</a:t>
            </a:r>
            <a:r>
              <a:rPr lang="zh-CN" altLang="zh-CN" sz="2200">
                <a:solidFill>
                  <a:srgbClr val="000000"/>
                </a:solidFill>
                <a:latin typeface="Times New Roman" panose="02020603050405020304" pitchFamily="18" charset="0"/>
                <a:cs typeface="Times New Roman" panose="02020603050405020304" pitchFamily="18" charset="0"/>
              </a:rPr>
              <a:t>是及物动词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意为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欣赏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You can</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t </a:t>
            </a:r>
            <a:r>
              <a:rPr lang="en-US" altLang="zh-CN" sz="2200" b="1">
                <a:solidFill>
                  <a:srgbClr val="000000"/>
                </a:solidFill>
                <a:latin typeface="Times New Roman" panose="02020603050405020304" pitchFamily="18" charset="0"/>
                <a:cs typeface="Times New Roman" panose="02020603050405020304" pitchFamily="18" charset="0"/>
              </a:rPr>
              <a:t>appreciate</a:t>
            </a:r>
            <a:r>
              <a:rPr lang="en-US" altLang="zh-CN" sz="2200">
                <a:solidFill>
                  <a:srgbClr val="000000"/>
                </a:solidFill>
                <a:latin typeface="Times New Roman" panose="02020603050405020304" pitchFamily="18" charset="0"/>
                <a:cs typeface="Times New Roman" panose="02020603050405020304" pitchFamily="18" charset="0"/>
              </a:rPr>
              <a:t> English poetry unless you understand its rhythm.</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你若不懂英文诗的韵律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就不能欣赏英文诗。</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He did not fully </a:t>
            </a:r>
            <a:r>
              <a:rPr lang="en-US" altLang="zh-CN" sz="2200" b="1">
                <a:solidFill>
                  <a:srgbClr val="000000"/>
                </a:solidFill>
                <a:latin typeface="Times New Roman" panose="02020603050405020304" pitchFamily="18" charset="0"/>
                <a:cs typeface="Times New Roman" panose="02020603050405020304" pitchFamily="18" charset="0"/>
              </a:rPr>
              <a:t>appreciate</a:t>
            </a:r>
            <a:r>
              <a:rPr lang="en-US" altLang="zh-CN" sz="2200">
                <a:solidFill>
                  <a:srgbClr val="000000"/>
                </a:solidFill>
                <a:latin typeface="Times New Roman" panose="02020603050405020304" pitchFamily="18" charset="0"/>
                <a:cs typeface="Times New Roman" panose="02020603050405020304" pitchFamily="18" charset="0"/>
              </a:rPr>
              <a:t> the significance of signing the contract.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他没有重视签订合同的重要性。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Thanks so much for your help;I really </a:t>
            </a:r>
            <a:r>
              <a:rPr lang="en-US" altLang="zh-CN" sz="2200" b="1">
                <a:solidFill>
                  <a:srgbClr val="000000"/>
                </a:solidFill>
                <a:latin typeface="Times New Roman" panose="02020603050405020304" pitchFamily="18" charset="0"/>
                <a:cs typeface="Times New Roman" panose="02020603050405020304" pitchFamily="18" charset="0"/>
              </a:rPr>
              <a:t>appreciate</a:t>
            </a:r>
            <a:r>
              <a:rPr lang="en-US" altLang="zh-CN" sz="2200">
                <a:solidFill>
                  <a:srgbClr val="000000"/>
                </a:solidFill>
                <a:latin typeface="Times New Roman" panose="02020603050405020304" pitchFamily="18" charset="0"/>
                <a:cs typeface="Times New Roman" panose="02020603050405020304" pitchFamily="18" charset="0"/>
              </a:rPr>
              <a:t> it.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非常感谢你的帮助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我真的很感激。</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It is difficult to </a:t>
            </a:r>
            <a:r>
              <a:rPr lang="en-US" altLang="zh-CN" sz="2200" b="1">
                <a:solidFill>
                  <a:srgbClr val="000000"/>
                </a:solidFill>
                <a:latin typeface="Times New Roman" panose="02020603050405020304" pitchFamily="18" charset="0"/>
                <a:cs typeface="Times New Roman" panose="02020603050405020304" pitchFamily="18" charset="0"/>
              </a:rPr>
              <a:t>appreciate</a:t>
            </a:r>
            <a:r>
              <a:rPr lang="en-US" altLang="zh-CN" sz="2200">
                <a:solidFill>
                  <a:srgbClr val="000000"/>
                </a:solidFill>
                <a:latin typeface="Times New Roman" panose="02020603050405020304" pitchFamily="18" charset="0"/>
                <a:cs typeface="Times New Roman" panose="02020603050405020304" pitchFamily="18" charset="0"/>
              </a:rPr>
              <a:t> how bad the situation had become.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很难理解现在的情况有多糟糕。</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6" name="M49.eps" descr="id:2147492285;FounderCES"/>
          <p:cNvPicPr/>
          <p:nvPr/>
        </p:nvPicPr>
        <p:blipFill>
          <a:blip r:embed="rId5" cstate="email"/>
          <a:stretch>
            <a:fillRect/>
          </a:stretch>
        </p:blipFill>
        <p:spPr>
          <a:xfrm>
            <a:off x="6732240" y="3607605"/>
            <a:ext cx="2088232" cy="983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302338"/>
            <a:ext cx="8128000" cy="496751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r>
              <a:rPr lang="en-US" altLang="zh-CN" sz="2200">
                <a:solidFill>
                  <a:srgbClr val="000000"/>
                </a:solidFill>
                <a:latin typeface="Times New Roman" panose="02020603050405020304" pitchFamily="18" charset="0"/>
                <a:cs typeface="Times New Roman" panose="02020603050405020304" pitchFamily="18" charset="0"/>
              </a:rPr>
              <a:t>appreciation </a:t>
            </a:r>
            <a:r>
              <a:rPr lang="en-US" altLang="zh-CN" sz="2200" i="1">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cs typeface="Times New Roman" panose="02020603050405020304" pitchFamily="18" charset="0"/>
              </a:rPr>
              <a:t>欣赏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smtClean="0">
                <a:solidFill>
                  <a:srgbClr val="000000"/>
                </a:solidFill>
                <a:latin typeface="Times New Roman" panose="02020603050405020304" pitchFamily="18" charset="0"/>
                <a:cs typeface="Times New Roman" panose="02020603050405020304" pitchFamily="18" charset="0"/>
              </a:rPr>
              <a:t>感激</a:t>
            </a:r>
            <a:endParaRPr lang="en-US" altLang="zh-CN" sz="2200" smtClean="0">
              <a:solidFill>
                <a:srgbClr val="000000"/>
              </a:solidFill>
              <a:latin typeface="Times New Roman" panose="02020603050405020304" pitchFamily="18" charset="0"/>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appreciate</a:t>
            </a:r>
            <a:r>
              <a:rPr lang="zh-CN" altLang="zh-CN" sz="2200">
                <a:solidFill>
                  <a:srgbClr val="000000"/>
                </a:solidFill>
                <a:latin typeface="Times New Roman" panose="02020603050405020304" pitchFamily="18" charset="0"/>
                <a:cs typeface="Times New Roman" panose="02020603050405020304" pitchFamily="18" charset="0"/>
              </a:rPr>
              <a:t>表示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感激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赞赏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通常为及物动词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其后可接名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词、动词</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ing</a:t>
            </a:r>
            <a:r>
              <a:rPr lang="zh-CN" altLang="zh-CN" sz="2200">
                <a:solidFill>
                  <a:srgbClr val="000000"/>
                </a:solidFill>
                <a:latin typeface="Times New Roman" panose="02020603050405020304" pitchFamily="18" charset="0"/>
                <a:cs typeface="Times New Roman" panose="02020603050405020304" pitchFamily="18" charset="0"/>
              </a:rPr>
              <a:t>形式、名词性从句等做宾语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但不能接不定式。</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当</a:t>
            </a:r>
            <a:r>
              <a:rPr lang="en-US" altLang="zh-CN" sz="2200">
                <a:solidFill>
                  <a:srgbClr val="000000"/>
                </a:solidFill>
                <a:latin typeface="Times New Roman" panose="02020603050405020304" pitchFamily="18" charset="0"/>
                <a:cs typeface="Times New Roman" panose="02020603050405020304" pitchFamily="18" charset="0"/>
              </a:rPr>
              <a:t>appreciate</a:t>
            </a:r>
            <a:r>
              <a:rPr lang="zh-CN" altLang="zh-CN" sz="2200">
                <a:solidFill>
                  <a:srgbClr val="000000"/>
                </a:solidFill>
                <a:latin typeface="Times New Roman" panose="02020603050405020304" pitchFamily="18" charset="0"/>
                <a:cs typeface="Times New Roman" panose="02020603050405020304" pitchFamily="18" charset="0"/>
              </a:rPr>
              <a:t>后接宾语从句时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一般先加</a:t>
            </a:r>
            <a:r>
              <a:rPr lang="en-US" altLang="zh-CN" sz="2200">
                <a:solidFill>
                  <a:srgbClr val="000000"/>
                </a:solidFill>
                <a:latin typeface="Times New Roman" panose="02020603050405020304" pitchFamily="18" charset="0"/>
                <a:cs typeface="Times New Roman" panose="02020603050405020304" pitchFamily="18" charset="0"/>
              </a:rPr>
              <a:t>it,</a:t>
            </a:r>
            <a:r>
              <a:rPr lang="zh-CN" altLang="zh-CN" sz="2200">
                <a:solidFill>
                  <a:srgbClr val="000000"/>
                </a:solidFill>
                <a:latin typeface="Times New Roman" panose="02020603050405020304" pitchFamily="18" charset="0"/>
                <a:cs typeface="Times New Roman" panose="02020603050405020304" pitchFamily="18" charset="0"/>
              </a:rPr>
              <a:t>再接宾语从句。类似的词还有</a:t>
            </a:r>
            <a:r>
              <a:rPr lang="en-US" altLang="zh-CN" sz="2200">
                <a:solidFill>
                  <a:srgbClr val="000000"/>
                </a:solidFill>
                <a:latin typeface="Times New Roman" panose="02020603050405020304" pitchFamily="18" charset="0"/>
                <a:cs typeface="Times New Roman" panose="02020603050405020304" pitchFamily="18" charset="0"/>
              </a:rPr>
              <a:t>hate,dislike,love,like,depend/rely on</a:t>
            </a:r>
            <a:r>
              <a:rPr lang="zh-CN" altLang="zh-CN" sz="2200">
                <a:solidFill>
                  <a:srgbClr val="000000"/>
                </a:solidFill>
                <a:latin typeface="Times New Roman" panose="02020603050405020304" pitchFamily="18" charset="0"/>
                <a:cs typeface="Times New Roman" panose="02020603050405020304" pitchFamily="18" charset="0"/>
              </a:rPr>
              <a:t>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 </a:t>
            </a:r>
            <a:r>
              <a:rPr lang="en-US" altLang="zh-CN" sz="2200" b="1">
                <a:solidFill>
                  <a:srgbClr val="000000"/>
                </a:solidFill>
                <a:latin typeface="Times New Roman" panose="02020603050405020304" pitchFamily="18" charset="0"/>
                <a:cs typeface="Times New Roman" panose="02020603050405020304" pitchFamily="18" charset="0"/>
              </a:rPr>
              <a:t>appreciate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your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giving</a:t>
            </a:r>
            <a:r>
              <a:rPr lang="en-US" altLang="zh-CN" sz="2200">
                <a:solidFill>
                  <a:srgbClr val="000000"/>
                </a:solidFill>
                <a:latin typeface="Times New Roman" panose="02020603050405020304" pitchFamily="18" charset="0"/>
                <a:cs typeface="Times New Roman" panose="02020603050405020304" pitchFamily="18" charset="0"/>
              </a:rPr>
              <a:t> me so much of your time.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真感激你为我花了这么多时间。</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 would greatly </a:t>
            </a:r>
            <a:r>
              <a:rPr lang="en-US" altLang="zh-CN" sz="2200" b="1">
                <a:solidFill>
                  <a:srgbClr val="000000"/>
                </a:solidFill>
                <a:latin typeface="Times New Roman" panose="02020603050405020304" pitchFamily="18" charset="0"/>
                <a:cs typeface="Times New Roman" panose="02020603050405020304" pitchFamily="18" charset="0"/>
              </a:rPr>
              <a:t>appreciate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it</a:t>
            </a:r>
            <a:r>
              <a:rPr lang="en-US" altLang="zh-CN" sz="2200">
                <a:solidFill>
                  <a:srgbClr val="000000"/>
                </a:solidFill>
                <a:latin typeface="Times New Roman" panose="02020603050405020304" pitchFamily="18" charset="0"/>
                <a:cs typeface="Times New Roman" panose="02020603050405020304" pitchFamily="18" charset="0"/>
              </a:rPr>
              <a:t> if you could give me a hand.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如果你能帮我一下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我将非常感激。</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 </a:t>
            </a:r>
            <a:r>
              <a:rPr lang="en-US" altLang="zh-CN" sz="2200" b="1">
                <a:solidFill>
                  <a:srgbClr val="000000"/>
                </a:solidFill>
                <a:latin typeface="Times New Roman" panose="02020603050405020304" pitchFamily="18" charset="0"/>
                <a:cs typeface="Times New Roman" panose="02020603050405020304" pitchFamily="18" charset="0"/>
              </a:rPr>
              <a:t>like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it</a:t>
            </a:r>
            <a:r>
              <a:rPr lang="en-US" altLang="zh-CN" sz="2200">
                <a:solidFill>
                  <a:srgbClr val="000000"/>
                </a:solidFill>
                <a:latin typeface="Times New Roman" panose="02020603050405020304" pitchFamily="18" charset="0"/>
                <a:cs typeface="Times New Roman" panose="02020603050405020304" pitchFamily="18" charset="0"/>
              </a:rPr>
              <a:t> when my father tells us stories.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我很喜欢爸爸给我们讲故事听。</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323528" y="1752268"/>
          <a:ext cx="8128000" cy="365491"/>
        </p:xfrm>
        <a:graphic>
          <a:graphicData uri="http://schemas.openxmlformats.org/presentationml/2006/ole">
            <mc:AlternateContent xmlns:mc="http://schemas.openxmlformats.org/markup-compatibility/2006">
              <mc:Choice xmlns:v="urn:schemas-microsoft-com:vml" Requires="v">
                <p:oleObj spid="_x0000_s11287" name="文档" r:id="rId6" imgW="3843020" imgH="173355" progId="Word.Document.12">
                  <p:embed/>
                </p:oleObj>
              </mc:Choice>
              <mc:Fallback>
                <p:oleObj name="文档" r:id="rId6" imgW="3843020" imgH="173355" progId="Word.Document.12">
                  <p:embed/>
                  <p:pic>
                    <p:nvPicPr>
                      <p:cNvPr id="0" name="图片 11278"/>
                      <p:cNvPicPr/>
                      <p:nvPr/>
                    </p:nvPicPr>
                    <p:blipFill>
                      <a:blip r:embed="rId7"/>
                      <a:stretch>
                        <a:fillRect/>
                      </a:stretch>
                    </p:blipFill>
                    <p:spPr>
                      <a:xfrm>
                        <a:off x="323528" y="1752268"/>
                        <a:ext cx="8128000" cy="365491"/>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stretch>
            <a:fillRect/>
          </a:stretch>
        </p:blipFill>
        <p:spPr>
          <a:xfrm>
            <a:off x="508000" y="1063010"/>
            <a:ext cx="8128000" cy="5566395"/>
          </a:xfrm>
          <a:prstGeom prst="rect">
            <a:avLst/>
          </a:prstGeom>
        </p:spPr>
      </p:pic>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p:cNvSpPr/>
          <p:nvPr/>
        </p:nvSpPr>
        <p:spPr>
          <a:xfrm>
            <a:off x="696414" y="5693482"/>
            <a:ext cx="7781905" cy="655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716732"/>
            <a:ext cx="8128000" cy="1678536"/>
          </a:xfrm>
          <a:prstGeom prst="rect">
            <a:avLst/>
          </a:prstGeom>
        </p:spPr>
        <p:txBody>
          <a:bodyPr>
            <a:spAutoFit/>
          </a:bodyPr>
          <a:lstStyle/>
          <a:p>
            <a:pPr indent="408305">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Even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today</a:t>
            </a:r>
            <a:r>
              <a:rPr lang="en-US" altLang="zh-CN" sz="2200" dirty="0" err="1">
                <a:solidFill>
                  <a:srgbClr val="000000"/>
                </a:solidFill>
                <a:latin typeface="Times New Roman" panose="02020603050405020304" pitchFamily="18" charset="0"/>
                <a:cs typeface="Times New Roman" panose="02020603050405020304" pitchFamily="18" charset="0"/>
              </a:rPr>
              <a:t>,</a:t>
            </a:r>
            <a:r>
              <a:rPr lang="en-US" altLang="zh-CN" sz="2200" b="1" dirty="0" err="1">
                <a:solidFill>
                  <a:srgbClr val="000000"/>
                </a:solidFill>
                <a:latin typeface="Times New Roman" panose="02020603050405020304" pitchFamily="18" charset="0"/>
                <a:cs typeface="Times New Roman" panose="02020603050405020304" pitchFamily="18" charset="0"/>
              </a:rPr>
              <a:t>no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matter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where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Chinese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people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live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what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dialect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speak</a:t>
            </a:r>
            <a:r>
              <a:rPr lang="en-US" altLang="zh-CN" sz="2200" dirty="0" err="1">
                <a:solidFill>
                  <a:srgbClr val="000000"/>
                </a:solidFill>
                <a:latin typeface="Times New Roman" panose="02020603050405020304" pitchFamily="18" charset="0"/>
                <a:cs typeface="Times New Roman" panose="02020603050405020304" pitchFamily="18" charset="0"/>
              </a:rPr>
              <a:t>,</a:t>
            </a:r>
            <a:r>
              <a:rPr lang="en-US" altLang="zh-CN" sz="2200" b="1" dirty="0" err="1">
                <a:solidFill>
                  <a:srgbClr val="000000"/>
                </a:solidFill>
                <a:latin typeface="Times New Roman" panose="02020603050405020304" pitchFamily="18" charset="0"/>
                <a:cs typeface="Times New Roman" panose="02020603050405020304" pitchFamily="18" charset="0"/>
              </a:rPr>
              <a:t>they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can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all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still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communicate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writing.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即使在今天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不论住在哪里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也不论说何种方言</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中国人仍能通过书写</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文字</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进行交流。</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3" name="对象 2"/>
          <p:cNvGraphicFramePr>
            <a:graphicFrameLocks noChangeAspect="1"/>
          </p:cNvGraphicFramePr>
          <p:nvPr/>
        </p:nvGraphicFramePr>
        <p:xfrm>
          <a:off x="508000" y="1186478"/>
          <a:ext cx="8128000" cy="5645818"/>
        </p:xfrm>
        <a:graphic>
          <a:graphicData uri="http://schemas.openxmlformats.org/presentationml/2006/ole">
            <mc:AlternateContent xmlns:mc="http://schemas.openxmlformats.org/markup-compatibility/2006">
              <mc:Choice xmlns:v="urn:schemas-microsoft-com:vml" Requires="v">
                <p:oleObj spid="_x0000_s2101" name="文档" r:id="rId6" imgW="3909060" imgH="2720340" progId="Word.Document.12">
                  <p:embed/>
                </p:oleObj>
              </mc:Choice>
              <mc:Fallback>
                <p:oleObj name="文档" r:id="rId6" imgW="3909060" imgH="2720340" progId="Word.Document.12">
                  <p:embed/>
                  <p:pic>
                    <p:nvPicPr>
                      <p:cNvPr id="0" name="图片 2092"/>
                      <p:cNvPicPr/>
                      <p:nvPr/>
                    </p:nvPicPr>
                    <p:blipFill>
                      <a:blip r:embed="rId7"/>
                      <a:stretch>
                        <a:fillRect/>
                      </a:stretch>
                    </p:blipFill>
                    <p:spPr>
                      <a:xfrm>
                        <a:off x="508000" y="1186478"/>
                        <a:ext cx="8128000" cy="5645818"/>
                      </a:xfrm>
                      <a:prstGeom prst="rect">
                        <a:avLst/>
                      </a:prstGeom>
                    </p:spPr>
                  </p:pic>
                </p:oleObj>
              </mc:Fallback>
            </mc:AlternateContent>
          </a:graphicData>
        </a:graphic>
      </p:graphicFrame>
      <p:sp>
        <p:nvSpPr>
          <p:cNvPr id="7" name="矩形 6"/>
          <p:cNvSpPr>
            <a:spLocks noChangeAspect="1"/>
          </p:cNvSpPr>
          <p:nvPr/>
        </p:nvSpPr>
        <p:spPr>
          <a:xfrm>
            <a:off x="3347864" y="1181509"/>
            <a:ext cx="203453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浮沉</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兴衰</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荣辱</a:t>
            </a:r>
            <a:endParaRPr lang="zh-CN" altLang="en-US" sz="2200"/>
          </a:p>
        </p:txBody>
      </p:sp>
      <p:sp>
        <p:nvSpPr>
          <p:cNvPr id="8" name="矩形 7"/>
          <p:cNvSpPr>
            <a:spLocks noChangeAspect="1"/>
          </p:cNvSpPr>
          <p:nvPr/>
        </p:nvSpPr>
        <p:spPr>
          <a:xfrm>
            <a:off x="2537469" y="1505091"/>
            <a:ext cx="1877437"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以</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为根据</a:t>
            </a:r>
            <a:endParaRPr lang="zh-CN" altLang="en-US" sz="2200"/>
          </a:p>
        </p:txBody>
      </p:sp>
      <p:sp>
        <p:nvSpPr>
          <p:cNvPr id="9" name="矩形 8"/>
          <p:cNvSpPr>
            <a:spLocks noChangeAspect="1"/>
          </p:cNvSpPr>
          <p:nvPr/>
        </p:nvSpPr>
        <p:spPr>
          <a:xfrm>
            <a:off x="3021213" y="1882790"/>
            <a:ext cx="103105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追溯到</a:t>
            </a:r>
            <a:endParaRPr lang="zh-CN" altLang="en-US" sz="2200"/>
          </a:p>
        </p:txBody>
      </p:sp>
      <p:sp>
        <p:nvSpPr>
          <p:cNvPr id="10" name="矩形 9"/>
          <p:cNvSpPr>
            <a:spLocks noChangeAspect="1"/>
          </p:cNvSpPr>
          <p:nvPr/>
        </p:nvSpPr>
        <p:spPr>
          <a:xfrm>
            <a:off x="3021213" y="2252834"/>
            <a:ext cx="1595309"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把</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看作</a:t>
            </a:r>
            <a:endParaRPr lang="zh-CN" altLang="en-US" sz="2200"/>
          </a:p>
        </p:txBody>
      </p:sp>
      <p:sp>
        <p:nvSpPr>
          <p:cNvPr id="11" name="矩形 10"/>
          <p:cNvSpPr>
            <a:spLocks noChangeAspect="1"/>
          </p:cNvSpPr>
          <p:nvPr/>
        </p:nvSpPr>
        <p:spPr>
          <a:xfrm>
            <a:off x="3536738" y="2584071"/>
            <a:ext cx="103105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一开始</a:t>
            </a:r>
            <a:endParaRPr lang="zh-CN" altLang="en-US" sz="2200"/>
          </a:p>
        </p:txBody>
      </p:sp>
      <p:sp>
        <p:nvSpPr>
          <p:cNvPr id="12" name="矩形 11"/>
          <p:cNvSpPr>
            <a:spLocks noChangeAspect="1"/>
          </p:cNvSpPr>
          <p:nvPr/>
        </p:nvSpPr>
        <p:spPr>
          <a:xfrm>
            <a:off x="3131840" y="2933459"/>
            <a:ext cx="1313180"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发展成　</a:t>
            </a:r>
            <a:endParaRPr lang="zh-CN" altLang="en-US" sz="2200"/>
          </a:p>
        </p:txBody>
      </p:sp>
      <p:sp>
        <p:nvSpPr>
          <p:cNvPr id="13" name="矩形 12"/>
          <p:cNvSpPr>
            <a:spLocks noChangeAspect="1"/>
          </p:cNvSpPr>
          <p:nvPr/>
        </p:nvSpPr>
        <p:spPr>
          <a:xfrm>
            <a:off x="2484605" y="3344330"/>
            <a:ext cx="748923"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导致</a:t>
            </a:r>
            <a:endParaRPr lang="zh-CN" altLang="en-US" sz="2200"/>
          </a:p>
        </p:txBody>
      </p:sp>
      <p:sp>
        <p:nvSpPr>
          <p:cNvPr id="14" name="矩形 13"/>
          <p:cNvSpPr>
            <a:spLocks noChangeAspect="1"/>
          </p:cNvSpPr>
          <p:nvPr/>
        </p:nvSpPr>
        <p:spPr>
          <a:xfrm>
            <a:off x="4193327" y="3693264"/>
            <a:ext cx="1313180"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非常重要</a:t>
            </a:r>
            <a:endParaRPr lang="zh-CN" altLang="en-US" sz="2200"/>
          </a:p>
        </p:txBody>
      </p:sp>
      <p:sp>
        <p:nvSpPr>
          <p:cNvPr id="15" name="矩形 14"/>
          <p:cNvSpPr>
            <a:spLocks noChangeAspect="1"/>
          </p:cNvSpPr>
          <p:nvPr/>
        </p:nvSpPr>
        <p:spPr>
          <a:xfrm>
            <a:off x="3708539" y="4042652"/>
            <a:ext cx="1595309"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与</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连接</a:t>
            </a:r>
            <a:endParaRPr lang="zh-CN" altLang="en-US" sz="2200"/>
          </a:p>
        </p:txBody>
      </p:sp>
      <p:sp>
        <p:nvSpPr>
          <p:cNvPr id="16" name="矩形 15"/>
          <p:cNvSpPr>
            <a:spLocks noChangeAspect="1"/>
          </p:cNvSpPr>
          <p:nvPr/>
        </p:nvSpPr>
        <p:spPr>
          <a:xfrm>
            <a:off x="3347864" y="4378797"/>
            <a:ext cx="2159566"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在</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中起作用</a:t>
            </a:r>
            <a:endParaRPr lang="zh-CN" altLang="en-US" sz="2200"/>
          </a:p>
        </p:txBody>
      </p:sp>
      <p:sp>
        <p:nvSpPr>
          <p:cNvPr id="17" name="矩形 16"/>
          <p:cNvSpPr>
            <a:spLocks noChangeAspect="1"/>
          </p:cNvSpPr>
          <p:nvPr/>
        </p:nvSpPr>
        <p:spPr>
          <a:xfrm>
            <a:off x="3699065" y="4759620"/>
            <a:ext cx="103105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在现代</a:t>
            </a:r>
            <a:endParaRPr lang="zh-CN" altLang="en-US" sz="2200"/>
          </a:p>
        </p:txBody>
      </p:sp>
      <p:sp>
        <p:nvSpPr>
          <p:cNvPr id="18" name="矩形 17"/>
          <p:cNvSpPr>
            <a:spLocks noChangeAspect="1"/>
          </p:cNvSpPr>
          <p:nvPr/>
        </p:nvSpPr>
        <p:spPr>
          <a:xfrm>
            <a:off x="3027276" y="5139456"/>
            <a:ext cx="1595309"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和</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一起</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54450"/>
            <a:ext cx="8128000" cy="5298886"/>
          </a:xfrm>
          <a:prstGeom prst="rect">
            <a:avLst/>
          </a:prstGeom>
        </p:spPr>
        <p:txBody>
          <a:bodyPr>
            <a:spAutoFit/>
          </a:bodyPr>
          <a:lstStyle/>
          <a:p>
            <a:pPr indent="266700">
              <a:lnSpc>
                <a:spcPts val="29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本句是一个复合句。</a:t>
            </a:r>
            <a:r>
              <a:rPr lang="en-US" altLang="zh-CN" sz="2200" dirty="0">
                <a:solidFill>
                  <a:srgbClr val="000000"/>
                </a:solidFill>
                <a:latin typeface="Times New Roman" panose="02020603050405020304" pitchFamily="18" charset="0"/>
                <a:cs typeface="Times New Roman" panose="02020603050405020304" pitchFamily="18" charset="0"/>
              </a:rPr>
              <a:t>no matter where...or what dialect...</a:t>
            </a:r>
            <a:r>
              <a:rPr lang="zh-CN" altLang="zh-CN" sz="2200" dirty="0">
                <a:solidFill>
                  <a:srgbClr val="000000"/>
                </a:solidFill>
                <a:latin typeface="Times New Roman" panose="02020603050405020304" pitchFamily="18" charset="0"/>
                <a:cs typeface="Times New Roman" panose="02020603050405020304" pitchFamily="18" charset="0"/>
              </a:rPr>
              <a:t>引导的是让步状语从句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主句是</a:t>
            </a:r>
            <a:r>
              <a:rPr lang="en-US" altLang="zh-CN" sz="2200" dirty="0">
                <a:solidFill>
                  <a:srgbClr val="000000"/>
                </a:solidFill>
                <a:latin typeface="Times New Roman" panose="02020603050405020304" pitchFamily="18" charset="0"/>
                <a:cs typeface="Times New Roman" panose="02020603050405020304" pitchFamily="18" charset="0"/>
              </a:rPr>
              <a:t>they can all still...</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“no matter+</a:t>
            </a:r>
            <a:r>
              <a:rPr lang="zh-CN" altLang="zh-CN" sz="2200" dirty="0">
                <a:solidFill>
                  <a:srgbClr val="000000"/>
                </a:solidFill>
                <a:latin typeface="Times New Roman" panose="02020603050405020304" pitchFamily="18" charset="0"/>
                <a:cs typeface="Times New Roman" panose="02020603050405020304" pitchFamily="18" charset="0"/>
              </a:rPr>
              <a:t>疑问词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结构引导让步状语从句时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可以和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疑问词</a:t>
            </a:r>
            <a:r>
              <a:rPr lang="en-US" altLang="zh-CN" sz="2200" dirty="0">
                <a:solidFill>
                  <a:srgbClr val="000000"/>
                </a:solidFill>
                <a:latin typeface="Times New Roman" panose="02020603050405020304" pitchFamily="18" charset="0"/>
                <a:cs typeface="Times New Roman" panose="02020603050405020304" pitchFamily="18" charset="0"/>
              </a:rPr>
              <a:t>+ever”</a:t>
            </a:r>
            <a:r>
              <a:rPr lang="zh-CN" altLang="zh-CN" sz="2200" dirty="0">
                <a:solidFill>
                  <a:srgbClr val="000000"/>
                </a:solidFill>
                <a:latin typeface="Times New Roman" panose="02020603050405020304" pitchFamily="18" charset="0"/>
                <a:cs typeface="Times New Roman" panose="02020603050405020304" pitchFamily="18" charset="0"/>
              </a:rPr>
              <a:t>互换。</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ts val="29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No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matter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where</a:t>
            </a:r>
            <a:r>
              <a:rPr lang="en-US" altLang="zh-CN" sz="2200" dirty="0">
                <a:solidFill>
                  <a:srgbClr val="000000"/>
                </a:solidFill>
                <a:latin typeface="Times New Roman" panose="02020603050405020304" pitchFamily="18" charset="0"/>
                <a:cs typeface="Times New Roman" panose="02020603050405020304" pitchFamily="18" charset="0"/>
              </a:rPr>
              <a:t> you </a:t>
            </a:r>
            <a:r>
              <a:rPr lang="en-US" altLang="zh-CN" sz="2200" dirty="0" err="1">
                <a:solidFill>
                  <a:srgbClr val="000000"/>
                </a:solidFill>
                <a:latin typeface="Times New Roman" panose="02020603050405020304" pitchFamily="18" charset="0"/>
                <a:cs typeface="Times New Roman" panose="02020603050405020304" pitchFamily="18" charset="0"/>
              </a:rPr>
              <a:t>work,you</a:t>
            </a:r>
            <a:r>
              <a:rPr lang="en-US" altLang="zh-CN" sz="2200" dirty="0">
                <a:solidFill>
                  <a:srgbClr val="000000"/>
                </a:solidFill>
                <a:latin typeface="Times New Roman" panose="02020603050405020304" pitchFamily="18" charset="0"/>
                <a:cs typeface="Times New Roman" panose="02020603050405020304" pitchFamily="18" charset="0"/>
              </a:rPr>
              <a:t> can always find time to study.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不管你在哪里工作</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你都能找到时间学习。</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ts val="29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No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matter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what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happens,I</a:t>
            </a:r>
            <a:r>
              <a:rPr lang="en-US" altLang="zh-CN" sz="2200" dirty="0" err="1">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ll</a:t>
            </a:r>
            <a:r>
              <a:rPr lang="en-US" altLang="zh-CN" sz="2200" dirty="0">
                <a:solidFill>
                  <a:srgbClr val="000000"/>
                </a:solidFill>
                <a:latin typeface="Times New Roman" panose="02020603050405020304" pitchFamily="18" charset="0"/>
                <a:cs typeface="Times New Roman" panose="02020603050405020304" pitchFamily="18" charset="0"/>
              </a:rPr>
              <a:t> always stand by you.</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不论发生什么事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我都永远支持你</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 ensure I</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ll help you </a:t>
            </a:r>
            <a:r>
              <a:rPr lang="en-US" altLang="zh-CN" sz="2200" b="1" dirty="0">
                <a:solidFill>
                  <a:srgbClr val="000000"/>
                </a:solidFill>
                <a:latin typeface="Times New Roman" panose="02020603050405020304" pitchFamily="18" charset="0"/>
                <a:cs typeface="Times New Roman" panose="02020603050405020304" pitchFamily="18" charset="0"/>
              </a:rPr>
              <a:t>no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matter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when</a:t>
            </a:r>
            <a:r>
              <a:rPr lang="en-US" altLang="zh-CN" sz="2200" dirty="0">
                <a:solidFill>
                  <a:srgbClr val="000000"/>
                </a:solidFill>
                <a:latin typeface="Times New Roman" panose="02020603050405020304" pitchFamily="18" charset="0"/>
                <a:cs typeface="Times New Roman" panose="02020603050405020304" pitchFamily="18" charset="0"/>
              </a:rPr>
              <a:t> you have difficulties.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 ensure I</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ll help you </a:t>
            </a:r>
            <a:r>
              <a:rPr lang="en-US" altLang="zh-CN" sz="2200" b="1" dirty="0">
                <a:solidFill>
                  <a:srgbClr val="000000"/>
                </a:solidFill>
                <a:latin typeface="Times New Roman" panose="02020603050405020304" pitchFamily="18" charset="0"/>
                <a:cs typeface="Times New Roman" panose="02020603050405020304" pitchFamily="18" charset="0"/>
              </a:rPr>
              <a:t>whenever</a:t>
            </a:r>
            <a:r>
              <a:rPr lang="en-US" altLang="zh-CN" sz="2200" dirty="0">
                <a:solidFill>
                  <a:srgbClr val="000000"/>
                </a:solidFill>
                <a:latin typeface="Times New Roman" panose="02020603050405020304" pitchFamily="18" charset="0"/>
                <a:cs typeface="Times New Roman" panose="02020603050405020304" pitchFamily="18" charset="0"/>
              </a:rPr>
              <a:t> you have difficulties.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我保证无论何时只要你有困难</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我就帮你。</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ts val="29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No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matter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what</a:t>
            </a:r>
            <a:r>
              <a:rPr lang="en-US" altLang="zh-CN" sz="2200" dirty="0">
                <a:solidFill>
                  <a:srgbClr val="000000"/>
                </a:solidFill>
                <a:latin typeface="Times New Roman" panose="02020603050405020304" pitchFamily="18" charset="0"/>
                <a:cs typeface="Times New Roman" panose="02020603050405020304" pitchFamily="18" charset="0"/>
              </a:rPr>
              <a:t> you </a:t>
            </a:r>
            <a:r>
              <a:rPr lang="en-US" altLang="zh-CN" sz="2200" dirty="0" err="1">
                <a:solidFill>
                  <a:srgbClr val="000000"/>
                </a:solidFill>
                <a:latin typeface="Times New Roman" panose="02020603050405020304" pitchFamily="18" charset="0"/>
                <a:cs typeface="Times New Roman" panose="02020603050405020304" pitchFamily="18" charset="0"/>
              </a:rPr>
              <a:t>do,you</a:t>
            </a:r>
            <a:r>
              <a:rPr lang="en-US" altLang="zh-CN" sz="2200" dirty="0">
                <a:solidFill>
                  <a:srgbClr val="000000"/>
                </a:solidFill>
                <a:latin typeface="Times New Roman" panose="02020603050405020304" pitchFamily="18" charset="0"/>
                <a:cs typeface="Times New Roman" panose="02020603050405020304" pitchFamily="18" charset="0"/>
              </a:rPr>
              <a:t> must put your heart into it.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Whatever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you</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do</a:t>
            </a:r>
            <a:r>
              <a:rPr lang="en-US" altLang="zh-CN" sz="2200" dirty="0" err="1">
                <a:solidFill>
                  <a:srgbClr val="000000"/>
                </a:solidFill>
                <a:latin typeface="Times New Roman" panose="02020603050405020304" pitchFamily="18" charset="0"/>
                <a:cs typeface="Times New Roman" panose="02020603050405020304" pitchFamily="18" charset="0"/>
              </a:rPr>
              <a:t>,you</a:t>
            </a:r>
            <a:r>
              <a:rPr lang="en-US" altLang="zh-CN" sz="2200" dirty="0">
                <a:solidFill>
                  <a:srgbClr val="000000"/>
                </a:solidFill>
                <a:latin typeface="Times New Roman" panose="02020603050405020304" pitchFamily="18" charset="0"/>
                <a:cs typeface="Times New Roman" panose="02020603050405020304" pitchFamily="18" charset="0"/>
              </a:rPr>
              <a:t> must put your heart into it.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无论你做什么</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你必须全身心地投入。</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323528" y="2148769"/>
          <a:ext cx="8128000" cy="325253"/>
        </p:xfrm>
        <a:graphic>
          <a:graphicData uri="http://schemas.openxmlformats.org/presentationml/2006/ole">
            <mc:AlternateContent xmlns:mc="http://schemas.openxmlformats.org/markup-compatibility/2006">
              <mc:Choice xmlns:v="urn:schemas-microsoft-com:vml" Requires="v">
                <p:oleObj spid="_x0000_s12308" name="文档" r:id="rId6" imgW="3843020" imgH="154940" progId="Word.Document.12">
                  <p:embed/>
                </p:oleObj>
              </mc:Choice>
              <mc:Fallback>
                <p:oleObj name="文档" r:id="rId6" imgW="3843020" imgH="154940" progId="Word.Document.12">
                  <p:embed/>
                  <p:pic>
                    <p:nvPicPr>
                      <p:cNvPr id="0" name="图片 12299"/>
                      <p:cNvPicPr/>
                      <p:nvPr/>
                    </p:nvPicPr>
                    <p:blipFill>
                      <a:blip r:embed="rId7"/>
                      <a:stretch>
                        <a:fillRect/>
                      </a:stretch>
                    </p:blipFill>
                    <p:spPr>
                      <a:xfrm>
                        <a:off x="323528" y="2148769"/>
                        <a:ext cx="8128000" cy="325253"/>
                      </a:xfrm>
                      <a:prstGeom prst="rect">
                        <a:avLst/>
                      </a:prstGeom>
                    </p:spPr>
                  </p:pic>
                </p:oleObj>
              </mc:Fallback>
            </mc:AlternateContent>
          </a:graphicData>
        </a:graphic>
      </p:graphicFrame>
      <p:sp>
        <p:nvSpPr>
          <p:cNvPr id="3" name="矩形 2"/>
          <p:cNvSpPr>
            <a:spLocks noChangeAspect="1"/>
          </p:cNvSpPr>
          <p:nvPr/>
        </p:nvSpPr>
        <p:spPr>
          <a:xfrm>
            <a:off x="508000" y="2439386"/>
            <a:ext cx="8128000" cy="206973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whatever,whichever,who</a:t>
            </a:r>
            <a:r>
              <a:rPr lang="en-US" altLang="zh-CN" sz="2200" dirty="0">
                <a:solidFill>
                  <a:srgbClr val="000000"/>
                </a:solidFill>
                <a:latin typeface="Times New Roman" panose="02020603050405020304" pitchFamily="18" charset="0"/>
                <a:cs typeface="Times New Roman" panose="02020603050405020304" pitchFamily="18" charset="0"/>
              </a:rPr>
              <a:t>(m)ever</a:t>
            </a:r>
            <a:r>
              <a:rPr lang="zh-CN" altLang="zh-CN" sz="2200" dirty="0">
                <a:solidFill>
                  <a:srgbClr val="000000"/>
                </a:solidFill>
                <a:latin typeface="Times New Roman" panose="02020603050405020304" pitchFamily="18" charset="0"/>
                <a:cs typeface="Times New Roman" panose="02020603050405020304" pitchFamily="18" charset="0"/>
              </a:rPr>
              <a:t>既可引导让步状语从句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又可引导名词性从句</a:t>
            </a:r>
            <a:r>
              <a:rPr lang="en-US" altLang="zh-CN" sz="2200" dirty="0">
                <a:solidFill>
                  <a:srgbClr val="000000"/>
                </a:solidFill>
                <a:latin typeface="Times New Roman" panose="02020603050405020304" pitchFamily="18" charset="0"/>
                <a:cs typeface="Times New Roman" panose="02020603050405020304" pitchFamily="18" charset="0"/>
              </a:rPr>
              <a:t>,no matter </a:t>
            </a:r>
            <a:r>
              <a:rPr lang="en-US" altLang="zh-CN" sz="2200" dirty="0" err="1">
                <a:solidFill>
                  <a:srgbClr val="000000"/>
                </a:solidFill>
                <a:latin typeface="Times New Roman" panose="02020603050405020304" pitchFamily="18" charset="0"/>
                <a:cs typeface="Times New Roman" panose="02020603050405020304" pitchFamily="18" charset="0"/>
              </a:rPr>
              <a:t>what,no</a:t>
            </a:r>
            <a:r>
              <a:rPr lang="en-US" altLang="zh-CN" sz="2200" dirty="0">
                <a:solidFill>
                  <a:srgbClr val="000000"/>
                </a:solidFill>
                <a:latin typeface="Times New Roman" panose="02020603050405020304" pitchFamily="18" charset="0"/>
                <a:cs typeface="Times New Roman" panose="02020603050405020304" pitchFamily="18" charset="0"/>
              </a:rPr>
              <a:t> matter </a:t>
            </a:r>
            <a:r>
              <a:rPr lang="en-US" altLang="zh-CN" sz="2200" dirty="0" err="1">
                <a:solidFill>
                  <a:srgbClr val="000000"/>
                </a:solidFill>
                <a:latin typeface="Times New Roman" panose="02020603050405020304" pitchFamily="18" charset="0"/>
                <a:cs typeface="Times New Roman" panose="02020603050405020304" pitchFamily="18" charset="0"/>
              </a:rPr>
              <a:t>which,no</a:t>
            </a:r>
            <a:r>
              <a:rPr lang="en-US" altLang="zh-CN" sz="2200" dirty="0">
                <a:solidFill>
                  <a:srgbClr val="000000"/>
                </a:solidFill>
                <a:latin typeface="Times New Roman" panose="02020603050405020304" pitchFamily="18" charset="0"/>
                <a:cs typeface="Times New Roman" panose="02020603050405020304" pitchFamily="18" charset="0"/>
              </a:rPr>
              <a:t> matter who(m)</a:t>
            </a:r>
            <a:r>
              <a:rPr lang="zh-CN" altLang="zh-CN" sz="2200" dirty="0">
                <a:solidFill>
                  <a:srgbClr val="000000"/>
                </a:solidFill>
                <a:latin typeface="Times New Roman" panose="02020603050405020304" pitchFamily="18" charset="0"/>
                <a:cs typeface="Times New Roman" panose="02020603050405020304" pitchFamily="18" charset="0"/>
              </a:rPr>
              <a:t>只引导让步状语从句。</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Please give the flowers to </a:t>
            </a:r>
            <a:r>
              <a:rPr lang="en-US" altLang="zh-CN" sz="2200" b="1" dirty="0">
                <a:solidFill>
                  <a:srgbClr val="000000"/>
                </a:solidFill>
                <a:latin typeface="Times New Roman" panose="02020603050405020304" pitchFamily="18" charset="0"/>
                <a:cs typeface="Times New Roman" panose="02020603050405020304" pitchFamily="18" charset="0"/>
              </a:rPr>
              <a:t>whoever</a:t>
            </a:r>
            <a:r>
              <a:rPr lang="en-US" altLang="zh-CN" sz="2200" dirty="0">
                <a:solidFill>
                  <a:srgbClr val="000000"/>
                </a:solidFill>
                <a:latin typeface="Times New Roman" panose="02020603050405020304" pitchFamily="18" charset="0"/>
                <a:cs typeface="Times New Roman" panose="02020603050405020304" pitchFamily="18" charset="0"/>
              </a:rPr>
              <a:t> gets to the finish line first.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请把花给第一个到达终点的人。</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1315896" y="1196752"/>
            <a:ext cx="6512209" cy="5238393"/>
          </a:xfrm>
          <a:prstGeom prst="rect">
            <a:avLst/>
          </a:prstGeom>
        </p:spPr>
      </p:pic>
      <p:sp>
        <p:nvSpPr>
          <p:cNvPr id="6" name="矩形 5"/>
          <p:cNvSpPr/>
          <p:nvPr/>
        </p:nvSpPr>
        <p:spPr>
          <a:xfrm>
            <a:off x="1424197" y="4890709"/>
            <a:ext cx="6244148" cy="1335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96752"/>
            <a:ext cx="8128000" cy="533492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词填空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.Business English has gradually developed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an important practical style.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into</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 the bad </a:t>
            </a:r>
            <a:r>
              <a:rPr lang="en-US" altLang="zh-CN" sz="2200" dirty="0" err="1">
                <a:solidFill>
                  <a:srgbClr val="000000"/>
                </a:solidFill>
                <a:latin typeface="Times New Roman" panose="02020603050405020304" pitchFamily="18" charset="0"/>
                <a:cs typeface="Times New Roman" panose="02020603050405020304" pitchFamily="18" charset="0"/>
              </a:rPr>
              <a:t>weather,they</a:t>
            </a:r>
            <a:r>
              <a:rPr lang="en-US" altLang="zh-CN" sz="2200" dirty="0">
                <a:solidFill>
                  <a:srgbClr val="000000"/>
                </a:solidFill>
                <a:latin typeface="Times New Roman" panose="02020603050405020304" pitchFamily="18" charset="0"/>
                <a:cs typeface="Times New Roman" panose="02020603050405020304" pitchFamily="18" charset="0"/>
              </a:rPr>
              <a:t> still went on climbing the mountain.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Despite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.This great event is a milestone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the development of Sino-Russian relations.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in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.Prof.Jackson plays an important role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the scientific world.</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in</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308655"/>
            <a:ext cx="8128000" cy="49286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概要写作</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根据教材</a:t>
            </a:r>
            <a:r>
              <a:rPr lang="en-US" altLang="zh-CN" sz="2200" b="1" dirty="0">
                <a:solidFill>
                  <a:srgbClr val="000000"/>
                </a:solidFill>
                <a:latin typeface="Times New Roman" panose="02020603050405020304" pitchFamily="18" charset="0"/>
                <a:cs typeface="Times New Roman" panose="02020603050405020304" pitchFamily="18" charset="0"/>
              </a:rPr>
              <a:t>P62</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的语篇内容写一篇</a:t>
            </a:r>
            <a:r>
              <a:rPr lang="en-US" altLang="zh-CN" sz="2200" b="1" dirty="0">
                <a:solidFill>
                  <a:srgbClr val="000000"/>
                </a:solidFill>
                <a:latin typeface="Times New Roman" panose="02020603050405020304" pitchFamily="18" charset="0"/>
                <a:cs typeface="Times New Roman" panose="02020603050405020304" pitchFamily="18" charset="0"/>
              </a:rPr>
              <a:t>60</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词左右的内容概要。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dirty="0">
                <a:solidFill>
                  <a:srgbClr val="00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dirty="0">
                <a:solidFill>
                  <a:srgbClr val="00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参考范文</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Chinese writing system plays an important role in the ancient </a:t>
            </a:r>
            <a:r>
              <a:rPr lang="en-US" altLang="zh-CN" sz="2200" dirty="0" err="1">
                <a:solidFill>
                  <a:srgbClr val="000000"/>
                </a:solidFill>
                <a:latin typeface="Times New Roman" panose="02020603050405020304" pitchFamily="18" charset="0"/>
                <a:cs typeface="Times New Roman" panose="02020603050405020304" pitchFamily="18" charset="0"/>
              </a:rPr>
              <a:t>civilisation</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1) At </a:t>
            </a:r>
            <a:r>
              <a:rPr lang="en-US" altLang="zh-CN" sz="2200" dirty="0" err="1">
                <a:solidFill>
                  <a:srgbClr val="000000"/>
                </a:solidFill>
                <a:latin typeface="Times New Roman" panose="02020603050405020304" pitchFamily="18" charset="0"/>
                <a:cs typeface="Times New Roman" panose="02020603050405020304" pitchFamily="18" charset="0"/>
              </a:rPr>
              <a:t>first,people</a:t>
            </a:r>
            <a:r>
              <a:rPr lang="en-US" altLang="zh-CN" sz="2200" dirty="0">
                <a:solidFill>
                  <a:srgbClr val="000000"/>
                </a:solidFill>
                <a:latin typeface="Times New Roman" panose="02020603050405020304" pitchFamily="18" charset="0"/>
                <a:cs typeface="Times New Roman" panose="02020603050405020304" pitchFamily="18" charset="0"/>
              </a:rPr>
              <a:t> carved symbols on bones and shells which developed into different forms.(</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2) It was Emperor </a:t>
            </a:r>
            <a:r>
              <a:rPr lang="en-US" altLang="zh-CN" sz="2200" dirty="0" err="1">
                <a:solidFill>
                  <a:srgbClr val="000000"/>
                </a:solidFill>
                <a:latin typeface="Times New Roman" panose="02020603050405020304" pitchFamily="18" charset="0"/>
                <a:cs typeface="Times New Roman" panose="02020603050405020304" pitchFamily="18" charset="0"/>
              </a:rPr>
              <a:t>Qinshihuang</a:t>
            </a:r>
            <a:r>
              <a:rPr lang="en-US" altLang="zh-CN" sz="2200" dirty="0">
                <a:solidFill>
                  <a:srgbClr val="000000"/>
                </a:solidFill>
                <a:latin typeface="Times New Roman" panose="02020603050405020304" pitchFamily="18" charset="0"/>
                <a:cs typeface="Times New Roman" panose="02020603050405020304" pitchFamily="18" charset="0"/>
              </a:rPr>
              <a:t> that enabled the writing system to develop in one direction.(</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3) Written Chinese serves as a bridge for modern people to know about the past and the Chinese writing system is appreciated by people all over the world.(</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4</a:t>
            </a:r>
            <a:r>
              <a:rPr lang="en-US" altLang="zh-CN" sz="2200" dirty="0" smtClean="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00"/>
                                        <p:tgtEl>
                                          <p:spTgt spid="2">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wipe(down)">
                                      <p:cBhvr>
                                        <p:cTn id="1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Ⅱ</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释义匹配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smtClean="0">
                <a:solidFill>
                  <a:srgbClr val="000000"/>
                </a:solidFill>
                <a:latin typeface="Times New Roman" panose="02020603050405020304" pitchFamily="18" charset="0"/>
                <a:cs typeface="Times New Roman" panose="02020603050405020304" pitchFamily="18" charset="0"/>
              </a:rPr>
              <a:t>1</a:t>
            </a:r>
            <a:r>
              <a:rPr lang="en-US" altLang="zh-CN" sz="2200" dirty="0" smtClean="0">
                <a:solidFill>
                  <a:srgbClr val="000000"/>
                </a:solidFill>
                <a:latin typeface="Times New Roman" panose="02020603050405020304" pitchFamily="18" charset="0"/>
                <a:cs typeface="Times New Roman" panose="02020603050405020304" pitchFamily="18" charset="0"/>
              </a:rPr>
              <a:t>.Civilisation     A.one </a:t>
            </a:r>
            <a:r>
              <a:rPr lang="en-US" altLang="zh-CN" sz="2200" dirty="0">
                <a:solidFill>
                  <a:srgbClr val="000000"/>
                </a:solidFill>
                <a:latin typeface="Times New Roman" panose="02020603050405020304" pitchFamily="18" charset="0"/>
                <a:cs typeface="Times New Roman" panose="02020603050405020304" pitchFamily="18" charset="0"/>
              </a:rPr>
              <a:t>of several things that influence or cause a situation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.factor	</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err="1" smtClean="0">
                <a:solidFill>
                  <a:srgbClr val="000000"/>
                </a:solidFill>
                <a:latin typeface="Times New Roman" panose="02020603050405020304" pitchFamily="18" charset="0"/>
                <a:cs typeface="Times New Roman" panose="02020603050405020304" pitchFamily="18" charset="0"/>
              </a:rPr>
              <a:t>B.a</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sign,shape</a:t>
            </a:r>
            <a:r>
              <a:rPr lang="en-US" altLang="zh-CN" sz="2200" dirty="0">
                <a:solidFill>
                  <a:srgbClr val="000000"/>
                </a:solidFill>
                <a:latin typeface="Times New Roman" panose="02020603050405020304" pitchFamily="18" charset="0"/>
                <a:cs typeface="Times New Roman" panose="02020603050405020304" pitchFamily="18" charset="0"/>
              </a:rPr>
              <a:t> or object which is used to represent something else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.symbol	</a:t>
            </a:r>
            <a:r>
              <a:rPr lang="en-US" altLang="zh-CN" sz="2200" dirty="0" err="1">
                <a:solidFill>
                  <a:srgbClr val="000000"/>
                </a:solidFill>
                <a:latin typeface="Times New Roman" panose="02020603050405020304" pitchFamily="18" charset="0"/>
                <a:cs typeface="Times New Roman" panose="02020603050405020304" pitchFamily="18" charset="0"/>
              </a:rPr>
              <a:t>C.relating</a:t>
            </a:r>
            <a:r>
              <a:rPr lang="en-US" altLang="zh-CN" sz="2200" dirty="0">
                <a:solidFill>
                  <a:srgbClr val="000000"/>
                </a:solidFill>
                <a:latin typeface="Times New Roman" panose="02020603050405020304" pitchFamily="18" charset="0"/>
                <a:cs typeface="Times New Roman" panose="02020603050405020304" pitchFamily="18" charset="0"/>
              </a:rPr>
              <a:t> to one thing and not </a:t>
            </a:r>
            <a:r>
              <a:rPr lang="en-US" altLang="zh-CN" sz="2200" dirty="0" err="1">
                <a:solidFill>
                  <a:srgbClr val="000000"/>
                </a:solidFill>
                <a:latin typeface="Times New Roman" panose="02020603050405020304" pitchFamily="18" charset="0"/>
                <a:cs typeface="Times New Roman" panose="02020603050405020304" pitchFamily="18" charset="0"/>
              </a:rPr>
              <a:t>others;particular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.dialect	</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err="1" smtClean="0">
                <a:solidFill>
                  <a:srgbClr val="000000"/>
                </a:solidFill>
                <a:latin typeface="Times New Roman" panose="02020603050405020304" pitchFamily="18" charset="0"/>
                <a:cs typeface="Times New Roman" panose="02020603050405020304" pitchFamily="18" charset="0"/>
              </a:rPr>
              <a:t>D.a</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society that is well </a:t>
            </a:r>
            <a:r>
              <a:rPr lang="en-US" altLang="zh-CN" sz="2200" dirty="0" err="1">
                <a:solidFill>
                  <a:srgbClr val="000000"/>
                </a:solidFill>
                <a:latin typeface="Times New Roman" panose="02020603050405020304" pitchFamily="18" charset="0"/>
                <a:cs typeface="Times New Roman" panose="02020603050405020304" pitchFamily="18" charset="0"/>
              </a:rPr>
              <a:t>organised</a:t>
            </a:r>
            <a:r>
              <a:rPr lang="en-US" altLang="zh-CN" sz="2200" dirty="0">
                <a:solidFill>
                  <a:srgbClr val="000000"/>
                </a:solidFill>
                <a:latin typeface="Times New Roman" panose="02020603050405020304" pitchFamily="18" charset="0"/>
                <a:cs typeface="Times New Roman" panose="02020603050405020304" pitchFamily="18" charset="0"/>
              </a:rPr>
              <a:t> and developed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.specific	</a:t>
            </a:r>
            <a:r>
              <a:rPr lang="en-US" altLang="zh-CN" sz="2200" dirty="0" err="1">
                <a:solidFill>
                  <a:srgbClr val="000000"/>
                </a:solidFill>
                <a:latin typeface="Times New Roman" panose="02020603050405020304" pitchFamily="18" charset="0"/>
                <a:cs typeface="Times New Roman" panose="02020603050405020304" pitchFamily="18" charset="0"/>
              </a:rPr>
              <a:t>E.a</a:t>
            </a:r>
            <a:r>
              <a:rPr lang="en-US" altLang="zh-CN" sz="2200" dirty="0">
                <a:solidFill>
                  <a:srgbClr val="000000"/>
                </a:solidFill>
                <a:latin typeface="Times New Roman" panose="02020603050405020304" pitchFamily="18" charset="0"/>
                <a:cs typeface="Times New Roman" panose="02020603050405020304" pitchFamily="18" charset="0"/>
              </a:rPr>
              <a:t> form of a language which is spoken only in one area</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1.D</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2.A</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3.B</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4.E</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5.C</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wipe(down)">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Ⅲ</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628800"/>
            <a:ext cx="8128000" cy="334245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Ⅲ</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阅读导学</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根据</a:t>
            </a:r>
            <a:r>
              <a:rPr lang="en-US" altLang="zh-CN" sz="2200" b="1" dirty="0">
                <a:solidFill>
                  <a:srgbClr val="000000"/>
                </a:solidFill>
                <a:latin typeface="Times New Roman" panose="02020603050405020304" pitchFamily="18" charset="0"/>
                <a:cs typeface="Times New Roman" panose="02020603050405020304" pitchFamily="18" charset="0"/>
              </a:rPr>
              <a:t>P62</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课文内容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选择正确答案。</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.What does the word “this” in the first paragraph most probably mean?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A.How</a:t>
            </a:r>
            <a:r>
              <a:rPr lang="en-US" altLang="zh-CN" sz="2200" dirty="0">
                <a:solidFill>
                  <a:srgbClr val="000000"/>
                </a:solidFill>
                <a:latin typeface="Times New Roman" panose="02020603050405020304" pitchFamily="18" charset="0"/>
                <a:cs typeface="Times New Roman" panose="02020603050405020304" pitchFamily="18" charset="0"/>
              </a:rPr>
              <a:t> the Chinese writing system was created.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B.What</a:t>
            </a:r>
            <a:r>
              <a:rPr lang="en-US" altLang="zh-CN" sz="2200" dirty="0">
                <a:solidFill>
                  <a:srgbClr val="000000"/>
                </a:solidFill>
                <a:latin typeface="Times New Roman" panose="02020603050405020304" pitchFamily="18" charset="0"/>
                <a:cs typeface="Times New Roman" panose="02020603050405020304" pitchFamily="18" charset="0"/>
              </a:rPr>
              <a:t> China has experienced in history.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C.Chinese</a:t>
            </a:r>
            <a:r>
              <a:rPr lang="en-US" altLang="zh-CN" sz="2200" dirty="0">
                <a:solidFill>
                  <a:srgbClr val="000000"/>
                </a:solidFill>
                <a:latin typeface="Times New Roman" panose="02020603050405020304" pitchFamily="18" charset="0"/>
                <a:cs typeface="Times New Roman" panose="02020603050405020304" pitchFamily="18" charset="0"/>
              </a:rPr>
              <a:t> ancient </a:t>
            </a:r>
            <a:r>
              <a:rPr lang="en-US" altLang="zh-CN" sz="2200" dirty="0" err="1">
                <a:solidFill>
                  <a:srgbClr val="000000"/>
                </a:solidFill>
                <a:latin typeface="Times New Roman" panose="02020603050405020304" pitchFamily="18" charset="0"/>
                <a:cs typeface="Times New Roman" panose="02020603050405020304" pitchFamily="18" charset="0"/>
              </a:rPr>
              <a:t>civilisation</a:t>
            </a:r>
            <a:r>
              <a:rPr lang="en-US" altLang="zh-CN" sz="2200" dirty="0">
                <a:solidFill>
                  <a:srgbClr val="000000"/>
                </a:solidFill>
                <a:latin typeface="Times New Roman" panose="02020603050405020304" pitchFamily="18" charset="0"/>
                <a:cs typeface="Times New Roman" panose="02020603050405020304" pitchFamily="18" charset="0"/>
              </a:rPr>
              <a:t> has gone through into modern times.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D.The</a:t>
            </a:r>
            <a:r>
              <a:rPr lang="en-US" altLang="zh-CN" sz="2200" dirty="0">
                <a:solidFill>
                  <a:srgbClr val="000000"/>
                </a:solidFill>
                <a:latin typeface="Times New Roman" panose="02020603050405020304" pitchFamily="18" charset="0"/>
                <a:cs typeface="Times New Roman" panose="02020603050405020304" pitchFamily="18" charset="0"/>
              </a:rPr>
              <a:t> Chinese writing system is known all over the world</a:t>
            </a:r>
            <a:r>
              <a:rPr lang="en-US" altLang="zh-CN" sz="2200" dirty="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08000" y="4470184"/>
            <a:ext cx="101502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smtClean="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Ⅲ</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 name="矩形 3"/>
          <p:cNvSpPr>
            <a:spLocks noChangeAspect="1"/>
          </p:cNvSpPr>
          <p:nvPr/>
        </p:nvSpPr>
        <p:spPr>
          <a:xfrm>
            <a:off x="508000" y="1095941"/>
            <a:ext cx="8128000" cy="456124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.The ancient Chinese recorded what they had done by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A.drawing</a:t>
            </a:r>
            <a:r>
              <a:rPr lang="en-US" altLang="zh-CN" sz="2200" dirty="0">
                <a:solidFill>
                  <a:srgbClr val="000000"/>
                </a:solidFill>
                <a:latin typeface="Times New Roman" panose="02020603050405020304" pitchFamily="18" charset="0"/>
                <a:cs typeface="Times New Roman" panose="02020603050405020304" pitchFamily="18" charset="0"/>
              </a:rPr>
              <a:t> pictures on walls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B.carving</a:t>
            </a:r>
            <a:r>
              <a:rPr lang="en-US" altLang="zh-CN" sz="2200" dirty="0">
                <a:solidFill>
                  <a:srgbClr val="000000"/>
                </a:solidFill>
                <a:latin typeface="Times New Roman" panose="02020603050405020304" pitchFamily="18" charset="0"/>
                <a:cs typeface="Times New Roman" panose="02020603050405020304" pitchFamily="18" charset="0"/>
              </a:rPr>
              <a:t> symbols in bones and shells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C.writing</a:t>
            </a:r>
            <a:r>
              <a:rPr lang="en-US" altLang="zh-CN" sz="2200" dirty="0">
                <a:solidFill>
                  <a:srgbClr val="000000"/>
                </a:solidFill>
                <a:latin typeface="Times New Roman" panose="02020603050405020304" pitchFamily="18" charset="0"/>
                <a:cs typeface="Times New Roman" panose="02020603050405020304" pitchFamily="18" charset="0"/>
              </a:rPr>
              <a:t> their experiences on </a:t>
            </a:r>
            <a:r>
              <a:rPr lang="en-US" altLang="zh-CN" sz="2200" i="1" dirty="0" err="1">
                <a:solidFill>
                  <a:srgbClr val="000000"/>
                </a:solidFill>
                <a:latin typeface="Times New Roman" panose="02020603050405020304" pitchFamily="18" charset="0"/>
                <a:cs typeface="Times New Roman" panose="02020603050405020304" pitchFamily="18" charset="0"/>
              </a:rPr>
              <a:t>Xuan</a:t>
            </a:r>
            <a:r>
              <a:rPr lang="en-US" altLang="zh-CN" sz="2200" dirty="0">
                <a:solidFill>
                  <a:srgbClr val="000000"/>
                </a:solidFill>
                <a:latin typeface="Times New Roman" panose="02020603050405020304" pitchFamily="18" charset="0"/>
                <a:cs typeface="Times New Roman" panose="02020603050405020304" pitchFamily="18" charset="0"/>
              </a:rPr>
              <a:t> paper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D.writing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err="1">
                <a:solidFill>
                  <a:srgbClr val="000000"/>
                </a:solidFill>
                <a:latin typeface="Times New Roman" panose="02020603050405020304" pitchFamily="18" charset="0"/>
                <a:cs typeface="Times New Roman" panose="02020603050405020304" pitchFamily="18" charset="0"/>
              </a:rPr>
              <a:t>Hanzi</a:t>
            </a:r>
            <a:r>
              <a:rPr lang="en-US" altLang="zh-CN" sz="2200" dirty="0">
                <a:solidFill>
                  <a:srgbClr val="000000"/>
                </a:solidFill>
                <a:latin typeface="Times New Roman" panose="02020603050405020304" pitchFamily="18" charset="0"/>
                <a:cs typeface="Times New Roman" panose="02020603050405020304" pitchFamily="18" charset="0"/>
              </a:rPr>
              <a:t> on bones and shells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b="1" dirty="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smtClean="0">
                <a:solidFill>
                  <a:srgbClr val="000000"/>
                </a:solidFill>
                <a:latin typeface="Times New Roman" panose="02020603050405020304" pitchFamily="18" charset="0"/>
                <a:cs typeface="Times New Roman" panose="02020603050405020304" pitchFamily="18" charset="0"/>
              </a:rPr>
              <a:t>3</a:t>
            </a:r>
            <a:r>
              <a:rPr lang="en-US" altLang="zh-CN" sz="2200" dirty="0" smtClean="0">
                <a:solidFill>
                  <a:srgbClr val="000000"/>
                </a:solidFill>
                <a:latin typeface="Times New Roman" panose="02020603050405020304" pitchFamily="18" charset="0"/>
                <a:cs typeface="Times New Roman" panose="02020603050405020304" pitchFamily="18" charset="0"/>
              </a:rPr>
              <a:t>.Why </a:t>
            </a:r>
            <a:r>
              <a:rPr lang="en-US" altLang="zh-CN" sz="2200" dirty="0">
                <a:solidFill>
                  <a:srgbClr val="000000"/>
                </a:solidFill>
                <a:latin typeface="Times New Roman" panose="02020603050405020304" pitchFamily="18" charset="0"/>
                <a:cs typeface="Times New Roman" panose="02020603050405020304" pitchFamily="18" charset="0"/>
              </a:rPr>
              <a:t>did many dialects and characters appear in the Shang Dynasty?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A.The</a:t>
            </a:r>
            <a:r>
              <a:rPr lang="en-US" altLang="zh-CN" sz="2200" dirty="0">
                <a:solidFill>
                  <a:srgbClr val="000000"/>
                </a:solidFill>
                <a:latin typeface="Times New Roman" panose="02020603050405020304" pitchFamily="18" charset="0"/>
                <a:cs typeface="Times New Roman" panose="02020603050405020304" pitchFamily="18" charset="0"/>
              </a:rPr>
              <a:t> Shang Dynasty was too long a time in history.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B.People</a:t>
            </a:r>
            <a:r>
              <a:rPr lang="en-US" altLang="zh-CN" sz="2200" dirty="0">
                <a:solidFill>
                  <a:srgbClr val="000000"/>
                </a:solidFill>
                <a:latin typeface="Times New Roman" panose="02020603050405020304" pitchFamily="18" charset="0"/>
                <a:cs typeface="Times New Roman" panose="02020603050405020304" pitchFamily="18" charset="0"/>
              </a:rPr>
              <a:t> at that time had different opinions on writing.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C.The</a:t>
            </a:r>
            <a:r>
              <a:rPr lang="en-US" altLang="zh-CN" sz="2200" dirty="0">
                <a:solidFill>
                  <a:srgbClr val="000000"/>
                </a:solidFill>
                <a:latin typeface="Times New Roman" panose="02020603050405020304" pitchFamily="18" charset="0"/>
                <a:cs typeface="Times New Roman" panose="02020603050405020304" pitchFamily="18" charset="0"/>
              </a:rPr>
              <a:t> country was divided in several different states.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D.People</a:t>
            </a:r>
            <a:r>
              <a:rPr lang="en-US" altLang="zh-CN" sz="2200" dirty="0">
                <a:solidFill>
                  <a:srgbClr val="000000"/>
                </a:solidFill>
                <a:latin typeface="Times New Roman" panose="02020603050405020304" pitchFamily="18" charset="0"/>
                <a:cs typeface="Times New Roman" panose="02020603050405020304" pitchFamily="18" charset="0"/>
              </a:rPr>
              <a:t> from different states seldom communicated with each other</a:t>
            </a:r>
            <a:r>
              <a:rPr lang="en-US" altLang="zh-CN" sz="2200" dirty="0" smtClean="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
        <p:nvSpPr>
          <p:cNvPr id="11" name="矩形 10"/>
          <p:cNvSpPr>
            <a:spLocks noChangeAspect="1"/>
          </p:cNvSpPr>
          <p:nvPr/>
        </p:nvSpPr>
        <p:spPr>
          <a:xfrm>
            <a:off x="508000" y="3127266"/>
            <a:ext cx="101502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smtClean="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2" name="矩形 11"/>
          <p:cNvSpPr>
            <a:spLocks noChangeAspect="1"/>
          </p:cNvSpPr>
          <p:nvPr/>
        </p:nvSpPr>
        <p:spPr>
          <a:xfrm>
            <a:off x="508000" y="5517232"/>
            <a:ext cx="101502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smtClean="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Ⅲ</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 name="矩形 3"/>
          <p:cNvSpPr>
            <a:spLocks noChangeAspect="1"/>
          </p:cNvSpPr>
          <p:nvPr/>
        </p:nvSpPr>
        <p:spPr>
          <a:xfrm>
            <a:off x="508000" y="1527989"/>
            <a:ext cx="8128000" cy="334245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smtClean="0">
                <a:solidFill>
                  <a:srgbClr val="000000"/>
                </a:solidFill>
                <a:latin typeface="Times New Roman" panose="02020603050405020304" pitchFamily="18" charset="0"/>
                <a:cs typeface="Times New Roman" panose="02020603050405020304" pitchFamily="18" charset="0"/>
              </a:rPr>
              <a:t>4</a:t>
            </a:r>
            <a:r>
              <a:rPr lang="en-US" altLang="zh-CN" sz="2200" dirty="0" smtClean="0">
                <a:solidFill>
                  <a:srgbClr val="000000"/>
                </a:solidFill>
                <a:latin typeface="Times New Roman" panose="02020603050405020304" pitchFamily="18" charset="0"/>
                <a:cs typeface="Times New Roman" panose="02020603050405020304" pitchFamily="18" charset="0"/>
              </a:rPr>
              <a:t>.What </a:t>
            </a:r>
            <a:r>
              <a:rPr lang="en-US" altLang="zh-CN" sz="2200" dirty="0">
                <a:solidFill>
                  <a:srgbClr val="000000"/>
                </a:solidFill>
                <a:latin typeface="Times New Roman" panose="02020603050405020304" pitchFamily="18" charset="0"/>
                <a:cs typeface="Times New Roman" panose="02020603050405020304" pitchFamily="18" charset="0"/>
              </a:rPr>
              <a:t>can we infer from the text?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A.Qinshihuang</a:t>
            </a:r>
            <a:r>
              <a:rPr lang="en-US" altLang="zh-CN" sz="2200" dirty="0">
                <a:solidFill>
                  <a:srgbClr val="000000"/>
                </a:solidFill>
                <a:latin typeface="Times New Roman" panose="02020603050405020304" pitchFamily="18" charset="0"/>
                <a:cs typeface="Times New Roman" panose="02020603050405020304" pitchFamily="18" charset="0"/>
              </a:rPr>
              <a:t> made great contributions to the Chinese writing system.</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B.People</a:t>
            </a:r>
            <a:r>
              <a:rPr lang="en-US" altLang="zh-CN" sz="2200" dirty="0">
                <a:solidFill>
                  <a:srgbClr val="000000"/>
                </a:solidFill>
                <a:latin typeface="Times New Roman" panose="02020603050405020304" pitchFamily="18" charset="0"/>
                <a:cs typeface="Times New Roman" panose="02020603050405020304" pitchFamily="18" charset="0"/>
              </a:rPr>
              <a:t> in China can understand each other no matter what dialect they speak.</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C.The</a:t>
            </a:r>
            <a:r>
              <a:rPr lang="en-US" altLang="zh-CN" sz="2200" dirty="0">
                <a:solidFill>
                  <a:srgbClr val="000000"/>
                </a:solidFill>
                <a:latin typeface="Times New Roman" panose="02020603050405020304" pitchFamily="18" charset="0"/>
                <a:cs typeface="Times New Roman" panose="02020603050405020304" pitchFamily="18" charset="0"/>
              </a:rPr>
              <a:t> Chinese writing system began to develop in several directions in the Qin Dynasty.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D.Chinese</a:t>
            </a:r>
            <a:r>
              <a:rPr lang="en-US" altLang="zh-CN" sz="2200" dirty="0">
                <a:solidFill>
                  <a:srgbClr val="000000"/>
                </a:solidFill>
                <a:latin typeface="Times New Roman" panose="02020603050405020304" pitchFamily="18" charset="0"/>
                <a:cs typeface="Times New Roman" panose="02020603050405020304" pitchFamily="18" charset="0"/>
              </a:rPr>
              <a:t> calligraphy was well known all over the world in ancient times.</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6" name="矩形 5"/>
          <p:cNvSpPr>
            <a:spLocks noChangeAspect="1"/>
          </p:cNvSpPr>
          <p:nvPr/>
        </p:nvSpPr>
        <p:spPr>
          <a:xfrm>
            <a:off x="508000" y="4874618"/>
            <a:ext cx="1031051"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smtClean="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8603"/>
            <a:ext cx="8128000" cy="369479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base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en-US" altLang="zh-CN" sz="2200" dirty="0" err="1">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为据点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为基础　</a:t>
            </a:r>
            <a:r>
              <a:rPr lang="en-US" altLang="zh-CN" sz="2200" i="1" dirty="0">
                <a:solidFill>
                  <a:srgbClr val="000000"/>
                </a:solidFill>
                <a:latin typeface="Times New Roman" panose="02020603050405020304" pitchFamily="18" charset="0"/>
                <a:cs typeface="Times New Roman" panose="02020603050405020304" pitchFamily="18" charset="0"/>
              </a:rPr>
              <a:t>n.</a:t>
            </a:r>
            <a:r>
              <a:rPr lang="zh-CN" altLang="zh-CN" sz="2200" dirty="0">
                <a:solidFill>
                  <a:srgbClr val="000000"/>
                </a:solidFill>
                <a:latin typeface="Times New Roman" panose="02020603050405020304" pitchFamily="18" charset="0"/>
                <a:cs typeface="Times New Roman" panose="02020603050405020304" pitchFamily="18" charset="0"/>
              </a:rPr>
              <a:t>底部</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根据</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At the </a:t>
            </a:r>
            <a:r>
              <a:rPr lang="en-US" altLang="zh-CN" sz="2200" dirty="0" err="1">
                <a:solidFill>
                  <a:srgbClr val="000000"/>
                </a:solidFill>
                <a:latin typeface="Times New Roman" panose="02020603050405020304" pitchFamily="18" charset="0"/>
                <a:cs typeface="Times New Roman" panose="02020603050405020304" pitchFamily="18" charset="0"/>
              </a:rPr>
              <a:t>beginning,written</a:t>
            </a:r>
            <a:r>
              <a:rPr lang="en-US" altLang="zh-CN" sz="2200" dirty="0">
                <a:solidFill>
                  <a:srgbClr val="000000"/>
                </a:solidFill>
                <a:latin typeface="Times New Roman" panose="02020603050405020304" pitchFamily="18" charset="0"/>
                <a:cs typeface="Times New Roman" panose="02020603050405020304" pitchFamily="18" charset="0"/>
              </a:rPr>
              <a:t> Chinese was a picture-</a:t>
            </a:r>
            <a:r>
              <a:rPr lang="en-US" altLang="zh-CN" sz="2200" b="1" dirty="0">
                <a:solidFill>
                  <a:srgbClr val="000000"/>
                </a:solidFill>
                <a:latin typeface="Times New Roman" panose="02020603050405020304" pitchFamily="18" charset="0"/>
                <a:cs typeface="Times New Roman" panose="02020603050405020304" pitchFamily="18" charset="0"/>
              </a:rPr>
              <a:t>based</a:t>
            </a:r>
            <a:r>
              <a:rPr lang="en-US" altLang="zh-CN" sz="2200" dirty="0">
                <a:solidFill>
                  <a:srgbClr val="000000"/>
                </a:solidFill>
                <a:latin typeface="Times New Roman" panose="02020603050405020304" pitchFamily="18" charset="0"/>
                <a:cs typeface="Times New Roman" panose="02020603050405020304" pitchFamily="18" charset="0"/>
              </a:rPr>
              <a:t> language.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一开始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书面汉语是一种以图画为基础的语言。</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base</a:t>
            </a:r>
            <a:r>
              <a:rPr lang="zh-CN" altLang="zh-CN" sz="2200" dirty="0">
                <a:solidFill>
                  <a:srgbClr val="000000"/>
                </a:solidFill>
                <a:latin typeface="Times New Roman" panose="02020603050405020304" pitchFamily="18" charset="0"/>
                <a:cs typeface="Times New Roman" panose="02020603050405020304" pitchFamily="18" charset="0"/>
              </a:rPr>
              <a:t>是及物动词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为基础</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Please do remember that success is </a:t>
            </a:r>
            <a:r>
              <a:rPr lang="en-US" altLang="zh-CN" sz="2200" b="1" dirty="0">
                <a:solidFill>
                  <a:srgbClr val="000000"/>
                </a:solidFill>
                <a:latin typeface="Times New Roman" panose="02020603050405020304" pitchFamily="18" charset="0"/>
                <a:cs typeface="Times New Roman" panose="02020603050405020304" pitchFamily="18" charset="0"/>
              </a:rPr>
              <a:t>based</a:t>
            </a:r>
            <a:r>
              <a:rPr lang="en-US" altLang="zh-CN" sz="2200" dirty="0">
                <a:solidFill>
                  <a:srgbClr val="000000"/>
                </a:solidFill>
                <a:latin typeface="Times New Roman" panose="02020603050405020304" pitchFamily="18" charset="0"/>
                <a:cs typeface="Times New Roman" panose="02020603050405020304" pitchFamily="18" charset="0"/>
              </a:rPr>
              <a:t> on hard work.</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请一定要记住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成功基于艰苦的努力。</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He used the house as a </a:t>
            </a:r>
            <a:r>
              <a:rPr lang="en-US" altLang="zh-CN" sz="2200" b="1" dirty="0">
                <a:solidFill>
                  <a:srgbClr val="000000"/>
                </a:solidFill>
                <a:latin typeface="Times New Roman" panose="02020603050405020304" pitchFamily="18" charset="0"/>
                <a:cs typeface="Times New Roman" panose="02020603050405020304" pitchFamily="18" charset="0"/>
              </a:rPr>
              <a:t>base</a:t>
            </a:r>
            <a:r>
              <a:rPr lang="en-US" altLang="zh-CN" sz="2200" dirty="0">
                <a:solidFill>
                  <a:srgbClr val="000000"/>
                </a:solidFill>
                <a:latin typeface="Times New Roman" panose="02020603050405020304" pitchFamily="18" charset="0"/>
                <a:cs typeface="Times New Roman" panose="02020603050405020304" pitchFamily="18" charset="0"/>
              </a:rPr>
              <a:t> for his printing business.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他把这座房子用作印刷业的基地。</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53512"/>
            <a:ext cx="8128000" cy="496751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You shouldn</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t have </a:t>
            </a:r>
            <a:r>
              <a:rPr lang="en-US" altLang="zh-CN" sz="2200" b="1">
                <a:solidFill>
                  <a:srgbClr val="000000"/>
                </a:solidFill>
                <a:latin typeface="Times New Roman" panose="02020603050405020304" pitchFamily="18" charset="0"/>
                <a:cs typeface="Times New Roman" panose="02020603050405020304" pitchFamily="18" charset="0"/>
              </a:rPr>
              <a:t>based</a:t>
            </a:r>
            <a:r>
              <a:rPr lang="en-US" altLang="zh-CN" sz="2200">
                <a:solidFill>
                  <a:srgbClr val="000000"/>
                </a:solidFill>
                <a:latin typeface="Times New Roman" panose="02020603050405020304" pitchFamily="18" charset="0"/>
                <a:cs typeface="Times New Roman" panose="02020603050405020304" pitchFamily="18" charset="0"/>
              </a:rPr>
              <a:t> your report </a:t>
            </a:r>
            <a:r>
              <a:rPr lang="en-US" altLang="zh-CN" sz="2200" b="1">
                <a:solidFill>
                  <a:srgbClr val="000000"/>
                </a:solidFill>
                <a:latin typeface="Times New Roman" panose="02020603050405020304" pitchFamily="18" charset="0"/>
                <a:cs typeface="Times New Roman" panose="02020603050405020304" pitchFamily="18" charset="0"/>
              </a:rPr>
              <a:t>on</a:t>
            </a:r>
            <a:r>
              <a:rPr lang="en-US" altLang="zh-CN" sz="2200">
                <a:solidFill>
                  <a:srgbClr val="000000"/>
                </a:solidFill>
                <a:latin typeface="Times New Roman" panose="02020603050405020304" pitchFamily="18" charset="0"/>
                <a:cs typeface="Times New Roman" panose="02020603050405020304" pitchFamily="18" charset="0"/>
              </a:rPr>
              <a:t> inaccurate information.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你不应该把你的报告基于不准确的信息。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study </a:t>
            </a:r>
            <a:r>
              <a:rPr lang="en-US" altLang="zh-CN" sz="2200" b="1">
                <a:solidFill>
                  <a:srgbClr val="000000"/>
                </a:solidFill>
                <a:latin typeface="Times New Roman" panose="02020603050405020304" pitchFamily="18" charset="0"/>
                <a:cs typeface="Times New Roman" panose="02020603050405020304" pitchFamily="18" charset="0"/>
              </a:rPr>
              <a:t>was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based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on</a:t>
            </a:r>
            <a:r>
              <a:rPr lang="en-US" altLang="zh-CN" sz="2200">
                <a:solidFill>
                  <a:srgbClr val="000000"/>
                </a:solidFill>
                <a:latin typeface="Times New Roman" panose="02020603050405020304" pitchFamily="18" charset="0"/>
                <a:cs typeface="Times New Roman" panose="02020603050405020304" pitchFamily="18" charset="0"/>
              </a:rPr>
              <a:t> data from 2,100 college students.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这项研究基于从</a:t>
            </a:r>
            <a:r>
              <a:rPr lang="en-US" altLang="zh-CN" sz="2200">
                <a:solidFill>
                  <a:srgbClr val="000000"/>
                </a:solidFill>
                <a:latin typeface="Times New Roman" panose="02020603050405020304" pitchFamily="18" charset="0"/>
                <a:cs typeface="Times New Roman" panose="02020603050405020304" pitchFamily="18" charset="0"/>
              </a:rPr>
              <a:t>2,100</a:t>
            </a:r>
            <a:r>
              <a:rPr lang="zh-CN" altLang="zh-CN" sz="2200">
                <a:solidFill>
                  <a:srgbClr val="000000"/>
                </a:solidFill>
                <a:latin typeface="Times New Roman" panose="02020603050405020304" pitchFamily="18" charset="0"/>
                <a:cs typeface="Times New Roman" panose="02020603050405020304" pitchFamily="18" charset="0"/>
              </a:rPr>
              <a:t>名大学生那里收集来的数据。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Although he </a:t>
            </a:r>
            <a:r>
              <a:rPr lang="en-US" altLang="zh-CN" sz="2200" b="1">
                <a:solidFill>
                  <a:srgbClr val="000000"/>
                </a:solidFill>
                <a:latin typeface="Times New Roman" panose="02020603050405020304" pitchFamily="18" charset="0"/>
                <a:cs typeface="Times New Roman" panose="02020603050405020304" pitchFamily="18" charset="0"/>
              </a:rPr>
              <a:t>was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based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in</a:t>
            </a:r>
            <a:r>
              <a:rPr lang="en-US" altLang="zh-CN" sz="2200">
                <a:solidFill>
                  <a:srgbClr val="000000"/>
                </a:solidFill>
                <a:latin typeface="Times New Roman" panose="02020603050405020304" pitchFamily="18" charset="0"/>
                <a:cs typeface="Times New Roman" panose="02020603050405020304" pitchFamily="18" charset="0"/>
              </a:rPr>
              <a:t> Wales,distance didn</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t matter.</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虽然他以威尔士为基地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但距离不是问题。</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427374" y="1597978"/>
          <a:ext cx="8128000" cy="2226482"/>
        </p:xfrm>
        <a:graphic>
          <a:graphicData uri="http://schemas.openxmlformats.org/presentationml/2006/ole">
            <mc:AlternateContent xmlns:mc="http://schemas.openxmlformats.org/markup-compatibility/2006">
              <mc:Choice xmlns:v="urn:schemas-microsoft-com:vml" Requires="v">
                <p:oleObj spid="_x0000_s3117" name="文档" r:id="rId6" imgW="3843020" imgH="1054100" progId="Word.Document.12">
                  <p:embed/>
                </p:oleObj>
              </mc:Choice>
              <mc:Fallback>
                <p:oleObj name="文档" r:id="rId6" imgW="3843020" imgH="1054100" progId="Word.Document.12">
                  <p:embed/>
                  <p:pic>
                    <p:nvPicPr>
                      <p:cNvPr id="0" name="图片 3108"/>
                      <p:cNvPicPr/>
                      <p:nvPr/>
                    </p:nvPicPr>
                    <p:blipFill>
                      <a:blip r:embed="rId7"/>
                      <a:stretch>
                        <a:fillRect/>
                      </a:stretch>
                    </p:blipFill>
                    <p:spPr>
                      <a:xfrm>
                        <a:off x="-427374" y="1597978"/>
                        <a:ext cx="8128000" cy="2226482"/>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6575"/>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4"/>
  <p:tag name="KSO_WM_UNIT_LAYERLEVEL" val="1"/>
  <p:tag name="KSO_WM_TAG_VERSION" val="1.0"/>
  <p:tag name="KSO_WM_BEAUTIFY_FLAG" val="#wm#"/>
  <p:tag name="KSO_WM_UNIT_TYPE" val="i"/>
  <p:tag name="KSO_WM_UNIT_INDEX" val="4"/>
  <p:tag name="KSO_WM_UNIT_DIAGRAM_ISNUMVISUAL" val="0"/>
  <p:tag name="KSO_WM_UNIT_DIAGRAM_ISREFERUNIT" val="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5"/>
  <p:tag name="KSO_WM_UNIT_LAYERLEVEL" val="1"/>
  <p:tag name="KSO_WM_TAG_VERSION" val="1.0"/>
  <p:tag name="KSO_WM_BEAUTIFY_FLAG" val="#wm#"/>
  <p:tag name="KSO_WM_UNIT_TYPE" val="i"/>
  <p:tag name="KSO_WM_UNIT_INDEX" val="5"/>
  <p:tag name="KSO_WM_UNIT_DIAGRAM_ISNUMVISUAL" val="0"/>
  <p:tag name="KSO_WM_UNIT_DIAGRAM_ISREFERUNIT" val="0"/>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6575"/>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0947_1"/>
  <p:tag name="KSO_WM_TEMPLATE_CATEGORY" val="custom"/>
  <p:tag name="KSO_WM_TEMPLATE_INDEX" val="20196575"/>
  <p:tag name="KSO_WM_TEMPLATE_SUBCATEGORY" val="0"/>
  <p:tag name="KSO_WM_TEMPLATE_THUMBS_INDEX"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2"/>
  <p:tag name="KSO_WM_UNIT_LAYERLEVEL" val="1"/>
  <p:tag name="KSO_WM_TAG_VERSION" val="1.0"/>
  <p:tag name="KSO_WM_BEAUTIFY_FLAG" val="#wm#"/>
  <p:tag name="KSO_WM_UNIT_TYPE" val="i"/>
  <p:tag name="KSO_WM_UNIT_INDEX" val="2"/>
  <p:tag name="KSO_WM_UNIT_DIAGRAM_ISNUMVISUAL" val="0"/>
  <p:tag name="KSO_WM_UNIT_DIAGRAM_ISREFERUNIT" val="0"/>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3"/>
  <p:tag name="KSO_WM_UNIT_LAYERLEVEL" val="1"/>
  <p:tag name="KSO_WM_TAG_VERSION" val="1.0"/>
  <p:tag name="KSO_WM_BEAUTIFY_FLAG" val="#wm#"/>
  <p:tag name="KSO_WM_UNIT_TYPE" val="i"/>
  <p:tag name="KSO_WM_UNIT_INDEX" val="3"/>
  <p:tag name="KSO_WM_UNIT_DIAGRAM_ISNUMVISUAL" val="0"/>
  <p:tag name="KSO_WM_UNIT_DIAGRAM_ISREFERUNIT" val="0"/>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4"/>
  <p:tag name="KSO_WM_UNIT_LAYERLEVEL" val="1"/>
  <p:tag name="KSO_WM_TAG_VERSION" val="1.0"/>
  <p:tag name="KSO_WM_BEAUTIFY_FLAG" val="#wm#"/>
  <p:tag name="KSO_WM_UNIT_TYPE" val="i"/>
  <p:tag name="KSO_WM_UNIT_INDEX" val="4"/>
  <p:tag name="KSO_WM_UNIT_DIAGRAM_ISNUMVISUAL" val="0"/>
  <p:tag name="KSO_WM_UNIT_DIAGRAM_ISREFERUNIT" val="0"/>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5"/>
  <p:tag name="KSO_WM_UNIT_LAYERLEVEL" val="1"/>
  <p:tag name="KSO_WM_TAG_VERSION" val="1.0"/>
  <p:tag name="KSO_WM_BEAUTIFY_FLAG" val="#wm#"/>
  <p:tag name="KSO_WM_UNIT_TYPE" val="i"/>
  <p:tag name="KSO_WM_UNIT_INDEX" val="5"/>
  <p:tag name="KSO_WM_UNIT_DIAGRAM_ISNUMVISUAL" val="0"/>
  <p:tag name="KSO_WM_UNIT_DIAGRAM_ISREFERUNIT" val="0"/>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2"/>
  <p:tag name="KSO_WM_UNIT_LAYERLEVEL" val="1"/>
  <p:tag name="KSO_WM_TAG_VERSION" val="1.0"/>
  <p:tag name="KSO_WM_BEAUTIFY_FLAG" val="#wm#"/>
  <p:tag name="KSO_WM_UNIT_TYPE" val="i"/>
  <p:tag name="KSO_WM_UNIT_INDEX" val="2"/>
  <p:tag name="KSO_WM_UNIT_DIAGRAM_ISNUMVISUAL" val="0"/>
  <p:tag name="KSO_WM_UNIT_DIAGRAM_ISREFERUNIT" val="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3"/>
  <p:tag name="KSO_WM_UNIT_LAYERLEVEL" val="1"/>
  <p:tag name="KSO_WM_TAG_VERSION" val="1.0"/>
  <p:tag name="KSO_WM_BEAUTIFY_FLAG" val="#wm#"/>
  <p:tag name="KSO_WM_UNIT_TYPE" val="i"/>
  <p:tag name="KSO_WM_UNIT_INDEX" val="3"/>
  <p:tag name="KSO_WM_UNIT_DIAGRAM_ISNUMVISUAL" val="0"/>
  <p:tag name="KSO_WM_UNIT_DIAGRAM_ISREFERUNIT" val="0"/>
</p:tagLst>
</file>

<file path=ppt/theme/theme1.xml><?xml version="1.0" encoding="utf-8"?>
<a:theme xmlns:a="http://schemas.openxmlformats.org/drawingml/2006/main" name="WWW.2PPT.COM">
  <a:themeElements>
    <a:clrScheme name="自定义 2">
      <a:dk1>
        <a:srgbClr val="466424"/>
      </a:dk1>
      <a:lt1>
        <a:srgbClr val="FFFFFF"/>
      </a:lt1>
      <a:dk2>
        <a:srgbClr val="7A9858"/>
      </a:dk2>
      <a:lt2>
        <a:srgbClr val="FFFFFF"/>
      </a:lt2>
      <a:accent1>
        <a:srgbClr val="3B561D"/>
      </a:accent1>
      <a:accent2>
        <a:srgbClr val="98CC77"/>
      </a:accent2>
      <a:accent3>
        <a:srgbClr val="779989"/>
      </a:accent3>
      <a:accent4>
        <a:srgbClr val="354B1B"/>
      </a:accent4>
      <a:accent5>
        <a:srgbClr val="466424"/>
      </a:accent5>
      <a:accent6>
        <a:srgbClr val="BED7CB"/>
      </a:accent6>
      <a:hlink>
        <a:srgbClr val="98CC77"/>
      </a:hlink>
      <a:folHlink>
        <a:srgbClr val="AABBCB"/>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测控设计模板14新</Template>
  <TotalTime>0</TotalTime>
  <Words>1720</Words>
  <Application>Microsoft Office PowerPoint</Application>
  <PresentationFormat>全屏显示(4:3)</PresentationFormat>
  <Paragraphs>315</Paragraphs>
  <Slides>34</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34</vt:i4>
      </vt:variant>
    </vt:vector>
  </HeadingPairs>
  <TitlesOfParts>
    <vt:vector size="44" baseType="lpstr">
      <vt:lpstr>NEU-BZ-S92</vt:lpstr>
      <vt:lpstr>方正书宋_GBK</vt:lpstr>
      <vt:lpstr>黑体</vt:lpstr>
      <vt:lpstr>宋体</vt:lpstr>
      <vt:lpstr>微软雅黑</vt:lpstr>
      <vt:lpstr>Arial</vt:lpstr>
      <vt:lpstr>Calibri</vt:lpstr>
      <vt:lpstr>Times New Roman</vt:lpstr>
      <vt:lpstr>WWW.2PPT.COM</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2016-04-22T00:11:00Z</dcterms:created>
  <dcterms:modified xsi:type="dcterms:W3CDTF">2023-01-16T23:32:16Z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1ECD5B428004467DAC65E2084F8367DB</vt:lpwstr>
  </property>
  <property fmtid="{A09F084E-AD41-489F-8076-AA5BE3082BCA}" pid="100">
    <vt:ui4>5</vt:ui4>
  </property>
  <property fmtid="{64440492-4C8B-11D1-8B70-080036B11A03}" pid="11">
    <vt:lpwstr>www.2ppt.com-爱PPT提供资源下载</vt:lpwstr>
  </property>
</Properties>
</file>