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11" r:id="rId2"/>
    <p:sldId id="282" r:id="rId3"/>
    <p:sldId id="313" r:id="rId4"/>
    <p:sldId id="314" r:id="rId5"/>
    <p:sldId id="315" r:id="rId6"/>
    <p:sldId id="316" r:id="rId7"/>
    <p:sldId id="317" r:id="rId8"/>
    <p:sldId id="308" r:id="rId9"/>
    <p:sldId id="300" r:id="rId10"/>
    <p:sldId id="302" r:id="rId11"/>
    <p:sldId id="304" r:id="rId12"/>
    <p:sldId id="303" r:id="rId13"/>
    <p:sldId id="318" r:id="rId14"/>
    <p:sldId id="319" r:id="rId15"/>
    <p:sldId id="320" r:id="rId16"/>
    <p:sldId id="294" r:id="rId17"/>
    <p:sldId id="296" r:id="rId18"/>
    <p:sldId id="297" r:id="rId19"/>
    <p:sldId id="295" r:id="rId20"/>
    <p:sldId id="298" r:id="rId21"/>
    <p:sldId id="299" r:id="rId22"/>
    <p:sldId id="321" r:id="rId23"/>
    <p:sldId id="284" r:id="rId24"/>
    <p:sldId id="309" r:id="rId25"/>
    <p:sldId id="260" r:id="rId26"/>
    <p:sldId id="266" r:id="rId27"/>
    <p:sldId id="267" r:id="rId28"/>
    <p:sldId id="268" r:id="rId29"/>
    <p:sldId id="306" r:id="rId30"/>
    <p:sldId id="322" r:id="rId31"/>
    <p:sldId id="323" r:id="rId32"/>
    <p:sldId id="305" r:id="rId33"/>
    <p:sldId id="278" r:id="rId34"/>
    <p:sldId id="307" r:id="rId35"/>
    <p:sldId id="312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FF33CC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FF33CC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FF33CC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FF33CC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FF33CC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rgbClr val="FF33CC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rgbClr val="FF33CC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rgbClr val="FF33CC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rgbClr val="FF33CC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FF"/>
    <a:srgbClr val="FFCCFF"/>
    <a:srgbClr val="FFFF99"/>
    <a:srgbClr val="FF99CC"/>
    <a:srgbClr val="CC0000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5B510-AC5C-4F6B-A321-37FC3FC3BC2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FE65E-0705-427C-8CE9-E398001B05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FE65E-0705-427C-8CE9-E398001B059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402F-4680-42A9-B1D3-953FAB42E4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8ECF-8B15-4F22-B825-535148E8025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8D05-5D2E-462D-9F4B-0598D0EB78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3D82-CE1D-49C5-AAD3-1A45E17680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A26EB-EE97-4082-9F36-7AE99240A0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6991-8B17-4E2C-BD99-23678E637C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6AEB-28D2-41F5-B2B0-8A447D33E1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3EE6-C47A-41BB-89CE-AF26ED9C747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D5EC-4980-453A-B38F-D24BA51C6D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237C-B55B-4D89-BF69-3FABA40301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3663-3FFB-433B-AA5D-75D667604B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ECEBBDA-4D9E-4952-AE96-4C41BECDB97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.soso.com/image.cgi?ch=s.p.in.i&amp;pid=p.in.i&amp;ity=0&amp;ac=0&amp;sc=img&amp;w=DvD%B9%E2%B5%F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&#38142;&#25509;&#36164;&#28304;/P55_1_1a.sw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38142;&#25509;&#36164;&#28304;/U3T1A-1a.mp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&#38142;&#25509;&#36164;&#28304;/U3T1A-1a.mp3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&#38142;&#25509;&#36164;&#28304;/U3T1A--2.mp3" TargetMode="Externa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2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hyperlink" Target="&#38142;&#25509;&#36164;&#28304;/U3T1A--3a.mp3" TargetMode="External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066801"/>
            <a:ext cx="8229600" cy="3010272"/>
          </a:xfrm>
        </p:spPr>
        <p:txBody>
          <a:bodyPr/>
          <a:lstStyle/>
          <a:p>
            <a:pPr algn="ctr">
              <a:spcBef>
                <a:spcPts val="2400"/>
              </a:spcBef>
              <a:buFontTx/>
              <a:buNone/>
            </a:pP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  </a:t>
            </a:r>
            <a:r>
              <a:rPr lang="en-US" altLang="zh-CN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spcBef>
                <a:spcPts val="2400"/>
              </a:spcBef>
              <a:buFontTx/>
              <a:buNone/>
            </a:pPr>
            <a:r>
              <a:rPr lang="en-US" altLang="zh-CN" sz="5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What’s your hobby?</a:t>
            </a:r>
            <a:endParaRPr lang="en-US" altLang="zh-CN" sz="40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Section A </a:t>
            </a:r>
          </a:p>
        </p:txBody>
      </p:sp>
      <p:sp>
        <p:nvSpPr>
          <p:cNvPr id="3" name="矩形 2"/>
          <p:cNvSpPr/>
          <p:nvPr/>
        </p:nvSpPr>
        <p:spPr>
          <a:xfrm>
            <a:off x="2859800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hel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981075"/>
            <a:ext cx="2378075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3059113" y="2276475"/>
            <a:ext cx="5580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Helen likes watching movies. She is a movie </a:t>
            </a:r>
            <a:r>
              <a:rPr lang="en-US" altLang="zh-CN">
                <a:solidFill>
                  <a:srgbClr val="FF0000"/>
                </a:solidFill>
              </a:rPr>
              <a:t>fan</a:t>
            </a:r>
            <a:r>
              <a:rPr lang="en-US" altLang="zh-CN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1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068638"/>
            <a:ext cx="24479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1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765175"/>
            <a:ext cx="22320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150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981075"/>
            <a:ext cx="208915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1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052513"/>
            <a:ext cx="201612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150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068638"/>
            <a:ext cx="2220913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3924300" y="5516563"/>
            <a:ext cx="223202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>
                <a:ln w="2857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DVDs</a:t>
            </a:r>
            <a:endParaRPr lang="zh-CN" altLang="en-US" sz="4800" kern="10">
              <a:ln w="2857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loud"/>
          <p:cNvSpPr>
            <a:spLocks noChangeAspect="1" noEditPoints="1" noChangeArrowheads="1"/>
          </p:cNvSpPr>
          <p:nvPr/>
        </p:nvSpPr>
        <p:spPr bwMode="auto">
          <a:xfrm>
            <a:off x="1116013" y="692150"/>
            <a:ext cx="7848600" cy="1511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333333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5" name="Cloud"/>
          <p:cNvSpPr>
            <a:spLocks noChangeAspect="1" noEditPoints="1" noChangeArrowheads="1"/>
          </p:cNvSpPr>
          <p:nvPr/>
        </p:nvSpPr>
        <p:spPr bwMode="auto">
          <a:xfrm>
            <a:off x="3348038" y="3716338"/>
            <a:ext cx="4824412" cy="10842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333333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5060" name="Picture 4" descr="097d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23987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547813" y="1196975"/>
            <a:ext cx="781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Why not go out and do some outdoor activities?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975100" y="3951288"/>
            <a:ext cx="358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Maybe I need a change.</a:t>
            </a:r>
          </a:p>
        </p:txBody>
      </p:sp>
      <p:pic>
        <p:nvPicPr>
          <p:cNvPr id="45063" name="Picture 7" descr="200711261745119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3706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476375" y="1341438"/>
            <a:ext cx="5791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91313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like               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love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enjoy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prefer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be interested in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be fond of</a:t>
            </a:r>
          </a:p>
        </p:txBody>
      </p:sp>
      <p:sp>
        <p:nvSpPr>
          <p:cNvPr id="67587" name="AutoShape 3"/>
          <p:cNvSpPr/>
          <p:nvPr/>
        </p:nvSpPr>
        <p:spPr bwMode="auto">
          <a:xfrm>
            <a:off x="5148263" y="1412875"/>
            <a:ext cx="576262" cy="4537075"/>
          </a:xfrm>
          <a:prstGeom prst="rightBrace">
            <a:avLst>
              <a:gd name="adj1" fmla="val 65611"/>
              <a:gd name="adj2" fmla="val 50000"/>
            </a:avLst>
          </a:prstGeom>
          <a:noFill/>
          <a:ln w="508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/>
          <a:lstStyle/>
          <a:p>
            <a:pPr algn="ctr" defTabSz="913130" eaLnBrk="0" hangingPunct="0"/>
            <a:endParaRPr lang="zh-CN" altLang="en-US" sz="1800" b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724525" y="3163888"/>
            <a:ext cx="341947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91313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700">
                <a:solidFill>
                  <a:schemeClr val="tx1"/>
                </a:solidFill>
                <a:latin typeface="Times New Roman" panose="02020603050405020304" pitchFamily="18" charset="0"/>
              </a:rPr>
              <a:t>+doing sth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9750" y="404813"/>
            <a:ext cx="53276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91313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喜欢做某事：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9906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4478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9050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3622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</a:rPr>
              <a:t>1a Listen, look and say.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8497887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9906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4478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9050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3622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Helen: What do you often do in your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free time?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Wen Wei: I often go fishing. It’s my favorite hobby. And I also enjoy reading stories and listening to music. It’s great fun. Well, what’s your hobby?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Helen: I love reciting poems. And I’m a movie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fan, too. I go to the movie theater a lot. I also rent DVDs and watch them at home.</a:t>
            </a:r>
          </a:p>
        </p:txBody>
      </p:sp>
      <p:pic>
        <p:nvPicPr>
          <p:cNvPr id="68614" name="Picture 6" descr="视频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04813"/>
            <a:ext cx="1087437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95288" y="765175"/>
            <a:ext cx="84550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Wen Wei: Why not go out and do some outdoor</a:t>
            </a:r>
          </a:p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activities?</a:t>
            </a:r>
          </a:p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Helen: Sounds good! Maybe I need a change.</a:t>
            </a:r>
          </a:p>
          <a:p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781300"/>
            <a:ext cx="46259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5905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1b</a:t>
            </a:r>
            <a:endParaRPr lang="zh-CN" altLang="en-US" sz="4400" kern="10">
              <a:ln w="254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187450" y="333375"/>
            <a:ext cx="6985000" cy="10668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</a:rPr>
              <a:t>Listen to 1a and choose the correct answer.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95288" y="1916113"/>
            <a:ext cx="8137525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9906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4478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9050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3622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</a:rPr>
              <a:t>What are Helen and Wen Wei talking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</a:rPr>
              <a:t>about ?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CN" sz="3200">
                <a:solidFill>
                  <a:schemeClr val="tx1"/>
                </a:solidFill>
              </a:rPr>
              <a:t> Going to the movie theater.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CN" sz="3200">
                <a:solidFill>
                  <a:schemeClr val="tx1"/>
                </a:solidFill>
              </a:rPr>
              <a:t> Their hobbies.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CN" sz="3200">
                <a:solidFill>
                  <a:schemeClr val="tx1"/>
                </a:solidFill>
              </a:rPr>
              <a:t> Outdoor activities.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50825" y="3933825"/>
            <a:ext cx="744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</a:rPr>
              <a:t>★</a:t>
            </a:r>
          </a:p>
        </p:txBody>
      </p:sp>
      <p:pic>
        <p:nvPicPr>
          <p:cNvPr id="35853" name="Picture 13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5492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4318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1c</a:t>
            </a:r>
            <a:endParaRPr lang="zh-CN" altLang="en-US" sz="4400" kern="10">
              <a:ln w="254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11188" y="188913"/>
            <a:ext cx="8353425" cy="13731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Listen again, then write H for Helen’s hobbies and W for Wen Wei’s . Then write the phrase for each picture.</a:t>
            </a:r>
          </a:p>
        </p:txBody>
      </p:sp>
      <p:pic>
        <p:nvPicPr>
          <p:cNvPr id="37895" name="Picture 7" descr="p55-1c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628775"/>
            <a:ext cx="23304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p55-1c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1628775"/>
            <a:ext cx="28797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p55-1c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1700213"/>
            <a:ext cx="24479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p55-1c-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508500"/>
            <a:ext cx="264636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p55-1c-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4508500"/>
            <a:ext cx="22320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p55-1c-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9563" y="4437063"/>
            <a:ext cx="20161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2268538" y="3068638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8459788" y="2924175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5724525" y="2924175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2484438" y="5445125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5364163" y="5445125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8459788" y="55165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68313" y="378936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 go fishing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419475" y="3573463"/>
            <a:ext cx="2665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enjoy reading stories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6335713" y="3500438"/>
            <a:ext cx="280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go to the movie   theater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50825" y="6035675"/>
            <a:ext cx="237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love reciting poems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3419475" y="6035675"/>
            <a:ext cx="3024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enjoy listening to music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6443663" y="6035675"/>
            <a:ext cx="2700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watch DVDs at home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268538" y="306863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364163" y="54451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5724525" y="29241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2484438" y="544512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8532813" y="5516563"/>
            <a:ext cx="433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8459788" y="2924175"/>
            <a:ext cx="433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H</a:t>
            </a:r>
          </a:p>
        </p:txBody>
      </p:sp>
      <p:pic>
        <p:nvPicPr>
          <p:cNvPr id="37924" name="Picture 36" descr="0013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72450" y="1052513"/>
            <a:ext cx="72072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7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7" grpId="0"/>
      <p:bldP spid="37908" grpId="0"/>
      <p:bldP spid="37909" grpId="0"/>
      <p:bldP spid="37915" grpId="0"/>
      <p:bldP spid="379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5905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1d</a:t>
            </a:r>
            <a:endParaRPr lang="zh-CN" altLang="en-US" sz="4400" kern="10">
              <a:ln w="254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87450" y="333375"/>
            <a:ext cx="7129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Read 1a and fill in the blanks.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95288" y="1412875"/>
            <a:ext cx="8569325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Levenim MT" pitchFamily="2" charset="-79"/>
              </a:rPr>
              <a:t>   Helen and Wen Wei are talking about their hobbies. Wen Wei  enjoys ______, reading stories and _______ to music. He gets great ____ from these activities. Helen enjoys _________ poems and _________ movies. She goes to the movie ________ a lot and also _______ DVDs and watches them at home.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516688" y="2060575"/>
            <a:ext cx="1481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  <a:latin typeface="Comic Sans MS" panose="030F0702030302020204" pitchFamily="66" charset="0"/>
              </a:rPr>
              <a:t>fishing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067175" y="2565400"/>
            <a:ext cx="1958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  <a:latin typeface="Comic Sans MS" panose="030F0702030302020204" pitchFamily="66" charset="0"/>
              </a:rPr>
              <a:t> listening</a:t>
            </a:r>
            <a:endParaRPr lang="zh-CN" altLang="en-US" sz="32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2484438" y="3141663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  <a:latin typeface="Comic Sans MS" panose="030F0702030302020204" pitchFamily="66" charset="0"/>
              </a:rPr>
              <a:t> fun</a:t>
            </a:r>
            <a:endParaRPr lang="zh-CN" altLang="en-US" sz="32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979613" y="3716338"/>
            <a:ext cx="166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  <a:latin typeface="Comic Sans MS" panose="030F0702030302020204" pitchFamily="66" charset="0"/>
              </a:rPr>
              <a:t>reciting</a:t>
            </a:r>
            <a:endParaRPr lang="zh-CN" altLang="en-US" sz="32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6372225" y="3716338"/>
            <a:ext cx="186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  <a:latin typeface="Comic Sans MS" panose="030F0702030302020204" pitchFamily="66" charset="0"/>
              </a:rPr>
              <a:t>watching</a:t>
            </a:r>
            <a:endParaRPr lang="zh-CN" altLang="en-US" sz="32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6588125" y="4292600"/>
            <a:ext cx="1677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  <a:latin typeface="Comic Sans MS" panose="030F0702030302020204" pitchFamily="66" charset="0"/>
              </a:rPr>
              <a:t>theater</a:t>
            </a:r>
            <a:endParaRPr lang="zh-CN" altLang="en-US" sz="32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916238" y="4868863"/>
            <a:ext cx="1209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C0000"/>
                </a:solidFill>
                <a:latin typeface="Comic Sans MS" panose="030F0702030302020204" pitchFamily="66" charset="0"/>
              </a:rPr>
              <a:t>rents</a:t>
            </a:r>
            <a:endParaRPr lang="zh-CN" altLang="en-US" sz="32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  <p:bldP spid="38923" grpId="0"/>
      <p:bldP spid="389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1028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3305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 dirty="0">
                <a:ln w="2222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Key points </a:t>
            </a:r>
            <a:endParaRPr lang="zh-CN" altLang="en-US" sz="4800" kern="10" dirty="0">
              <a:ln w="2222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6870" name="Text Box 1030"/>
          <p:cNvSpPr txBox="1">
            <a:spLocks noChangeArrowheads="1"/>
          </p:cNvSpPr>
          <p:nvPr/>
        </p:nvSpPr>
        <p:spPr bwMode="auto">
          <a:xfrm>
            <a:off x="684213" y="836613"/>
            <a:ext cx="7705725" cy="575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9906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4478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9050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3622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dirty="0">
                <a:solidFill>
                  <a:srgbClr val="CC0000"/>
                </a:solidFill>
              </a:rPr>
              <a:t>What do you often do in your free time ?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CC0000"/>
                </a:solidFill>
              </a:rPr>
              <a:t>在你的空闲时间你经常干什么？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in one’s free time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Eg</a:t>
            </a:r>
            <a:r>
              <a:rPr lang="en-US" altLang="zh-CN" dirty="0">
                <a:solidFill>
                  <a:schemeClr val="tx1"/>
                </a:solidFill>
              </a:rPr>
              <a:t>: </a:t>
            </a:r>
            <a:r>
              <a:rPr lang="zh-CN" altLang="en-US" dirty="0">
                <a:solidFill>
                  <a:schemeClr val="tx1"/>
                </a:solidFill>
              </a:rPr>
              <a:t>我爸爸在空闲时间去打篮球。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My father goes to play basketball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 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</a:rPr>
              <a:t>我经常在空闲时间去旅游。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</a:rPr>
              <a:t>I often go traveling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____________________________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6871" name="Rectangle 1031"/>
          <p:cNvSpPr>
            <a:spLocks noChangeArrowheads="1"/>
          </p:cNvSpPr>
          <p:nvPr/>
        </p:nvSpPr>
        <p:spPr bwMode="auto">
          <a:xfrm>
            <a:off x="4211638" y="2133600"/>
            <a:ext cx="371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0099"/>
                </a:solidFill>
              </a:rPr>
              <a:t>= in one’s spare time</a:t>
            </a:r>
            <a:endParaRPr lang="zh-CN" altLang="en-US">
              <a:solidFill>
                <a:srgbClr val="CC0099"/>
              </a:solidFill>
            </a:endParaRPr>
          </a:p>
        </p:txBody>
      </p:sp>
      <p:sp>
        <p:nvSpPr>
          <p:cNvPr id="36872" name="Rectangle 1032"/>
          <p:cNvSpPr>
            <a:spLocks noChangeArrowheads="1"/>
          </p:cNvSpPr>
          <p:nvPr/>
        </p:nvSpPr>
        <p:spPr bwMode="auto">
          <a:xfrm>
            <a:off x="827088" y="3860800"/>
            <a:ext cx="6408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CC00CC"/>
                </a:solidFill>
                <a:latin typeface="Comic Sans MS" panose="030F0702030302020204" pitchFamily="66" charset="0"/>
              </a:rPr>
              <a:t>in his free time/in his spare time</a:t>
            </a:r>
            <a:endParaRPr lang="zh-CN" altLang="en-US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3" name="Rectangle 1033"/>
          <p:cNvSpPr>
            <a:spLocks noChangeArrowheads="1"/>
          </p:cNvSpPr>
          <p:nvPr/>
        </p:nvSpPr>
        <p:spPr bwMode="auto">
          <a:xfrm>
            <a:off x="755650" y="5661025"/>
            <a:ext cx="6840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CC00CC"/>
                </a:solidFill>
                <a:latin typeface="Comic Sans MS" panose="030F0702030302020204" pitchFamily="66" charset="0"/>
              </a:rPr>
              <a:t>in my free time/in my spare time</a:t>
            </a:r>
            <a:endParaRPr lang="zh-CN" altLang="en-US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619250" y="692150"/>
            <a:ext cx="5688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0" dirty="0">
                <a:solidFill>
                  <a:schemeClr val="tx1"/>
                </a:solidFill>
                <a:latin typeface="Comic Sans MS" panose="030F0702030302020204" pitchFamily="66" charset="0"/>
              </a:rPr>
              <a:t>What’s your hobby ?</a:t>
            </a:r>
          </a:p>
        </p:txBody>
      </p:sp>
      <p:pic>
        <p:nvPicPr>
          <p:cNvPr id="31753" name="Picture 9" descr="P54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1773238"/>
            <a:ext cx="23050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916238" y="4581525"/>
            <a:ext cx="2878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walk a pet dog</a:t>
            </a:r>
          </a:p>
        </p:txBody>
      </p:sp>
      <p:pic>
        <p:nvPicPr>
          <p:cNvPr id="31755" name="Picture 11" descr="P54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1773238"/>
            <a:ext cx="20240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916238" y="4581525"/>
            <a:ext cx="288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listen to music</a:t>
            </a:r>
          </a:p>
        </p:txBody>
      </p:sp>
      <p:pic>
        <p:nvPicPr>
          <p:cNvPr id="31757" name="Picture 13" descr="P54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1844675"/>
            <a:ext cx="27368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2771775" y="4581525"/>
            <a:ext cx="3478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0" dirty="0"/>
              <a:t>climb mountains</a:t>
            </a:r>
          </a:p>
        </p:txBody>
      </p:sp>
      <p:pic>
        <p:nvPicPr>
          <p:cNvPr id="31759" name="Picture 15" descr="P54-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6238" y="1989138"/>
            <a:ext cx="2809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059113" y="4579938"/>
            <a:ext cx="2824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collect stamps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280400" cy="594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9906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4478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9050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3622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CC0000"/>
                </a:solidFill>
              </a:rPr>
              <a:t>2. And I enjoy reading stories and listening to music.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CC0000"/>
                </a:solidFill>
              </a:rPr>
              <a:t>   I love reciting poems.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/>
              <a:t>   </a:t>
            </a:r>
            <a:r>
              <a:rPr lang="en-US" altLang="zh-CN">
                <a:solidFill>
                  <a:srgbClr val="0000FF"/>
                </a:solidFill>
              </a:rPr>
              <a:t>enjoy doing sth. </a:t>
            </a:r>
            <a:r>
              <a:rPr lang="zh-CN" altLang="en-US">
                <a:solidFill>
                  <a:srgbClr val="0000FF"/>
                </a:solidFill>
              </a:rPr>
              <a:t>喜欢做某事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/>
              <a:t>   </a:t>
            </a:r>
            <a:r>
              <a:rPr lang="en-US" altLang="zh-CN"/>
              <a:t>love doing sth. </a:t>
            </a:r>
            <a:r>
              <a:rPr lang="zh-CN" altLang="en-US"/>
              <a:t>喜欢做某事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  Eg: </a:t>
            </a:r>
            <a:r>
              <a:rPr lang="zh-CN" altLang="en-US">
                <a:solidFill>
                  <a:schemeClr val="tx1"/>
                </a:solidFill>
              </a:rPr>
              <a:t>我喜欢唱歌，我妹妹喜欢跳舞。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  </a:t>
            </a:r>
            <a:r>
              <a:rPr lang="en-US" altLang="zh-CN">
                <a:solidFill>
                  <a:schemeClr val="tx1"/>
                </a:solidFill>
              </a:rPr>
              <a:t>I  </a:t>
            </a:r>
            <a:r>
              <a:rPr lang="en-US" altLang="zh-CN">
                <a:solidFill>
                  <a:schemeClr val="tx1"/>
                </a:solidFill>
                <a:latin typeface="Comic Sans MS" panose="030F0702030302020204" pitchFamily="66" charset="0"/>
              </a:rPr>
              <a:t>____________  </a:t>
            </a:r>
            <a:r>
              <a:rPr lang="en-US" altLang="zh-CN">
                <a:solidFill>
                  <a:schemeClr val="tx1"/>
                </a:solidFill>
              </a:rPr>
              <a:t>and my sister 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   </a:t>
            </a:r>
            <a:r>
              <a:rPr lang="en-US" altLang="zh-CN">
                <a:solidFill>
                  <a:schemeClr val="tx1"/>
                </a:solidFill>
                <a:latin typeface="Comic Sans MS" panose="030F0702030302020204" pitchFamily="66" charset="0"/>
              </a:rPr>
              <a:t>___________ </a:t>
            </a:r>
            <a:r>
              <a:rPr lang="en-US" altLang="zh-CN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AutoNum type="arabicPeriod" startAt="3"/>
            </a:pPr>
            <a:r>
              <a:rPr lang="en-US" altLang="zh-CN">
                <a:solidFill>
                  <a:schemeClr val="tx1"/>
                </a:solidFill>
              </a:rPr>
              <a:t>do some outdoor activities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116013" y="4149725"/>
            <a:ext cx="2371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Comic Sans MS" panose="030F0702030302020204" pitchFamily="66" charset="0"/>
              </a:rPr>
              <a:t>enjoy singing</a:t>
            </a:r>
            <a:endParaRPr lang="zh-CN" altLang="en-US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827088" y="4941888"/>
            <a:ext cx="2416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Comic Sans MS" panose="030F0702030302020204" pitchFamily="66" charset="0"/>
              </a:rPr>
              <a:t>loves dancing</a:t>
            </a:r>
            <a:endParaRPr lang="zh-CN" altLang="en-US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084888" y="5734050"/>
            <a:ext cx="2327275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做些户外活动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7272337" cy="4367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00"/>
                </a:solidFill>
              </a:rPr>
              <a:t>4. Maybe I need a change .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00"/>
                </a:solidFill>
              </a:rPr>
              <a:t> </a:t>
            </a:r>
            <a:r>
              <a:rPr lang="zh-CN" altLang="en-US">
                <a:solidFill>
                  <a:srgbClr val="CC0000"/>
                </a:solidFill>
              </a:rPr>
              <a:t>也许我需要改变一下。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change </a:t>
            </a:r>
            <a:r>
              <a:rPr lang="zh-CN" altLang="en-US">
                <a:solidFill>
                  <a:srgbClr val="0000FF"/>
                </a:solidFill>
              </a:rPr>
              <a:t>（名词）改变 ；零钱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 eg:  Here’ s your change.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给你的零钱。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北京发生了很大的变化。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Great changes took place in Beijing.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5"/>
          <p:cNvSpPr>
            <a:spLocks noChangeArrowheads="1"/>
          </p:cNvSpPr>
          <p:nvPr/>
        </p:nvSpPr>
        <p:spPr bwMode="auto">
          <a:xfrm>
            <a:off x="0" y="0"/>
            <a:ext cx="792163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70659" name="Picture 6" descr="tingd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0"/>
            <a:ext cx="503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7"/>
          <p:cNvSpPr>
            <a:spLocks noChangeArrowheads="1"/>
          </p:cNvSpPr>
          <p:nvPr/>
        </p:nvSpPr>
        <p:spPr bwMode="auto">
          <a:xfrm>
            <a:off x="1403350" y="0"/>
            <a:ext cx="7056438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Look at the picture. Then listen and complete the sentences.</a:t>
            </a:r>
          </a:p>
        </p:txBody>
      </p:sp>
      <p:pic>
        <p:nvPicPr>
          <p:cNvPr id="70661" name="Picture 5" descr="8-3-1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2781300"/>
            <a:ext cx="4103687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3708400" y="981075"/>
            <a:ext cx="4392613" cy="863600"/>
          </a:xfrm>
          <a:prstGeom prst="wedgeRectCallout">
            <a:avLst>
              <a:gd name="adj1" fmla="val -15704"/>
              <a:gd name="adj2" fmla="val 24963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zh-CN" sz="2400">
                <a:solidFill>
                  <a:schemeClr val="tx1"/>
                </a:solidFill>
              </a:rPr>
              <a:t>I love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</a:rPr>
              <a:t>_______</a:t>
            </a:r>
            <a:r>
              <a:rPr lang="en-US" altLang="zh-CN" sz="2400">
                <a:solidFill>
                  <a:schemeClr val="tx1"/>
                </a:solidFill>
              </a:rPr>
              <a:t>and </a:t>
            </a:r>
          </a:p>
          <a:p>
            <a:pPr marL="533400" indent="-533400"/>
            <a:r>
              <a:rPr lang="en-US" altLang="zh-CN" sz="2400">
                <a:solidFill>
                  <a:schemeClr val="tx1"/>
                </a:solidFill>
              </a:rPr>
              <a:t>     playing the guitar.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364163" y="908050"/>
            <a:ext cx="1271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singing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0" y="1341438"/>
            <a:ext cx="3529013" cy="863600"/>
          </a:xfrm>
          <a:prstGeom prst="wedgeRectCallout">
            <a:avLst>
              <a:gd name="adj1" fmla="val 76093"/>
              <a:gd name="adj2" fmla="val 22849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400">
                <a:solidFill>
                  <a:schemeClr val="tx1"/>
                </a:solidFill>
              </a:rPr>
              <a:t>2. I am interested in</a:t>
            </a:r>
          </a:p>
          <a:p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</a:rPr>
              <a:t>_______________</a:t>
            </a:r>
            <a:r>
              <a:rPr lang="en-US" altLang="zh-CN" sz="2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1628775"/>
            <a:ext cx="2962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playing basketball</a:t>
            </a:r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5327650" y="2060575"/>
            <a:ext cx="3816350" cy="863600"/>
          </a:xfrm>
          <a:prstGeom prst="wedgeRectCallout">
            <a:avLst>
              <a:gd name="adj1" fmla="val -23917"/>
              <a:gd name="adj2" fmla="val 15606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400">
                <a:solidFill>
                  <a:srgbClr val="FF0000"/>
                </a:solidFill>
              </a:rPr>
              <a:t>3. I enjoy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_______ </a:t>
            </a:r>
            <a:r>
              <a:rPr lang="en-US" altLang="zh-CN" sz="2400">
                <a:solidFill>
                  <a:srgbClr val="FF0000"/>
                </a:solidFill>
              </a:rPr>
              <a:t>to 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   music.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6877050" y="2014538"/>
            <a:ext cx="1390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dancing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0" y="3573463"/>
            <a:ext cx="2555875" cy="1008062"/>
          </a:xfrm>
          <a:prstGeom prst="wedgeRectCallout">
            <a:avLst>
              <a:gd name="adj1" fmla="val 56148"/>
              <a:gd name="adj2" fmla="val 537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400">
                <a:solidFill>
                  <a:srgbClr val="FF0000"/>
                </a:solidFill>
              </a:rPr>
              <a:t>4. I like</a:t>
            </a:r>
          </a:p>
          <a:p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   ________</a:t>
            </a:r>
            <a:r>
              <a:rPr lang="en-US" altLang="zh-CN" sz="2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539750" y="3860800"/>
            <a:ext cx="1408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sleeping</a:t>
            </a:r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539750" y="5876925"/>
            <a:ext cx="3816350" cy="576263"/>
          </a:xfrm>
          <a:prstGeom prst="wedgeRectCallout">
            <a:avLst>
              <a:gd name="adj1" fmla="val 42139"/>
              <a:gd name="adj2" fmla="val -228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400">
                <a:solidFill>
                  <a:srgbClr val="FF0000"/>
                </a:solidFill>
              </a:rPr>
              <a:t>6. I am fond of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______</a:t>
            </a:r>
            <a:r>
              <a:rPr lang="en-US" altLang="zh-CN" sz="2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2987675" y="5805488"/>
            <a:ext cx="1112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acting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>
            <a:off x="4716463" y="5876925"/>
            <a:ext cx="4248150" cy="792163"/>
          </a:xfrm>
          <a:prstGeom prst="wedgeRectCallout">
            <a:avLst>
              <a:gd name="adj1" fmla="val -25824"/>
              <a:gd name="adj2" fmla="val -1600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400">
                <a:solidFill>
                  <a:srgbClr val="FF0000"/>
                </a:solidFill>
              </a:rPr>
              <a:t>7. I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______ playing</a:t>
            </a:r>
            <a:r>
              <a:rPr lang="en-US" altLang="zh-CN" sz="2400">
                <a:solidFill>
                  <a:srgbClr val="FF0000"/>
                </a:solidFill>
              </a:rPr>
              <a:t> soccer.</a:t>
            </a: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5364163" y="5805488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 prefer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0675" name="Picture 19" descr="TIP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205038"/>
            <a:ext cx="5380037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3276600" y="3500438"/>
            <a:ext cx="3095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0000FF"/>
                </a:solidFill>
                <a:latin typeface="Comic Sans MS" panose="030F0702030302020204" pitchFamily="66" charset="0"/>
              </a:rPr>
              <a:t>Collecting different expressions with similar meanings will help you in your talking and writing.</a:t>
            </a:r>
          </a:p>
        </p:txBody>
      </p:sp>
      <p:sp>
        <p:nvSpPr>
          <p:cNvPr id="70677" name="AutoShape 21"/>
          <p:cNvSpPr>
            <a:spLocks noChangeArrowheads="1"/>
          </p:cNvSpPr>
          <p:nvPr/>
        </p:nvSpPr>
        <p:spPr bwMode="auto">
          <a:xfrm>
            <a:off x="0" y="4724400"/>
            <a:ext cx="2484438" cy="1008063"/>
          </a:xfrm>
          <a:prstGeom prst="wedgeRectCallout">
            <a:avLst>
              <a:gd name="adj1" fmla="val 90829"/>
              <a:gd name="adj2" fmla="val -984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400">
                <a:solidFill>
                  <a:srgbClr val="FF0000"/>
                </a:solidFill>
              </a:rPr>
              <a:t>5. I like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______ poems</a:t>
            </a:r>
            <a:r>
              <a:rPr lang="en-US" altLang="zh-CN" sz="2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0" y="5013325"/>
            <a:ext cx="134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reciting</a:t>
            </a:r>
          </a:p>
        </p:txBody>
      </p:sp>
      <p:pic>
        <p:nvPicPr>
          <p:cNvPr id="70679" name="Picture 23" descr="0013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27988" y="188913"/>
            <a:ext cx="8636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70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0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0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0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4" grpId="0" animBg="1"/>
      <p:bldP spid="70666" grpId="0" animBg="1"/>
      <p:bldP spid="70668" grpId="0" animBg="1"/>
      <p:bldP spid="70669" grpId="0"/>
      <p:bldP spid="70670" grpId="0" animBg="1"/>
      <p:bldP spid="70672" grpId="0" animBg="1"/>
      <p:bldP spid="70677" grpId="0" animBg="1"/>
      <p:bldP spid="706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3"/>
          <p:cNvSpPr>
            <a:spLocks noChangeArrowheads="1"/>
          </p:cNvSpPr>
          <p:nvPr/>
        </p:nvSpPr>
        <p:spPr bwMode="auto">
          <a:xfrm>
            <a:off x="179388" y="404813"/>
            <a:ext cx="7921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50825" y="404813"/>
            <a:ext cx="64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>
                <a:solidFill>
                  <a:srgbClr val="FF0000"/>
                </a:solidFill>
                <a:latin typeface="Arial" panose="020B0604020202020204" pitchFamily="34" charset="0"/>
              </a:rPr>
              <a:t>3a</a:t>
            </a:r>
          </a:p>
        </p:txBody>
      </p:sp>
      <p:pic>
        <p:nvPicPr>
          <p:cNvPr id="4101" name="Picture 6" descr="tingd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33375"/>
            <a:ext cx="7921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90688" y="333375"/>
            <a:ext cx="7453312" cy="70167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</a:rPr>
              <a:t>Match the pictures with the phrases. Then listen to the sentences and number the pictures.</a:t>
            </a:r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539750" y="3573463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>
            <a:off x="1331913" y="3573463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>
            <a:off x="2555875" y="3573463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6" name="Line 14"/>
          <p:cNvSpPr>
            <a:spLocks noChangeShapeType="1"/>
          </p:cNvSpPr>
          <p:nvPr/>
        </p:nvSpPr>
        <p:spPr bwMode="auto">
          <a:xfrm>
            <a:off x="3276600" y="3573463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7" name="Line 15"/>
          <p:cNvSpPr>
            <a:spLocks noChangeShapeType="1"/>
          </p:cNvSpPr>
          <p:nvPr/>
        </p:nvSpPr>
        <p:spPr bwMode="auto">
          <a:xfrm>
            <a:off x="4427538" y="3573463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8" name="Line 16"/>
          <p:cNvSpPr>
            <a:spLocks noChangeShapeType="1"/>
          </p:cNvSpPr>
          <p:nvPr/>
        </p:nvSpPr>
        <p:spPr bwMode="auto">
          <a:xfrm>
            <a:off x="5148263" y="3573463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4500563" y="3141663"/>
            <a:ext cx="420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110" name="Rectangle 18"/>
          <p:cNvSpPr>
            <a:spLocks noChangeArrowheads="1"/>
          </p:cNvSpPr>
          <p:nvPr/>
        </p:nvSpPr>
        <p:spPr bwMode="auto">
          <a:xfrm>
            <a:off x="5219700" y="31416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4111" name="Picture 19" descr="P54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700213"/>
            <a:ext cx="13684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0" descr="P54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1628775"/>
            <a:ext cx="11493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1" descr="P54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1700213"/>
            <a:ext cx="13684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Line 23"/>
          <p:cNvSpPr>
            <a:spLocks noChangeShapeType="1"/>
          </p:cNvSpPr>
          <p:nvPr/>
        </p:nvSpPr>
        <p:spPr bwMode="auto">
          <a:xfrm>
            <a:off x="6516688" y="3573463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16" name="Line 24"/>
          <p:cNvSpPr>
            <a:spLocks noChangeShapeType="1"/>
          </p:cNvSpPr>
          <p:nvPr/>
        </p:nvSpPr>
        <p:spPr bwMode="auto">
          <a:xfrm>
            <a:off x="7308850" y="3573463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4117" name="Picture 26" descr="P54-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3789363"/>
            <a:ext cx="14763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7" descr="P54-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6100" y="3789363"/>
            <a:ext cx="165576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8" descr="P54-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125" y="3644900"/>
            <a:ext cx="10810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Line 29"/>
          <p:cNvSpPr>
            <a:spLocks noChangeShapeType="1"/>
          </p:cNvSpPr>
          <p:nvPr/>
        </p:nvSpPr>
        <p:spPr bwMode="auto">
          <a:xfrm>
            <a:off x="611188" y="5516563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21" name="Line 30"/>
          <p:cNvSpPr>
            <a:spLocks noChangeShapeType="1"/>
          </p:cNvSpPr>
          <p:nvPr/>
        </p:nvSpPr>
        <p:spPr bwMode="auto">
          <a:xfrm>
            <a:off x="1403350" y="5516563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22" name="Line 31"/>
          <p:cNvSpPr>
            <a:spLocks noChangeShapeType="1"/>
          </p:cNvSpPr>
          <p:nvPr/>
        </p:nvSpPr>
        <p:spPr bwMode="auto">
          <a:xfrm>
            <a:off x="2555875" y="5516563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23" name="Line 32"/>
          <p:cNvSpPr>
            <a:spLocks noChangeShapeType="1"/>
          </p:cNvSpPr>
          <p:nvPr/>
        </p:nvSpPr>
        <p:spPr bwMode="auto">
          <a:xfrm>
            <a:off x="3276600" y="5516563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24" name="Line 33"/>
          <p:cNvSpPr>
            <a:spLocks noChangeShapeType="1"/>
          </p:cNvSpPr>
          <p:nvPr/>
        </p:nvSpPr>
        <p:spPr bwMode="auto">
          <a:xfrm>
            <a:off x="4427538" y="5516563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25" name="Line 34"/>
          <p:cNvSpPr>
            <a:spLocks noChangeShapeType="1"/>
          </p:cNvSpPr>
          <p:nvPr/>
        </p:nvSpPr>
        <p:spPr bwMode="auto">
          <a:xfrm>
            <a:off x="5148263" y="5516563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26" name="Line 35"/>
          <p:cNvSpPr>
            <a:spLocks noChangeShapeType="1"/>
          </p:cNvSpPr>
          <p:nvPr/>
        </p:nvSpPr>
        <p:spPr bwMode="auto">
          <a:xfrm>
            <a:off x="6588125" y="5516563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27" name="Line 36"/>
          <p:cNvSpPr>
            <a:spLocks noChangeShapeType="1"/>
          </p:cNvSpPr>
          <p:nvPr/>
        </p:nvSpPr>
        <p:spPr bwMode="auto">
          <a:xfrm>
            <a:off x="7308850" y="5516563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28" name="Rectangle 37"/>
          <p:cNvSpPr>
            <a:spLocks noChangeArrowheads="1"/>
          </p:cNvSpPr>
          <p:nvPr/>
        </p:nvSpPr>
        <p:spPr bwMode="auto">
          <a:xfrm>
            <a:off x="539750" y="5589588"/>
            <a:ext cx="8135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zh-CN" sz="2000" b="0">
                <a:solidFill>
                  <a:srgbClr val="FF6600"/>
                </a:solidFill>
              </a:rPr>
              <a:t>A. walk a pet dog	 B. listen to music	 C. collect stamps </a:t>
            </a:r>
          </a:p>
          <a:p>
            <a:pPr marL="342900" indent="-342900"/>
            <a:r>
              <a:rPr lang="en-US" altLang="zh-CN" sz="2000" b="0">
                <a:solidFill>
                  <a:srgbClr val="FF6600"/>
                </a:solidFill>
              </a:rPr>
              <a:t>D. plant flowers	 E. climb mountains	 F. fly kites       </a:t>
            </a:r>
          </a:p>
          <a:p>
            <a:pPr marL="342900" indent="-342900"/>
            <a:r>
              <a:rPr lang="en-US" altLang="zh-CN" sz="2000" b="0">
                <a:solidFill>
                  <a:srgbClr val="FF6600"/>
                </a:solidFill>
              </a:rPr>
              <a:t>G. go traveling		 H. go swimming</a:t>
            </a:r>
            <a:r>
              <a:rPr lang="en-US" altLang="zh-CN" sz="2000">
                <a:solidFill>
                  <a:srgbClr val="CC00CC"/>
                </a:solidFill>
              </a:rPr>
              <a:t> 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539750" y="3141663"/>
            <a:ext cx="430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2627313" y="3141663"/>
            <a:ext cx="388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588125" y="3141663"/>
            <a:ext cx="430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611188" y="5084763"/>
            <a:ext cx="45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2555875" y="50847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4427538" y="5084763"/>
            <a:ext cx="446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6659563" y="5084763"/>
            <a:ext cx="374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1403350" y="3141663"/>
            <a:ext cx="40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3276600" y="31416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7308850" y="3141663"/>
            <a:ext cx="40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1476375" y="5084763"/>
            <a:ext cx="40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3348038" y="5084763"/>
            <a:ext cx="40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5219700" y="5084763"/>
            <a:ext cx="40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7380288" y="5084763"/>
            <a:ext cx="40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4144" name="Picture 56" descr="p54-3-1 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8313" y="3716338"/>
            <a:ext cx="17954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" name="Picture 51" descr="P56-3a-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88125" y="1773238"/>
            <a:ext cx="1871663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9" name="Picture 53" descr="00132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451725" y="692150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41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3059113" y="549275"/>
            <a:ext cx="2592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Hobbies</a:t>
            </a:r>
          </a:p>
        </p:txBody>
      </p:sp>
      <p:pic>
        <p:nvPicPr>
          <p:cNvPr id="31753" name="Picture 9" descr="P54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1773238"/>
            <a:ext cx="23050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916238" y="4581525"/>
            <a:ext cx="2878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walk a pet dog</a:t>
            </a:r>
          </a:p>
        </p:txBody>
      </p:sp>
      <p:pic>
        <p:nvPicPr>
          <p:cNvPr id="31755" name="Picture 11" descr="P54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1773238"/>
            <a:ext cx="20240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916238" y="4581525"/>
            <a:ext cx="288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listen to music</a:t>
            </a:r>
          </a:p>
        </p:txBody>
      </p:sp>
      <p:pic>
        <p:nvPicPr>
          <p:cNvPr id="31757" name="Picture 13" descr="P54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1844675"/>
            <a:ext cx="27368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2771775" y="4581525"/>
            <a:ext cx="3478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0"/>
              <a:t>climb mountains</a:t>
            </a:r>
          </a:p>
        </p:txBody>
      </p:sp>
      <p:pic>
        <p:nvPicPr>
          <p:cNvPr id="31759" name="Picture 15" descr="P54-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6238" y="1989138"/>
            <a:ext cx="2809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059113" y="4579938"/>
            <a:ext cx="2824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collect stamps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loud"/>
          <p:cNvSpPr>
            <a:spLocks noChangeAspect="1" noEditPoints="1" noChangeArrowheads="1"/>
          </p:cNvSpPr>
          <p:nvPr/>
        </p:nvSpPr>
        <p:spPr bwMode="auto">
          <a:xfrm>
            <a:off x="3492500" y="2060575"/>
            <a:ext cx="54356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99FF"/>
          </a:solidFill>
          <a:ln w="9525">
            <a:solidFill>
              <a:srgbClr val="FFFFFF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3200">
              <a:solidFill>
                <a:srgbClr val="33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150" name="Cloud"/>
          <p:cNvSpPr>
            <a:spLocks noChangeAspect="1" noEditPoints="1" noChangeArrowheads="1"/>
          </p:cNvSpPr>
          <p:nvPr/>
        </p:nvSpPr>
        <p:spPr bwMode="auto">
          <a:xfrm>
            <a:off x="539750" y="3573463"/>
            <a:ext cx="7056438" cy="2012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048125" y="1130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995738" y="2636838"/>
            <a:ext cx="4465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What’s your hobby?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1187450" y="4005263"/>
            <a:ext cx="5905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tx1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I love/enjoy/like/prefer/am interested in/am fond of …</a:t>
            </a:r>
          </a:p>
        </p:txBody>
      </p:sp>
      <p:sp>
        <p:nvSpPr>
          <p:cNvPr id="12295" name="WordArt 11"/>
          <p:cNvSpPr>
            <a:spLocks noChangeArrowheads="1" noChangeShapeType="1" noTextEdit="1"/>
          </p:cNvSpPr>
          <p:nvPr/>
        </p:nvSpPr>
        <p:spPr bwMode="auto">
          <a:xfrm>
            <a:off x="3419475" y="260350"/>
            <a:ext cx="2143125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Work in pairs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6" name="Picture 14" descr="a126c0b1c0b5281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997200"/>
            <a:ext cx="25923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32_2007071920064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325"/>
            <a:ext cx="187166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7"/>
          <p:cNvSpPr>
            <a:spLocks noChangeArrowheads="1"/>
          </p:cNvSpPr>
          <p:nvPr/>
        </p:nvSpPr>
        <p:spPr bwMode="auto">
          <a:xfrm>
            <a:off x="179388" y="908050"/>
            <a:ext cx="8713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Talk about your hobbies in pairs with the following sentence patterns. </a:t>
            </a:r>
          </a:p>
        </p:txBody>
      </p:sp>
      <p:pic>
        <p:nvPicPr>
          <p:cNvPr id="12299" name="Picture 18" descr="活动交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188913"/>
            <a:ext cx="10175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733425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>
                <a:ln w="2540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3b</a:t>
            </a:r>
            <a:endParaRPr lang="zh-CN" altLang="en-US" sz="4800" kern="10">
              <a:ln w="2540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014_2007081418390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1133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loud"/>
          <p:cNvSpPr>
            <a:spLocks noChangeAspect="1" noEditPoints="1" noChangeArrowheads="1"/>
          </p:cNvSpPr>
          <p:nvPr/>
        </p:nvSpPr>
        <p:spPr bwMode="auto">
          <a:xfrm>
            <a:off x="1619250" y="549275"/>
            <a:ext cx="4251325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908175" y="981075"/>
            <a:ext cx="3865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 </a:t>
            </a:r>
            <a:r>
              <a:rPr lang="en-US" altLang="zh-CN" sz="3600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like</a:t>
            </a:r>
            <a:r>
              <a:rPr lang="en-US" altLang="zh-CN" sz="36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laugh</a:t>
            </a:r>
            <a:r>
              <a:rPr lang="en-US" altLang="zh-CN" sz="3600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ing</a:t>
            </a:r>
            <a:r>
              <a:rPr lang="en-US" altLang="zh-CN" sz="3600" b="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</a:p>
        </p:txBody>
      </p:sp>
      <p:pic>
        <p:nvPicPr>
          <p:cNvPr id="14341" name="Picture 8" descr="200805092158299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591050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Cloud"/>
          <p:cNvSpPr>
            <a:spLocks noChangeAspect="1" noEditPoints="1" noChangeArrowheads="1"/>
          </p:cNvSpPr>
          <p:nvPr/>
        </p:nvSpPr>
        <p:spPr bwMode="auto">
          <a:xfrm>
            <a:off x="1547813" y="3141663"/>
            <a:ext cx="72009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CN" sz="32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 </a:t>
            </a:r>
            <a:r>
              <a:rPr lang="en-US" altLang="zh-CN" sz="3200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am fond of</a:t>
            </a:r>
            <a:r>
              <a:rPr lang="en-US" altLang="zh-CN" sz="32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play</a:t>
            </a:r>
            <a:r>
              <a:rPr lang="en-US" altLang="zh-CN" sz="3200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ing</a:t>
            </a:r>
            <a:r>
              <a:rPr lang="en-US" altLang="zh-CN" sz="32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basketball.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00805092217181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2627313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Cloud"/>
          <p:cNvSpPr>
            <a:spLocks noChangeAspect="1" noEditPoints="1" noChangeArrowheads="1"/>
          </p:cNvSpPr>
          <p:nvPr/>
        </p:nvSpPr>
        <p:spPr bwMode="auto">
          <a:xfrm>
            <a:off x="468313" y="0"/>
            <a:ext cx="7308850" cy="1441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3200" b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258888" y="260350"/>
            <a:ext cx="561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 </a:t>
            </a:r>
            <a:r>
              <a:rPr lang="en-US" altLang="zh-CN" sz="320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enjoy</a:t>
            </a:r>
            <a:r>
              <a:rPr lang="en-US" altLang="zh-CN" sz="3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danc</a:t>
            </a:r>
            <a:r>
              <a:rPr lang="en-US" altLang="zh-CN" sz="320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ing</a:t>
            </a:r>
            <a:r>
              <a:rPr lang="en-US" altLang="zh-CN" sz="3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very much.</a:t>
            </a:r>
          </a:p>
        </p:txBody>
      </p:sp>
      <p:pic>
        <p:nvPicPr>
          <p:cNvPr id="15365" name="Picture 8" descr="200805092219378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80695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Cloud"/>
          <p:cNvSpPr>
            <a:spLocks noChangeAspect="1" noEditPoints="1" noChangeArrowheads="1"/>
          </p:cNvSpPr>
          <p:nvPr/>
        </p:nvSpPr>
        <p:spPr bwMode="auto">
          <a:xfrm>
            <a:off x="2771775" y="3644900"/>
            <a:ext cx="6696075" cy="1473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3419475" y="4005263"/>
            <a:ext cx="4894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 </a:t>
            </a:r>
            <a:r>
              <a:rPr lang="en-US" altLang="zh-CN" sz="320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prefer</a:t>
            </a:r>
            <a:r>
              <a:rPr lang="en-US" altLang="zh-CN" sz="3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sing</a:t>
            </a:r>
            <a:r>
              <a:rPr lang="en-US" altLang="zh-CN" sz="320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ing</a:t>
            </a:r>
            <a:r>
              <a:rPr lang="en-US" altLang="zh-CN" sz="3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songs.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58016ee687625234b83820d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5913" y="3760788"/>
            <a:ext cx="24780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loud"/>
          <p:cNvSpPr>
            <a:spLocks noChangeAspect="1" noEditPoints="1" noChangeArrowheads="1"/>
          </p:cNvSpPr>
          <p:nvPr/>
        </p:nvSpPr>
        <p:spPr bwMode="auto">
          <a:xfrm>
            <a:off x="3130550" y="3068638"/>
            <a:ext cx="6013450" cy="1295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FF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851275" y="3284538"/>
            <a:ext cx="4484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 </a:t>
            </a:r>
            <a:r>
              <a:rPr lang="en-US" altLang="zh-CN" sz="320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like</a:t>
            </a:r>
            <a:r>
              <a:rPr lang="en-US" altLang="zh-CN" sz="3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sleep</a:t>
            </a:r>
            <a:r>
              <a:rPr lang="en-US" altLang="zh-CN" sz="320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ing</a:t>
            </a:r>
            <a:r>
              <a:rPr lang="en-US" altLang="zh-CN" sz="3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best.</a:t>
            </a:r>
          </a:p>
        </p:txBody>
      </p:sp>
      <p:pic>
        <p:nvPicPr>
          <p:cNvPr id="16389" name="Picture 9" descr="0003003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Cloud"/>
          <p:cNvSpPr>
            <a:spLocks noChangeAspect="1" noEditPoints="1" noChangeArrowheads="1"/>
          </p:cNvSpPr>
          <p:nvPr/>
        </p:nvSpPr>
        <p:spPr bwMode="auto">
          <a:xfrm>
            <a:off x="0" y="333375"/>
            <a:ext cx="9144000" cy="18716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FF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684213" y="692150"/>
            <a:ext cx="7473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 </a:t>
            </a:r>
            <a:r>
              <a:rPr lang="en-US" altLang="zh-CN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am interested in</a:t>
            </a:r>
            <a:r>
              <a:rPr lang="en-US" altLang="zh-CN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hav</a:t>
            </a:r>
            <a:r>
              <a:rPr lang="en-US" altLang="zh-CN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ing</a:t>
            </a:r>
            <a:r>
              <a:rPr lang="en-US" altLang="zh-CN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delicious food.</a:t>
            </a:r>
          </a:p>
        </p:txBody>
      </p:sp>
      <p:pic>
        <p:nvPicPr>
          <p:cNvPr id="16392" name="Picture 13" descr="我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1268413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53149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kern="10" dirty="0">
                <a:ln w="2857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Do the exercises .</a:t>
            </a:r>
            <a:endParaRPr lang="zh-CN" altLang="en-US" sz="4400" kern="10" dirty="0">
              <a:ln w="2857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3850" y="782638"/>
            <a:ext cx="8820150" cy="54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9906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4478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9050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3622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Choose the best answer.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1. Zhao Yang is  ____ in playing soccer. He thinks it is _____.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  A. interested ; interested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  B. interested ; interesting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  C. interesting ; interesting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  D. interesting ; interested</a:t>
            </a:r>
          </a:p>
          <a:p>
            <a:pPr eaLnBrk="1" hangingPunct="1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2. She is fond of  _______ . She cooks for her family</a:t>
            </a:r>
          </a:p>
          <a:p>
            <a:pPr eaLnBrk="1" hangingPunct="1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   every day.</a:t>
            </a:r>
          </a:p>
          <a:p>
            <a:pPr eaLnBrk="1" hangingPunct="1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  A. cook      B. cooking        C. to cook        D. cooks</a:t>
            </a:r>
          </a:p>
        </p:txBody>
      </p:sp>
      <p:pic>
        <p:nvPicPr>
          <p:cNvPr id="49158" name="Picture 6" descr="150[2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924175"/>
            <a:ext cx="7191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150[2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5589588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026"/>
          <p:cNvSpPr txBox="1">
            <a:spLocks noChangeArrowheads="1"/>
          </p:cNvSpPr>
          <p:nvPr/>
        </p:nvSpPr>
        <p:spPr bwMode="auto">
          <a:xfrm>
            <a:off x="2076450" y="731838"/>
            <a:ext cx="4911725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91313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5200" dirty="0">
                <a:solidFill>
                  <a:schemeClr val="tx1"/>
                </a:solidFill>
                <a:latin typeface="Times New Roman" panose="02020603050405020304" pitchFamily="18" charset="0"/>
              </a:rPr>
              <a:t>He </a:t>
            </a:r>
            <a:r>
              <a:rPr kumimoji="1" lang="en-US" altLang="zh-CN" sz="5200" dirty="0">
                <a:solidFill>
                  <a:srgbClr val="FF3300"/>
                </a:solidFill>
                <a:latin typeface="Times New Roman" panose="02020603050405020304" pitchFamily="18" charset="0"/>
              </a:rPr>
              <a:t>loves</a:t>
            </a:r>
            <a:r>
              <a:rPr kumimoji="1" lang="en-US" altLang="zh-CN" sz="5200" dirty="0">
                <a:solidFill>
                  <a:schemeClr val="tx1"/>
                </a:solidFill>
                <a:latin typeface="Times New Roman" panose="02020603050405020304" pitchFamily="18" charset="0"/>
              </a:rPr>
              <a:t> fishing.</a:t>
            </a:r>
          </a:p>
        </p:txBody>
      </p:sp>
      <p:pic>
        <p:nvPicPr>
          <p:cNvPr id="61443" name="Picture 1027" descr="d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3" y="1989138"/>
            <a:ext cx="7343775" cy="40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981075"/>
            <a:ext cx="8301037" cy="2178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/>
              <a:t>3. Do you enjoy ___ football? I hear there will be a football game tomorrow.</a:t>
            </a:r>
          </a:p>
          <a:p>
            <a:pPr>
              <a:buFontTx/>
              <a:buNone/>
            </a:pPr>
            <a:r>
              <a:rPr lang="en-US" altLang="zh-CN" b="1" smtClean="0"/>
              <a:t>    A. playing     B. play      </a:t>
            </a:r>
          </a:p>
          <a:p>
            <a:pPr>
              <a:buFontTx/>
              <a:buNone/>
            </a:pPr>
            <a:r>
              <a:rPr lang="en-US" altLang="zh-CN" b="1" smtClean="0"/>
              <a:t>   C. played       D. to play</a:t>
            </a:r>
            <a:endParaRPr lang="en-US" altLang="zh-CN" b="1" u="sng" smtClean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41313" y="3141663"/>
            <a:ext cx="86233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342900" indent="-34290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800100" indent="-34290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257300" indent="-344805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714500" indent="-34290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170430" indent="-34163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627630" indent="-341630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084830" indent="-341630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542030" indent="-341630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999230" indent="-341630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4. The book is_____. Most of the teachers are _____ in it.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  A. interesting, interested 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  B. interesting, interesting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  C. interested, interesting   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  D. interested, interested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324225" y="909638"/>
            <a:ext cx="673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592455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8618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77800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370455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8276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2848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7420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1992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227388" y="3070225"/>
            <a:ext cx="6731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592455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8618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77800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370455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8276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2848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7420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1992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539750" y="1268413"/>
            <a:ext cx="86042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539750" indent="-53975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1062355" indent="-344805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584325" indent="-34290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2106930" indent="-34290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628900" indent="-34290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3086100" indent="-342900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543300" indent="-342900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4000500" indent="-342900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457700" indent="-342900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5. He used to ___ for school, but now he gets used to ___ school on time.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    A. be late, get to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    B. being late, get  to   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    C. be late, getting to		</a:t>
            </a:r>
          </a:p>
          <a:p>
            <a:pPr eaLnBrk="1" hangingPunct="1">
              <a:lnSpc>
                <a:spcPct val="120000"/>
              </a:lnSpc>
              <a:spcBef>
                <a:spcPct val="15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    D. being late, getting to 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324225" y="1268413"/>
            <a:ext cx="6731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592455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8618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77800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370455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8276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2848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7420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199255"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4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1866900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0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Summary</a:t>
            </a:r>
            <a:endParaRPr lang="zh-CN" altLang="en-US" sz="40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2555875" y="981075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CC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I can use: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11188" y="2852738"/>
            <a:ext cx="47720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en-US" altLang="zh-CN">
                <a:solidFill>
                  <a:schemeClr val="tx1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… love doing …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>
                <a:solidFill>
                  <a:schemeClr val="tx1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… like doing …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>
                <a:solidFill>
                  <a:schemeClr val="tx1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… enjoy doing …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>
                <a:solidFill>
                  <a:schemeClr val="tx1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… be fond of doing …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>
                <a:solidFill>
                  <a:schemeClr val="tx1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… be interested in doing </a:t>
            </a:r>
            <a:r>
              <a:rPr lang="en-US" altLang="zh-CN">
                <a:solidFill>
                  <a:schemeClr val="tx1"/>
                </a:solidFill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47113" name="Picture 11" descr="llmjksz738828_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81075"/>
            <a:ext cx="895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042988" y="1916113"/>
            <a:ext cx="4033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喜欢做</a:t>
            </a:r>
            <a:r>
              <a:rPr lang="en-US" altLang="zh-CN" baseline="30000"/>
              <a:t>……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1866900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40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Summary</a:t>
            </a:r>
            <a:endParaRPr lang="zh-CN" altLang="en-US" sz="40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411413" y="1268413"/>
            <a:ext cx="2232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CC00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I can say: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692275" y="2205038"/>
            <a:ext cx="6983413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Why not go out and do some outdoor activities?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Maybe I need a change.</a:t>
            </a:r>
            <a:endParaRPr lang="en-US" altLang="zh-CN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5000"/>
              </a:lnSpc>
            </a:pPr>
            <a:endParaRPr lang="en-US" altLang="zh-C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051050" y="4581525"/>
            <a:ext cx="59769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CC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I can understand</a:t>
            </a:r>
            <a:r>
              <a:rPr lang="en-US" altLang="zh-CN" sz="1800" b="0">
                <a:solidFill>
                  <a:srgbClr val="CC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0">
                <a:solidFill>
                  <a:srgbClr val="CC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:</a:t>
            </a:r>
          </a:p>
          <a:p>
            <a:pPr eaLnBrk="1" hangingPunct="1"/>
            <a:endParaRPr lang="en-US" altLang="zh-CN">
              <a:solidFill>
                <a:srgbClr val="CC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hobby, in one’s spare time</a:t>
            </a:r>
            <a:endParaRPr lang="en-US" altLang="zh-CN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9464" name="Picture 10" descr="llmjksz738828_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895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 descr="llmjksz738828_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08500"/>
            <a:ext cx="1219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2627313" y="908050"/>
            <a:ext cx="3529012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kern="10" dirty="0">
                <a:ln w="2857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4400" kern="10" dirty="0">
              <a:ln w="2857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619250" y="2492375"/>
            <a:ext cx="5976938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9906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4478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9050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362200" indent="-5334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dirty="0">
                <a:solidFill>
                  <a:schemeClr val="tx1"/>
                </a:solidFill>
              </a:rPr>
              <a:t>Read and recite 1a.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dirty="0">
                <a:solidFill>
                  <a:schemeClr val="tx1"/>
                </a:solidFill>
              </a:rPr>
              <a:t>Make sentences with the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</a:rPr>
              <a:t>     words and phrases of 2.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</a:rPr>
              <a:t>3.  Preview Section B</a:t>
            </a:r>
            <a:r>
              <a:rPr lang="en-US" altLang="zh-CN" dirty="0" smtClean="0">
                <a:solidFill>
                  <a:schemeClr val="tx1"/>
                </a:solidFill>
              </a:rPr>
              <a:t>. 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60419" name="Picture 4" descr="j0222814[1]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0" name="Picture 5" descr="SO01589_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026"/>
          <p:cNvSpPr txBox="1">
            <a:spLocks noChangeArrowheads="1"/>
          </p:cNvSpPr>
          <p:nvPr/>
        </p:nvSpPr>
        <p:spPr bwMode="auto">
          <a:xfrm>
            <a:off x="1692275" y="554038"/>
            <a:ext cx="5476875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91313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5200" dirty="0">
                <a:solidFill>
                  <a:schemeClr val="tx1"/>
                </a:solidFill>
                <a:latin typeface="Times New Roman" panose="02020603050405020304" pitchFamily="18" charset="0"/>
              </a:rPr>
              <a:t>She </a:t>
            </a:r>
            <a:r>
              <a:rPr kumimoji="1" lang="en-US" altLang="zh-CN" sz="5200" dirty="0">
                <a:solidFill>
                  <a:srgbClr val="FF3300"/>
                </a:solidFill>
                <a:latin typeface="Times New Roman" panose="02020603050405020304" pitchFamily="18" charset="0"/>
              </a:rPr>
              <a:t>likes</a:t>
            </a:r>
            <a:r>
              <a:rPr kumimoji="1" lang="en-US" altLang="zh-CN" sz="5200" dirty="0">
                <a:solidFill>
                  <a:schemeClr val="tx1"/>
                </a:solidFill>
                <a:latin typeface="Times New Roman" panose="02020603050405020304" pitchFamily="18" charset="0"/>
              </a:rPr>
              <a:t> painting.</a:t>
            </a:r>
          </a:p>
        </p:txBody>
      </p:sp>
      <p:pic>
        <p:nvPicPr>
          <p:cNvPr id="62467" name="Picture 1027" descr="0301243dpeople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2349500"/>
            <a:ext cx="3470275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26"/>
          <p:cNvSpPr txBox="1">
            <a:spLocks noChangeArrowheads="1"/>
          </p:cNvSpPr>
          <p:nvPr/>
        </p:nvSpPr>
        <p:spPr bwMode="auto">
          <a:xfrm>
            <a:off x="1692275" y="642938"/>
            <a:ext cx="56642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91313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5200">
                <a:solidFill>
                  <a:schemeClr val="tx1"/>
                </a:solidFill>
                <a:latin typeface="Times New Roman" panose="02020603050405020304" pitchFamily="18" charset="0"/>
              </a:rPr>
              <a:t>He </a:t>
            </a:r>
            <a:r>
              <a:rPr kumimoji="1" lang="en-US" altLang="zh-CN" sz="5200">
                <a:solidFill>
                  <a:srgbClr val="FF3300"/>
                </a:solidFill>
                <a:latin typeface="Times New Roman" panose="02020603050405020304" pitchFamily="18" charset="0"/>
              </a:rPr>
              <a:t>prefers</a:t>
            </a:r>
            <a:r>
              <a:rPr kumimoji="1" lang="en-US" altLang="zh-CN" sz="5200">
                <a:solidFill>
                  <a:schemeClr val="tx1"/>
                </a:solidFill>
                <a:latin typeface="Times New Roman" panose="02020603050405020304" pitchFamily="18" charset="0"/>
              </a:rPr>
              <a:t> singing.</a:t>
            </a:r>
          </a:p>
        </p:txBody>
      </p:sp>
      <p:pic>
        <p:nvPicPr>
          <p:cNvPr id="63491" name="Picture 1027" descr="唱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1700213"/>
            <a:ext cx="4606925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026"/>
          <p:cNvSpPr txBox="1">
            <a:spLocks noChangeArrowheads="1"/>
          </p:cNvSpPr>
          <p:nvPr/>
        </p:nvSpPr>
        <p:spPr bwMode="auto">
          <a:xfrm>
            <a:off x="827088" y="641350"/>
            <a:ext cx="728027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913130"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700">
                <a:solidFill>
                  <a:schemeClr val="tx1"/>
                </a:solidFill>
                <a:latin typeface="Times New Roman" panose="02020603050405020304" pitchFamily="18" charset="0"/>
              </a:rPr>
              <a:t>He is </a:t>
            </a:r>
            <a:r>
              <a:rPr kumimoji="1" lang="en-US" altLang="zh-CN" sz="4700">
                <a:solidFill>
                  <a:srgbClr val="FF3300"/>
                </a:solidFill>
                <a:latin typeface="Times New Roman" panose="02020603050405020304" pitchFamily="18" charset="0"/>
              </a:rPr>
              <a:t>interested</a:t>
            </a:r>
            <a:r>
              <a:rPr kumimoji="1" lang="en-US" altLang="zh-CN" sz="4700">
                <a:solidFill>
                  <a:schemeClr val="tx1"/>
                </a:solidFill>
                <a:latin typeface="Times New Roman" panose="02020603050405020304" pitchFamily="18" charset="0"/>
              </a:rPr>
              <a:t> in running.</a:t>
            </a:r>
          </a:p>
        </p:txBody>
      </p:sp>
      <p:pic>
        <p:nvPicPr>
          <p:cNvPr id="64515" name="Picture 1027" descr="BD1370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268413"/>
            <a:ext cx="36734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ChangeArrowheads="1"/>
          </p:cNvSpPr>
          <p:nvPr/>
        </p:nvSpPr>
        <p:spPr bwMode="auto">
          <a:xfrm>
            <a:off x="2916238" y="3205163"/>
            <a:ext cx="6083300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 eaLnBrk="0" hangingPunct="0"/>
            <a:r>
              <a:rPr kumimoji="1" lang="zh-CN" altLang="en-US" sz="5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5200">
                <a:solidFill>
                  <a:schemeClr val="tx1"/>
                </a:solidFill>
                <a:latin typeface="Times New Roman" panose="02020603050405020304" pitchFamily="18" charset="0"/>
              </a:rPr>
              <a:t>She </a:t>
            </a:r>
            <a:r>
              <a:rPr kumimoji="1" lang="en-US" altLang="zh-CN" sz="5200">
                <a:solidFill>
                  <a:srgbClr val="FF3300"/>
                </a:solidFill>
                <a:latin typeface="Times New Roman" panose="02020603050405020304" pitchFamily="18" charset="0"/>
              </a:rPr>
              <a:t>is fond of</a:t>
            </a:r>
            <a:r>
              <a:rPr kumimoji="1" lang="en-US" altLang="zh-CN" sz="5200">
                <a:solidFill>
                  <a:schemeClr val="tx1"/>
                </a:solidFill>
                <a:latin typeface="Times New Roman" panose="02020603050405020304" pitchFamily="18" charset="0"/>
              </a:rPr>
              <a:t> speaking English.</a:t>
            </a:r>
          </a:p>
        </p:txBody>
      </p:sp>
      <p:pic>
        <p:nvPicPr>
          <p:cNvPr id="65539" name="Picture 1027" descr="0301243dpeople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639763"/>
            <a:ext cx="3527425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7" name="Picture 23" descr="P54-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88913"/>
            <a:ext cx="18954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468313" y="3141663"/>
            <a:ext cx="187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fly kites</a:t>
            </a:r>
          </a:p>
        </p:txBody>
      </p:sp>
      <p:pic>
        <p:nvPicPr>
          <p:cNvPr id="31765" name="Picture 21" descr="P54-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188913"/>
            <a:ext cx="295116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4500563" y="2636838"/>
            <a:ext cx="2657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go swimming</a:t>
            </a:r>
          </a:p>
        </p:txBody>
      </p:sp>
      <p:pic>
        <p:nvPicPr>
          <p:cNvPr id="31763" name="Picture 19" descr="P54-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860800"/>
            <a:ext cx="26638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611188" y="6165850"/>
            <a:ext cx="2012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go hiking</a:t>
            </a:r>
            <a:r>
              <a:rPr lang="en-US" altLang="zh-CN" b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31761" name="Picture 17" descr="P54-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663" y="3500438"/>
            <a:ext cx="26638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4500563" y="5949950"/>
            <a:ext cx="2605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plant flowers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8" grpId="0"/>
      <p:bldP spid="31766" grpId="0"/>
      <p:bldP spid="31764" grpId="0"/>
      <p:bldP spid="317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loud"/>
          <p:cNvSpPr>
            <a:spLocks noChangeAspect="1" noEditPoints="1" noChangeArrowheads="1"/>
          </p:cNvSpPr>
          <p:nvPr/>
        </p:nvSpPr>
        <p:spPr bwMode="auto">
          <a:xfrm>
            <a:off x="1222375" y="620713"/>
            <a:ext cx="7921625" cy="17002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333333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Cloud"/>
          <p:cNvSpPr>
            <a:spLocks noChangeAspect="1" noEditPoints="1" noChangeArrowheads="1"/>
          </p:cNvSpPr>
          <p:nvPr/>
        </p:nvSpPr>
        <p:spPr bwMode="auto">
          <a:xfrm>
            <a:off x="539750" y="3284538"/>
            <a:ext cx="4176713" cy="12969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333333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79613" y="1196975"/>
            <a:ext cx="593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What do you often do in your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 free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time?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258888" y="3716338"/>
            <a:ext cx="271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33CC"/>
                </a:solidFill>
                <a:latin typeface="Lucida Sans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I often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go fishing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41990" name="Picture 6" descr="2007112617451176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989138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097d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23987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go fishi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2708275"/>
            <a:ext cx="29527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Lucida Sans" panose="020B0602030504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FF33CC"/>
            </a:solidFill>
            <a:effectLst/>
            <a:latin typeface="Lucida Sans" panose="020B0602030504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Office PowerPoint</Application>
  <PresentationFormat>全屏显示(4:3)</PresentationFormat>
  <Paragraphs>209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Arial Unicode MS</vt:lpstr>
      <vt:lpstr>Levenim MT</vt:lpstr>
      <vt:lpstr>黑体</vt:lpstr>
      <vt:lpstr>华文新魏</vt:lpstr>
      <vt:lpstr>楷体_GB2312</vt:lpstr>
      <vt:lpstr>隶书</vt:lpstr>
      <vt:lpstr>宋体</vt:lpstr>
      <vt:lpstr>微软雅黑</vt:lpstr>
      <vt:lpstr>幼圆</vt:lpstr>
      <vt:lpstr>Arial</vt:lpstr>
      <vt:lpstr>Calibri</vt:lpstr>
      <vt:lpstr>Comic Sans MS</vt:lpstr>
      <vt:lpstr>Lucida Sans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2009-03-07T11:44:00Z</dcterms:created>
  <dcterms:modified xsi:type="dcterms:W3CDTF">2023-01-16T23:32:23Z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497D70CB343045A981BB31790CF96E39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