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9" r:id="rId5"/>
    <p:sldId id="263" r:id="rId6"/>
    <p:sldId id="280" r:id="rId7"/>
    <p:sldId id="264" r:id="rId8"/>
    <p:sldId id="265" r:id="rId9"/>
    <p:sldId id="260" r:id="rId10"/>
    <p:sldId id="266" r:id="rId11"/>
    <p:sldId id="267" r:id="rId12"/>
    <p:sldId id="268" r:id="rId13"/>
    <p:sldId id="281" r:id="rId14"/>
    <p:sldId id="261" r:id="rId15"/>
    <p:sldId id="269" r:id="rId16"/>
    <p:sldId id="270" r:id="rId17"/>
    <p:sldId id="262" r:id="rId18"/>
    <p:sldId id="271" r:id="rId19"/>
    <p:sldId id="272" r:id="rId20"/>
    <p:sldId id="273" r:id="rId21"/>
    <p:sldId id="258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E90"/>
    <a:srgbClr val="FCCC78"/>
    <a:srgbClr val="192D7C"/>
    <a:srgbClr val="14296F"/>
    <a:srgbClr val="9F5363"/>
    <a:srgbClr val="4E4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>
        <p:scale>
          <a:sx n="59" d="100"/>
          <a:sy n="59" d="100"/>
        </p:scale>
        <p:origin x="-2550" y="-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EAEF5-00A3-418A-9191-2555149B6115}" type="datetimeFigureOut">
              <a:rPr lang="zh-CN" altLang="en-US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2023-01-11</a:t>
            </a:fld>
            <a:endParaRPr lang="zh-CN" altLang="en-US" dirty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AFB83-F6DE-4EE5-ACD1-5C4F6BA7C2CE}" type="slidenum">
              <a:rPr lang="zh-CN" altLang="en-US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‹#›</a:t>
            </a:fld>
            <a:endParaRPr lang="zh-CN" altLang="en-US" dirty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Medium" panose="020B0600000000000000" pitchFamily="34" charset="-122"/>
                <a:ea typeface="思源黑体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Medium" panose="020B0600000000000000" pitchFamily="34" charset="-122"/>
                <a:ea typeface="思源黑体 Medium" panose="020B0600000000000000" pitchFamily="34" charset="-122"/>
              </a:defRPr>
            </a:lvl1pPr>
          </a:lstStyle>
          <a:p>
            <a:fld id="{9F19BB96-6B64-41FB-8107-504ACA688BCC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Medium" panose="020B0600000000000000" pitchFamily="34" charset="-122"/>
                <a:ea typeface="思源黑体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Medium" panose="020B0600000000000000" pitchFamily="34" charset="-122"/>
                <a:ea typeface="思源黑体 Medium" panose="020B0600000000000000" pitchFamily="34" charset="-122"/>
              </a:defRPr>
            </a:lvl1pPr>
          </a:lstStyle>
          <a:p>
            <a:fld id="{4401405C-9886-41CA-9FD7-4AE5936B87E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Medium" panose="020B0600000000000000" pitchFamily="34" charset="-122"/>
        <a:ea typeface="思源黑体 Medium" panose="020B06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Medium" panose="020B0600000000000000" pitchFamily="34" charset="-122"/>
        <a:ea typeface="思源黑体 Medium" panose="020B06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Medium" panose="020B0600000000000000" pitchFamily="34" charset="-122"/>
        <a:ea typeface="思源黑体 Medium" panose="020B06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Medium" panose="020B0600000000000000" pitchFamily="34" charset="-122"/>
        <a:ea typeface="思源黑体 Medium" panose="020B06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Medium" panose="020B0600000000000000" pitchFamily="34" charset="-122"/>
        <a:ea typeface="思源黑体 Medium" panose="020B06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405C-9886-41CA-9FD7-4AE5936B87E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12200851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3854" y="650674"/>
            <a:ext cx="2134882" cy="21263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9829799" y="650674"/>
            <a:ext cx="2125741" cy="19300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864277" y="2941141"/>
            <a:ext cx="6350426" cy="393030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flipV="1">
            <a:off x="0" y="4272907"/>
            <a:ext cx="12214704" cy="25716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234336" y="4563931"/>
            <a:ext cx="5205717" cy="229406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91468" y="2941141"/>
            <a:ext cx="2980532" cy="3971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688504" y="650658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7703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9878" y="542248"/>
            <a:ext cx="1696278" cy="186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9243391" y="542248"/>
            <a:ext cx="2783840" cy="25613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V="1">
            <a:off x="-19878" y="4393096"/>
            <a:ext cx="12174297" cy="24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ttps://chn.docer.com/works?userid=461063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16200000">
            <a:off x="10536198" y="17766"/>
            <a:ext cx="1673567" cy="1638035"/>
          </a:xfrm>
          <a:prstGeom prst="rect">
            <a:avLst/>
          </a:prstGeom>
          <a:effectLst>
            <a:outerShdw blurRad="50800" dist="50800" dir="10800000" algn="r" rotWithShape="0">
              <a:schemeClr val="bg1">
                <a:alpha val="6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47665" y="355164"/>
            <a:ext cx="20313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400" dirty="0" smtClean="0">
                <a:solidFill>
                  <a:schemeClr val="bg1"/>
                </a:solidFill>
                <a:cs typeface="+mn-ea"/>
                <a:sym typeface="+mn-lt"/>
              </a:rPr>
              <a:t>寒</a:t>
            </a:r>
            <a:endParaRPr lang="zh-CN" altLang="en-US" sz="1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07397" y="1221694"/>
            <a:ext cx="1723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dirty="0" smtClean="0">
                <a:solidFill>
                  <a:schemeClr val="bg1"/>
                </a:solidFill>
                <a:cs typeface="+mn-ea"/>
                <a:sym typeface="+mn-lt"/>
              </a:rPr>
              <a:t>衣</a:t>
            </a:r>
            <a:endParaRPr lang="zh-CN" altLang="en-US" sz="1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01552" y="2515061"/>
            <a:ext cx="1723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dirty="0" smtClean="0">
                <a:solidFill>
                  <a:schemeClr val="bg1"/>
                </a:solidFill>
                <a:cs typeface="+mn-ea"/>
                <a:sym typeface="+mn-lt"/>
              </a:rPr>
              <a:t>节</a:t>
            </a:r>
            <a:endParaRPr lang="zh-CN" altLang="en-US" sz="1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13157" y="3059581"/>
            <a:ext cx="1451026" cy="1083474"/>
            <a:chOff x="6313157" y="3059581"/>
            <a:chExt cx="1451026" cy="1083474"/>
          </a:xfrm>
        </p:grpSpPr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6313157" y="3059581"/>
              <a:ext cx="1451026" cy="1083474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6794390" y="3295558"/>
              <a:ext cx="461665" cy="6597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pc="600" dirty="0" smtClean="0">
                  <a:solidFill>
                    <a:schemeClr val="bg1"/>
                  </a:solidFill>
                  <a:cs typeface="+mn-ea"/>
                  <a:sym typeface="+mn-lt"/>
                </a:rPr>
                <a:t>祭祀</a:t>
              </a:r>
              <a:endParaRPr lang="zh-CN" altLang="en-US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877546" y="4443834"/>
            <a:ext cx="267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solidFill>
                  <a:schemeClr val="bg1"/>
                </a:solidFill>
                <a:cs typeface="+mn-ea"/>
                <a:sym typeface="+mn-lt"/>
              </a:rPr>
              <a:t>中</a:t>
            </a:r>
            <a:r>
              <a:rPr lang="en-US" altLang="zh-CN" sz="2000" spc="300" dirty="0" smtClean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spc="300" dirty="0" smtClean="0">
                <a:solidFill>
                  <a:schemeClr val="bg1"/>
                </a:solidFill>
                <a:cs typeface="+mn-ea"/>
                <a:sym typeface="+mn-lt"/>
              </a:rPr>
              <a:t>国</a:t>
            </a:r>
            <a:r>
              <a:rPr lang="en-US" altLang="zh-CN" sz="2000" spc="300" dirty="0" smtClean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spc="300" dirty="0" smtClean="0">
                <a:solidFill>
                  <a:schemeClr val="bg1"/>
                </a:solidFill>
                <a:cs typeface="+mn-ea"/>
                <a:sym typeface="+mn-lt"/>
              </a:rPr>
              <a:t>传</a:t>
            </a:r>
            <a:r>
              <a:rPr lang="en-US" altLang="zh-CN" sz="2000" spc="300" dirty="0" smtClean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spc="300" dirty="0" smtClean="0">
                <a:solidFill>
                  <a:schemeClr val="bg1"/>
                </a:solidFill>
                <a:cs typeface="+mn-ea"/>
                <a:sym typeface="+mn-lt"/>
              </a:rPr>
              <a:t>统</a:t>
            </a:r>
            <a:r>
              <a:rPr lang="en-US" altLang="zh-CN" sz="2000" spc="300" dirty="0" smtClean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spc="300" dirty="0" smtClean="0">
                <a:solidFill>
                  <a:schemeClr val="bg1"/>
                </a:solidFill>
                <a:cs typeface="+mn-ea"/>
                <a:sym typeface="+mn-lt"/>
              </a:rPr>
              <a:t>节</a:t>
            </a:r>
            <a:r>
              <a:rPr lang="en-US" altLang="zh-CN" sz="2000" spc="300" dirty="0" smtClean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spc="300" dirty="0" smtClean="0">
                <a:solidFill>
                  <a:schemeClr val="bg1"/>
                </a:solidFill>
                <a:cs typeface="+mn-ea"/>
                <a:sym typeface="+mn-lt"/>
              </a:rPr>
              <a:t>日</a:t>
            </a:r>
            <a:endParaRPr lang="zh-CN" altLang="en-US" sz="20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400" y="190500"/>
            <a:ext cx="523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寒衣节的来源</a:t>
            </a:r>
          </a:p>
        </p:txBody>
      </p:sp>
      <p:sp>
        <p:nvSpPr>
          <p:cNvPr id="3" name="矩形 2"/>
          <p:cNvSpPr/>
          <p:nvPr/>
        </p:nvSpPr>
        <p:spPr>
          <a:xfrm>
            <a:off x="302646" y="1751483"/>
            <a:ext cx="6536304" cy="389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农历十月在古代是一个重要的月份，此时正是稻谷收获进仓之际，“是月也，天子始裘”（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礼记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月令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），天子以穿冬衣的仪式，昭告庶民：冬天已经来临。相传明初朱元璋在南京称帝，为了显示顺应天时，在十月初一这天早朝，行“授衣”之礼，并把刚收获的赤豆、糯米做成热羹赐给群臣尝新。南京民谚说：“十月朝、穿棉袄，吃豆羹、御寒冷。”“寒衣节”由此而来。人们还在加衣避寒的同时，也将冬衣捎给远在外地戍边、经商、求学的游子，以示牵挂和关怀。</a:t>
            </a:r>
          </a:p>
        </p:txBody>
      </p:sp>
      <p:sp>
        <p:nvSpPr>
          <p:cNvPr id="4" name="矩形 3"/>
          <p:cNvSpPr/>
          <p:nvPr/>
        </p:nvSpPr>
        <p:spPr>
          <a:xfrm>
            <a:off x="302646" y="1232668"/>
            <a:ext cx="5088503" cy="461665"/>
          </a:xfrm>
          <a:prstGeom prst="rect">
            <a:avLst/>
          </a:prstGeom>
          <a:solidFill>
            <a:srgbClr val="294E9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朱元璋“授衣”传说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77050" y="2126840"/>
            <a:ext cx="5129276" cy="3415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400" y="190500"/>
            <a:ext cx="523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寒衣节的来源</a:t>
            </a:r>
          </a:p>
        </p:txBody>
      </p:sp>
      <p:sp>
        <p:nvSpPr>
          <p:cNvPr id="3" name="矩形 2"/>
          <p:cNvSpPr/>
          <p:nvPr/>
        </p:nvSpPr>
        <p:spPr>
          <a:xfrm>
            <a:off x="190499" y="1732433"/>
            <a:ext cx="69777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相传，秦时江南松江府孟姜两家种葫芦而得女，取名孟姜女，配夫范杞良。后来，杞良被抓去修筑北疆长城，孟姜女千里寻夫送寒衣，寻到长城脚下，不想丈夫已死，被埋筑城墙里。孟姜女悲愤交加，向长城昼夜痛哭，终于感天动地，哭倒长城，露出丈夫尸骨。千百年来，这段忠贞爱情故事广为流传。孟姜女哭倒长城八百里后，与秦始皇面对面地抗争，为夫报仇、替己出气，最后怀抱丈夫遗骨，纵身跳海殉夫。就在跳海的刹那，海上波涛澎湃，缓缓拱起两方礁石。据说海上姜女坟，海潮再大也不曾没顶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 由于孟姜女千里寻夫送寒衣的故事，长城内外便将农历十月初一这天，称作“寒衣节”。“十月初一烧寒衣”，早已成为北方凭吊已故亲人的风俗。</a:t>
            </a:r>
          </a:p>
        </p:txBody>
      </p:sp>
      <p:sp>
        <p:nvSpPr>
          <p:cNvPr id="4" name="矩形 3"/>
          <p:cNvSpPr/>
          <p:nvPr/>
        </p:nvSpPr>
        <p:spPr>
          <a:xfrm>
            <a:off x="302646" y="1232668"/>
            <a:ext cx="5088503" cy="461665"/>
          </a:xfrm>
          <a:prstGeom prst="rect">
            <a:avLst/>
          </a:prstGeom>
          <a:solidFill>
            <a:srgbClr val="294E9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孟姜女千里送寒衣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364186" y="1992086"/>
            <a:ext cx="4005858" cy="3804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49964" y="626595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400" y="190500"/>
            <a:ext cx="523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寒衣节的来源</a:t>
            </a:r>
          </a:p>
        </p:txBody>
      </p:sp>
      <p:sp>
        <p:nvSpPr>
          <p:cNvPr id="3" name="矩形 2"/>
          <p:cNvSpPr/>
          <p:nvPr/>
        </p:nvSpPr>
        <p:spPr>
          <a:xfrm>
            <a:off x="302646" y="1759248"/>
            <a:ext cx="60410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后人把十月初一当悼亡节来过时，以红豆饭为奠。迄今江苏大丰一带还有个传说，大意为：从前有个放牛娃，因与地主抗争，被地主砍死，鲜血把撒在地上的米饭染得通红。这一天正是十月初一。此后，穷人在十月初一都要吃红豆饭纪念他，尚有童谣为证：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十月朝，看牛娃儿往家跑；如若不肯走，地主掴你三犁担子一薄刀。</a:t>
            </a:r>
            <a:r>
              <a:rPr lang="en-US" altLang="zh-CN" dirty="0">
                <a:cs typeface="+mn-ea"/>
                <a:sym typeface="+mn-lt"/>
              </a:rPr>
              <a:t>"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646" y="1232668"/>
            <a:ext cx="5088503" cy="461665"/>
          </a:xfrm>
          <a:prstGeom prst="rect">
            <a:avLst/>
          </a:prstGeom>
          <a:solidFill>
            <a:srgbClr val="294E9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江苏“红豆饭”传说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625442" y="1564782"/>
            <a:ext cx="3510644" cy="3807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72397" y="4203315"/>
            <a:ext cx="45288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寒衣节风俗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104612" y="386475"/>
            <a:ext cx="4064374" cy="4064372"/>
            <a:chOff x="3473889" y="-463182"/>
            <a:chExt cx="5355329" cy="535532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椭圆 9"/>
            <p:cNvSpPr/>
            <p:nvPr/>
          </p:nvSpPr>
          <p:spPr>
            <a:xfrm>
              <a:off x="3473889" y="-463182"/>
              <a:ext cx="5355329" cy="5355327"/>
            </a:xfrm>
            <a:prstGeom prst="ellipse">
              <a:avLst/>
            </a:prstGeom>
            <a:blipFill dpi="0" rotWithShape="1">
              <a:blip r:embed="rId3" cstate="screen">
                <a:alphaModFix amt="75000"/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62133" y="1180368"/>
              <a:ext cx="1378844" cy="2068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600" b="1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叁</a:t>
              </a:r>
              <a:endParaRPr lang="zh-CN" altLang="en-US" sz="96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400" y="190500"/>
            <a:ext cx="523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寒衣节风俗</a:t>
            </a:r>
          </a:p>
        </p:txBody>
      </p:sp>
      <p:sp>
        <p:nvSpPr>
          <p:cNvPr id="3" name="矩形 2"/>
          <p:cNvSpPr/>
          <p:nvPr/>
        </p:nvSpPr>
        <p:spPr>
          <a:xfrm>
            <a:off x="356372" y="1882042"/>
            <a:ext cx="10273527" cy="46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晋南地区送寒衣时，讲究在五色纸里夹裹一些棉花，说是为亡者做棉衣、棉被使用。</a:t>
            </a:r>
          </a:p>
        </p:txBody>
      </p:sp>
      <p:sp>
        <p:nvSpPr>
          <p:cNvPr id="4" name="矩形 3"/>
          <p:cNvSpPr/>
          <p:nvPr/>
        </p:nvSpPr>
        <p:spPr>
          <a:xfrm>
            <a:off x="356373" y="3009605"/>
            <a:ext cx="11206977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洛阳话有云：“十月一，油唧唧”，意思是说，十月初一这天，人们要烹炸食品，剁肉、包饺子，准备供奉祖先的食品。这些东西油膏肥腻，操作间不免弄得满手、满脸皆是。</a:t>
            </a:r>
          </a:p>
        </p:txBody>
      </p:sp>
      <p:sp>
        <p:nvSpPr>
          <p:cNvPr id="5" name="矩形 4"/>
          <p:cNvSpPr/>
          <p:nvPr/>
        </p:nvSpPr>
        <p:spPr>
          <a:xfrm>
            <a:off x="356371" y="4598988"/>
            <a:ext cx="1120697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宅府门第，在祠堂里设奠；一般人家则将包裹当成主位，在堂上设奠，多以三碗水饺为供，富者不拘此限，乾鲜果品、满汉糕点、冷荤热炒，均无定例。焚香秉烛，全家依尊卑长幼次序行四叩首礼（谓“神三鬼四”）。祭罢，或送坟地，或在门口焚之。老丧一律不举哀。</a:t>
            </a:r>
          </a:p>
        </p:txBody>
      </p:sp>
      <p:sp>
        <p:nvSpPr>
          <p:cNvPr id="6" name="矩形 5"/>
          <p:cNvSpPr/>
          <p:nvPr/>
        </p:nvSpPr>
        <p:spPr>
          <a:xfrm>
            <a:off x="495300" y="1426076"/>
            <a:ext cx="2876550" cy="465640"/>
          </a:xfrm>
          <a:prstGeom prst="rect">
            <a:avLst/>
          </a:prstGeom>
          <a:solidFill>
            <a:srgbClr val="294E9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晋（山西）</a:t>
            </a:r>
          </a:p>
        </p:txBody>
      </p:sp>
      <p:sp>
        <p:nvSpPr>
          <p:cNvPr id="7" name="矩形 6"/>
          <p:cNvSpPr/>
          <p:nvPr/>
        </p:nvSpPr>
        <p:spPr>
          <a:xfrm>
            <a:off x="495300" y="2532464"/>
            <a:ext cx="2876550" cy="465640"/>
          </a:xfrm>
          <a:prstGeom prst="rect">
            <a:avLst/>
          </a:prstGeom>
          <a:solidFill>
            <a:srgbClr val="294E9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洛阳（河南）</a:t>
            </a:r>
          </a:p>
        </p:txBody>
      </p:sp>
      <p:sp>
        <p:nvSpPr>
          <p:cNvPr id="8" name="矩形 7"/>
          <p:cNvSpPr/>
          <p:nvPr/>
        </p:nvSpPr>
        <p:spPr>
          <a:xfrm>
            <a:off x="495300" y="4087027"/>
            <a:ext cx="2876550" cy="465640"/>
          </a:xfrm>
          <a:prstGeom prst="rect">
            <a:avLst/>
          </a:prstGeom>
          <a:solidFill>
            <a:srgbClr val="294E9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北京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400" y="190500"/>
            <a:ext cx="523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寒衣节风俗</a:t>
            </a:r>
          </a:p>
        </p:txBody>
      </p:sp>
      <p:sp>
        <p:nvSpPr>
          <p:cNvPr id="3" name="矩形 2"/>
          <p:cNvSpPr/>
          <p:nvPr/>
        </p:nvSpPr>
        <p:spPr>
          <a:xfrm>
            <a:off x="337323" y="1942805"/>
            <a:ext cx="112069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鲁中一带流行傍晚在野外路口烧寒衣，为无后人的死者或孤魂野鬼祭祀的作法。每年的农历十月初一，也是山东人为死去的亲人上坟的日子，他们会将自己秋收的物品为死去的亲人供上，向祖先报告一年的丰收成果。除了这些之外，他们也会用彩纸剪成衣服，为祖先焚烧，表示“十月一，上坟烧寒衣”的意思。 鲁西南一带，寒衣节上除了准备寒衣外，还以亡者生前喜爱的戏曲或神话故事为题材制作纸扎供阴间娱乐。</a:t>
            </a:r>
          </a:p>
        </p:txBody>
      </p:sp>
      <p:sp>
        <p:nvSpPr>
          <p:cNvPr id="4" name="矩形 3"/>
          <p:cNvSpPr/>
          <p:nvPr/>
        </p:nvSpPr>
        <p:spPr>
          <a:xfrm>
            <a:off x="337321" y="4470762"/>
            <a:ext cx="1120697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受中原影响南京地区也有送寒衣习俗，要将各种冥衣装一红纸袋里，上面写明亡者的身份及姓名，初一当晚，把纸袋供在堂上祭奠一番，而后拿到门外焚化，同时将刚收获的赤豆、糯米等做成美食让祖先尝新。其实，这一系列的祭祀活动都是缅怀祖先，祈求保佑家族兴旺、子孙平安的表现。</a:t>
            </a:r>
          </a:p>
        </p:txBody>
      </p:sp>
      <p:sp>
        <p:nvSpPr>
          <p:cNvPr id="5" name="矩形 4"/>
          <p:cNvSpPr/>
          <p:nvPr/>
        </p:nvSpPr>
        <p:spPr>
          <a:xfrm>
            <a:off x="476250" y="1465664"/>
            <a:ext cx="2876550" cy="465640"/>
          </a:xfrm>
          <a:prstGeom prst="rect">
            <a:avLst/>
          </a:prstGeom>
          <a:solidFill>
            <a:srgbClr val="294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cs typeface="+mn-ea"/>
                <a:sym typeface="+mn-lt"/>
              </a:rPr>
              <a:t>鲁（山东）</a:t>
            </a:r>
          </a:p>
        </p:txBody>
      </p:sp>
      <p:sp>
        <p:nvSpPr>
          <p:cNvPr id="6" name="矩形 5"/>
          <p:cNvSpPr/>
          <p:nvPr/>
        </p:nvSpPr>
        <p:spPr>
          <a:xfrm>
            <a:off x="476250" y="3835117"/>
            <a:ext cx="2876550" cy="465640"/>
          </a:xfrm>
          <a:prstGeom prst="rect">
            <a:avLst/>
          </a:prstGeom>
          <a:solidFill>
            <a:srgbClr val="294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cs typeface="+mn-ea"/>
                <a:sym typeface="+mn-lt"/>
              </a:rPr>
              <a:t>南京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03569" y="4317615"/>
            <a:ext cx="62664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寒衣节诗词鉴赏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104612" y="386475"/>
            <a:ext cx="4064374" cy="4064372"/>
            <a:chOff x="3473889" y="-463182"/>
            <a:chExt cx="5355329" cy="535532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椭圆 6"/>
            <p:cNvSpPr/>
            <p:nvPr/>
          </p:nvSpPr>
          <p:spPr>
            <a:xfrm>
              <a:off x="3473889" y="-463182"/>
              <a:ext cx="5355329" cy="5355327"/>
            </a:xfrm>
            <a:prstGeom prst="ellipse">
              <a:avLst/>
            </a:prstGeom>
            <a:blipFill dpi="0" rotWithShape="1">
              <a:blip r:embed="rId3" cstate="screen">
                <a:alphaModFix amt="75000"/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462133" y="1180368"/>
              <a:ext cx="1378844" cy="2068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600" b="1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肆</a:t>
              </a:r>
              <a:endParaRPr lang="zh-CN" altLang="en-US" sz="96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400" y="190500"/>
            <a:ext cx="523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寒衣节诗词鉴赏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911455"/>
            <a:ext cx="6096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塞下曲</a:t>
            </a: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唐</a:t>
            </a:r>
            <a:r>
              <a:rPr lang="en-US" altLang="zh-CN" sz="2400" dirty="0">
                <a:cs typeface="+mn-ea"/>
                <a:sym typeface="+mn-lt"/>
              </a:rPr>
              <a:t>-</a:t>
            </a:r>
            <a:r>
              <a:rPr lang="zh-CN" altLang="en-US" sz="2400" dirty="0">
                <a:cs typeface="+mn-ea"/>
                <a:sym typeface="+mn-lt"/>
              </a:rPr>
              <a:t>许浑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夜战桑乾北，秦兵半不归。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朝来有乡信，犹自寄寒衣。</a:t>
            </a:r>
          </a:p>
        </p:txBody>
      </p:sp>
      <p:sp>
        <p:nvSpPr>
          <p:cNvPr id="4" name="矩形 3"/>
          <p:cNvSpPr/>
          <p:nvPr/>
        </p:nvSpPr>
        <p:spPr>
          <a:xfrm>
            <a:off x="5732888" y="1911455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闺怨</a:t>
            </a: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唐</a:t>
            </a:r>
            <a:r>
              <a:rPr lang="en-US" altLang="zh-CN" sz="2400" dirty="0">
                <a:cs typeface="+mn-ea"/>
                <a:sym typeface="+mn-lt"/>
              </a:rPr>
              <a:t>-</a:t>
            </a:r>
            <a:r>
              <a:rPr lang="zh-CN" altLang="en-US" sz="2400" dirty="0">
                <a:cs typeface="+mn-ea"/>
                <a:sym typeface="+mn-lt"/>
              </a:rPr>
              <a:t>张纮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去年离别雁初归，今夜裁缝萤已飞。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征客近来音信断，不知何处寄寒衣？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88665" y="2337911"/>
            <a:ext cx="1878597" cy="16427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5568043" y="3835737"/>
            <a:ext cx="6623957" cy="3163554"/>
          </a:xfrm>
          <a:prstGeom prst="rect">
            <a:avLst/>
          </a:prstGeom>
          <a:effectLst>
            <a:softEdge rad="3302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400" y="190500"/>
            <a:ext cx="523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寒衣节诗词鉴赏</a:t>
            </a:r>
          </a:p>
        </p:txBody>
      </p:sp>
      <p:sp>
        <p:nvSpPr>
          <p:cNvPr id="3" name="矩形 2"/>
          <p:cNvSpPr/>
          <p:nvPr/>
        </p:nvSpPr>
        <p:spPr>
          <a:xfrm>
            <a:off x="361022" y="2028616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吊边人</a:t>
            </a:r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唐</a:t>
            </a:r>
            <a:r>
              <a:rPr lang="en-US" altLang="zh-CN" sz="2400" dirty="0">
                <a:cs typeface="+mn-ea"/>
                <a:sym typeface="+mn-lt"/>
              </a:rPr>
              <a:t>-</a:t>
            </a:r>
            <a:r>
              <a:rPr lang="zh-CN" altLang="en-US" sz="2400" dirty="0">
                <a:cs typeface="+mn-ea"/>
                <a:sym typeface="+mn-lt"/>
              </a:rPr>
              <a:t>沈彬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杀声沈后野风悲，汉月高时望不归。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白骨已枯沙上草，家人犹自寄寒衣。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0" y="2029434"/>
            <a:ext cx="6096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君不来</a:t>
            </a:r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唐</a:t>
            </a:r>
            <a:r>
              <a:rPr lang="en-US" altLang="zh-CN" sz="2400" dirty="0">
                <a:cs typeface="+mn-ea"/>
                <a:sym typeface="+mn-lt"/>
              </a:rPr>
              <a:t>-</a:t>
            </a:r>
            <a:r>
              <a:rPr lang="zh-CN" altLang="en-US" sz="2400" dirty="0">
                <a:cs typeface="+mn-ea"/>
                <a:sym typeface="+mn-lt"/>
              </a:rPr>
              <a:t>方干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远路东西欲问谁，寒来无处寄寒衣。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去时初种庭前树，树已胜巢人未归。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30815" y="982357"/>
            <a:ext cx="2393008" cy="20925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5568043" y="3835737"/>
            <a:ext cx="6623957" cy="3163554"/>
          </a:xfrm>
          <a:prstGeom prst="rect">
            <a:avLst/>
          </a:prstGeom>
          <a:effectLst>
            <a:softEdge rad="3302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5568043" y="3835737"/>
            <a:ext cx="6623957" cy="3163554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2" name="文本框 1"/>
          <p:cNvSpPr txBox="1"/>
          <p:nvPr/>
        </p:nvSpPr>
        <p:spPr>
          <a:xfrm>
            <a:off x="152400" y="190500"/>
            <a:ext cx="523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寒衣节诗词鉴赏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465376"/>
            <a:ext cx="6096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江行见鸬鹚</a:t>
            </a:r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唐</a:t>
            </a:r>
            <a:r>
              <a:rPr lang="en-US" altLang="zh-CN" sz="2400" dirty="0">
                <a:cs typeface="+mn-ea"/>
                <a:sym typeface="+mn-lt"/>
              </a:rPr>
              <a:t>-</a:t>
            </a:r>
            <a:r>
              <a:rPr lang="zh-CN" altLang="en-US" sz="2400" dirty="0">
                <a:cs typeface="+mn-ea"/>
                <a:sym typeface="+mn-lt"/>
              </a:rPr>
              <a:t>宋之问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江畔鸬鹚鸟，迎霜处处飞。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北看疑是雁，南客更思归。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岭上行人绝，关中音信稀。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故园今夜里，应为捣寒衣。</a:t>
            </a:r>
          </a:p>
        </p:txBody>
      </p:sp>
      <p:sp>
        <p:nvSpPr>
          <p:cNvPr id="4" name="矩形 3"/>
          <p:cNvSpPr/>
          <p:nvPr/>
        </p:nvSpPr>
        <p:spPr>
          <a:xfrm>
            <a:off x="6372225" y="1465376"/>
            <a:ext cx="6096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十二时</a:t>
            </a:r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宋</a:t>
            </a:r>
            <a:r>
              <a:rPr lang="en-US" altLang="zh-CN" sz="2400" dirty="0">
                <a:cs typeface="+mn-ea"/>
                <a:sym typeface="+mn-lt"/>
              </a:rPr>
              <a:t>-</a:t>
            </a:r>
            <a:r>
              <a:rPr lang="zh-CN" altLang="en-US" sz="2400" dirty="0">
                <a:cs typeface="+mn-ea"/>
                <a:sym typeface="+mn-lt"/>
              </a:rPr>
              <a:t>朱敦儒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连云衰草，连天晚照，连山红叶。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西风正摇落，更前溪呜咽。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燕去鸿归音信绝。问黄花、又共谁折。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征人最愁处，送寒衣时节。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14090" y="1911924"/>
            <a:ext cx="2029636" cy="1774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48134" y="1648825"/>
            <a:ext cx="737629" cy="2956521"/>
            <a:chOff x="1066600" y="1924049"/>
            <a:chExt cx="914400" cy="3361168"/>
          </a:xfrm>
        </p:grpSpPr>
        <p:sp>
          <p:nvSpPr>
            <p:cNvPr id="3" name="矩形 2"/>
            <p:cNvSpPr/>
            <p:nvPr/>
          </p:nvSpPr>
          <p:spPr bwMode="auto">
            <a:xfrm>
              <a:off x="1066600" y="1924049"/>
              <a:ext cx="914400" cy="336116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/>
              <a:endParaRPr lang="zh-CN" altLang="en-US" sz="101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13247" y="2030048"/>
              <a:ext cx="571500" cy="67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450"/>
                </a:spcBef>
              </a:pPr>
              <a:r>
                <a:rPr lang="zh-CN" altLang="en-US" sz="2700" dirty="0">
                  <a:solidFill>
                    <a:srgbClr val="FFFF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46608" y="2758910"/>
              <a:ext cx="686762" cy="252630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寒衣节的来源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72377" y="1520164"/>
            <a:ext cx="737629" cy="3085183"/>
            <a:chOff x="1066600" y="1924050"/>
            <a:chExt cx="914400" cy="3507437"/>
          </a:xfrm>
        </p:grpSpPr>
        <p:sp>
          <p:nvSpPr>
            <p:cNvPr id="8" name="矩形 7"/>
            <p:cNvSpPr/>
            <p:nvPr/>
          </p:nvSpPr>
          <p:spPr bwMode="auto">
            <a:xfrm>
              <a:off x="1066600" y="1924050"/>
              <a:ext cx="914400" cy="333958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/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82022" y="2026105"/>
              <a:ext cx="571500" cy="67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450"/>
                </a:spcBef>
              </a:pPr>
              <a:r>
                <a:rPr lang="zh-CN" altLang="en-US" sz="2700" dirty="0">
                  <a:solidFill>
                    <a:srgbClr val="FFFF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86126" y="2606343"/>
              <a:ext cx="778330" cy="28251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spcBef>
                  <a:spcPts val="450"/>
                </a:spcBef>
                <a:defRPr sz="2000" b="1">
                  <a:latin typeface="华文仿宋" panose="02010600040101010101" pitchFamily="2" charset="-122"/>
                  <a:ea typeface="华文仿宋" panose="02010600040101010101" pitchFamily="2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寒衣节民俗由来</a:t>
              </a:r>
              <a:endPara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96620" y="2142126"/>
            <a:ext cx="737629" cy="2868024"/>
            <a:chOff x="1066600" y="1924050"/>
            <a:chExt cx="914400" cy="3260557"/>
          </a:xfrm>
        </p:grpSpPr>
        <p:sp>
          <p:nvSpPr>
            <p:cNvPr id="13" name="矩形 12"/>
            <p:cNvSpPr/>
            <p:nvPr/>
          </p:nvSpPr>
          <p:spPr bwMode="auto">
            <a:xfrm>
              <a:off x="1066600" y="1924050"/>
              <a:ext cx="914400" cy="326055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/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38049" y="2093003"/>
              <a:ext cx="571500" cy="67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450"/>
                </a:spcBef>
              </a:pPr>
              <a:r>
                <a:rPr lang="zh-CN" altLang="en-US" sz="2700" dirty="0">
                  <a:solidFill>
                    <a:srgbClr val="FFFF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08330" y="2922030"/>
              <a:ext cx="778330" cy="21210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spcBef>
                  <a:spcPts val="450"/>
                </a:spcBef>
                <a:defRPr sz="2000" b="1">
                  <a:latin typeface="华文仿宋" panose="02010600040101010101" pitchFamily="2" charset="-122"/>
                  <a:ea typeface="华文仿宋" panose="02010600040101010101" pitchFamily="2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寒衣节风俗</a:t>
              </a:r>
              <a:endPara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20865" y="1551194"/>
            <a:ext cx="737629" cy="2977810"/>
            <a:chOff x="1066601" y="1924049"/>
            <a:chExt cx="914400" cy="3385370"/>
          </a:xfrm>
        </p:grpSpPr>
        <p:sp>
          <p:nvSpPr>
            <p:cNvPr id="18" name="矩形 17"/>
            <p:cNvSpPr/>
            <p:nvPr/>
          </p:nvSpPr>
          <p:spPr bwMode="auto">
            <a:xfrm>
              <a:off x="1066601" y="1924049"/>
              <a:ext cx="914400" cy="333958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/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38050" y="2141041"/>
              <a:ext cx="571500" cy="67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450"/>
                </a:spcBef>
              </a:pPr>
              <a:r>
                <a:rPr lang="zh-CN" altLang="en-US" sz="2700" dirty="0">
                  <a:solidFill>
                    <a:srgbClr val="FFFF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80899" y="2654179"/>
              <a:ext cx="686762" cy="26552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寒衣节诗词鉴赏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07242" y="117229"/>
            <a:ext cx="3738283" cy="107852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315992" y="216417"/>
            <a:ext cx="192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192D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3821201" y="1340901"/>
            <a:ext cx="2762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</a:t>
            </a:r>
          </a:p>
        </p:txBody>
      </p:sp>
      <p:sp>
        <p:nvSpPr>
          <p:cNvPr id="23" name="矩形 22"/>
          <p:cNvSpPr/>
          <p:nvPr/>
        </p:nvSpPr>
        <p:spPr>
          <a:xfrm>
            <a:off x="3161872" y="379210"/>
            <a:ext cx="6483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中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国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传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统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民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俗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文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化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介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绍</a:t>
            </a:r>
          </a:p>
        </p:txBody>
      </p:sp>
      <p:sp>
        <p:nvSpPr>
          <p:cNvPr id="2" name="矩形 1"/>
          <p:cNvSpPr/>
          <p:nvPr/>
        </p:nvSpPr>
        <p:spPr>
          <a:xfrm>
            <a:off x="5898252" y="2079559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16186" y="2724848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9023" y="3202949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家</a:t>
            </a:r>
            <a:endParaRPr lang="zh-CN" altLang="en-US" sz="115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build="allAtOnce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37984" y="4036185"/>
            <a:ext cx="53976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寒衣节的来源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104612" y="386475"/>
            <a:ext cx="4064374" cy="4064372"/>
            <a:chOff x="3473889" y="-463182"/>
            <a:chExt cx="5355329" cy="535532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椭圆 6"/>
            <p:cNvSpPr/>
            <p:nvPr/>
          </p:nvSpPr>
          <p:spPr>
            <a:xfrm>
              <a:off x="3473889" y="-463182"/>
              <a:ext cx="5355329" cy="5355327"/>
            </a:xfrm>
            <a:prstGeom prst="ellipse">
              <a:avLst/>
            </a:prstGeom>
            <a:blipFill dpi="0" rotWithShape="1">
              <a:blip r:embed="rId3" cstate="screen">
                <a:alphaModFix amt="75000"/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462133" y="1180368"/>
              <a:ext cx="1378844" cy="2068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4565" y="2176578"/>
            <a:ext cx="4288285" cy="302768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2400" y="190500"/>
            <a:ext cx="523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寒衣节的来源</a:t>
            </a:r>
          </a:p>
        </p:txBody>
      </p:sp>
      <p:sp>
        <p:nvSpPr>
          <p:cNvPr id="3" name="矩形 2"/>
          <p:cNvSpPr/>
          <p:nvPr/>
        </p:nvSpPr>
        <p:spPr>
          <a:xfrm>
            <a:off x="819150" y="1651338"/>
            <a:ext cx="6096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cs typeface="+mn-ea"/>
                <a:sym typeface="+mn-lt"/>
              </a:rPr>
              <a:t>寒衣节</a:t>
            </a:r>
            <a:r>
              <a:rPr lang="zh-CN" altLang="en-US" dirty="0">
                <a:cs typeface="+mn-ea"/>
                <a:sym typeface="+mn-lt"/>
              </a:rPr>
              <a:t>，每年农历十月初一，又称“十月朝”、“祭祖节”、“冥阴节”，民众称为鬼头日，是我国传统的祭祀节日，相传起源于周代。寒衣节流行于北方，不少北方人会在这一天祭扫，纪念仙逝亲人，谓之送寒衣。北方将寒衣节与每年春季的清明节、七月十五的中元节合称为中国的三大“鬼节”。 同时，这一天也标志着严冬的到来，所以也是为父母爱人等所关心的人送御寒衣物的日子。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400" y="1905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寒衣节的来源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—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古籍记载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1706328"/>
            <a:ext cx="12192000" cy="0"/>
          </a:xfrm>
          <a:prstGeom prst="line">
            <a:avLst/>
          </a:prstGeom>
          <a:ln>
            <a:solidFill>
              <a:srgbClr val="4E4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52400" y="2095574"/>
            <a:ext cx="27241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诗经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豳风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七月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曾提到“七月流火，九月授衣”，意思是说从九月开始天逐渐要冷了。人们该添置御寒的衣裳了，因此十月初一又俗称授衣节。 故前代授衣多在夏历九月，日期不确定。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895350" y="1317083"/>
            <a:ext cx="1085850" cy="646331"/>
          </a:xfrm>
          <a:prstGeom prst="roundRect">
            <a:avLst/>
          </a:prstGeom>
          <a:solidFill>
            <a:schemeClr val="bg1"/>
          </a:solidFill>
          <a:ln>
            <a:solidFill>
              <a:srgbClr val="4E4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4E4048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rgbClr val="4E4048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71974" y="2095574"/>
            <a:ext cx="343852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宋代十月朔的习俗主要表现在三个方面：授衣、祭祀和开炉。吕希哲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岁时杂记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载：“十月朔，京师将校禁卫以上，并赐锦袍。 皆服之以谢。 </a:t>
            </a:r>
            <a:r>
              <a:rPr lang="en-US" altLang="zh-CN" dirty="0">
                <a:cs typeface="+mn-ea"/>
                <a:sym typeface="+mn-lt"/>
              </a:rPr>
              <a:t>……</a:t>
            </a:r>
            <a:r>
              <a:rPr lang="zh-CN" altLang="en-US" dirty="0">
                <a:cs typeface="+mn-ea"/>
                <a:sym typeface="+mn-lt"/>
              </a:rPr>
              <a:t>边防大帅、都漕、正任侯，皆赐锦袍。 旧河北、陕西、河东转运使副无此赐。 祖宗朝，有人自陈，乃赐衣袄。 诸军将校皆赐锦袍。 ” 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5191125" y="1383162"/>
            <a:ext cx="1085850" cy="646331"/>
          </a:xfrm>
          <a:prstGeom prst="roundRect">
            <a:avLst/>
          </a:prstGeom>
          <a:solidFill>
            <a:schemeClr val="bg1"/>
          </a:solidFill>
          <a:ln>
            <a:solidFill>
              <a:srgbClr val="4E4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4E4048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rgbClr val="4E4048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92886" y="2095574"/>
            <a:ext cx="3475264" cy="337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南宋时，民间开始兴起在十月朔日扫墓，并焚烧衣物。宋代周密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武林旧事</a:t>
            </a:r>
            <a:r>
              <a:rPr lang="en-US" altLang="zh-CN" dirty="0">
                <a:cs typeface="+mn-ea"/>
                <a:sym typeface="+mn-lt"/>
              </a:rPr>
              <a:t>》:“</a:t>
            </a:r>
            <a:r>
              <a:rPr lang="zh-CN" altLang="en-US" dirty="0">
                <a:cs typeface="+mn-ea"/>
                <a:sym typeface="+mn-lt"/>
              </a:rPr>
              <a:t>十月朔，都人出郊拜墓，用棉裘褚衣之类。”至元代，将十月一日祭先上坟称之为送寒衣节。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析津志辑佚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岁纪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：“是月，都城自一日之后，时令谓之送寒衣节。祭先上坟，为之扫黄叶。”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9334500" y="1383162"/>
            <a:ext cx="1085850" cy="646331"/>
          </a:xfrm>
          <a:prstGeom prst="roundRect">
            <a:avLst/>
          </a:prstGeom>
          <a:solidFill>
            <a:schemeClr val="bg1"/>
          </a:solidFill>
          <a:ln>
            <a:solidFill>
              <a:srgbClr val="4E4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4E4048"/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rgbClr val="4E404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400" y="1905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寒衣节的来源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—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古籍记载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1667735"/>
            <a:ext cx="12192000" cy="0"/>
          </a:xfrm>
          <a:prstGeom prst="line">
            <a:avLst/>
          </a:prstGeom>
          <a:ln>
            <a:solidFill>
              <a:srgbClr val="4E4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52400" y="1990900"/>
            <a:ext cx="37719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明代北京，有专门售卖寒衣的纸店。寒衣上印有文字、印章，写明亡者的籍贯姓氏字号，仿佛邮寄信件一般。这一天晚上，家家准备齐全，出门祭奠，叫着亡者的名字将纸衣烧掉。家有新丧的，要用白纸来做。贫家无力购买，则自行制作。有谚云</a:t>
            </a:r>
            <a:r>
              <a:rPr lang="en-US" altLang="zh-CN" dirty="0">
                <a:cs typeface="+mn-ea"/>
                <a:sym typeface="+mn-lt"/>
              </a:rPr>
              <a:t>:“</a:t>
            </a:r>
            <a:r>
              <a:rPr lang="zh-CN" altLang="en-US" dirty="0">
                <a:cs typeface="+mn-ea"/>
                <a:sym typeface="+mn-lt"/>
              </a:rPr>
              <a:t>十月一，送寒衣。”寒衣有的在坟上焚烧，也有的在家中烧寄。北方也称之为“烧包袱”。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895350" y="1278490"/>
            <a:ext cx="1085850" cy="646331"/>
          </a:xfrm>
          <a:prstGeom prst="roundRect">
            <a:avLst/>
          </a:prstGeom>
          <a:solidFill>
            <a:schemeClr val="bg1"/>
          </a:solidFill>
          <a:ln>
            <a:solidFill>
              <a:srgbClr val="4E4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4E4048"/>
                </a:solidFill>
                <a:cs typeface="+mn-ea"/>
                <a:sym typeface="+mn-lt"/>
              </a:rPr>
              <a:t>04</a:t>
            </a:r>
            <a:endParaRPr lang="zh-CN" altLang="en-US" sz="3600" b="1" dirty="0">
              <a:solidFill>
                <a:srgbClr val="4E4048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71974" y="2056981"/>
            <a:ext cx="343852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明代刘侗、于奕正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帝京景物略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春场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有当时寒衣节的详细记载：“十月一日，纸肆裁纸五色，作男女衣，长尺有咫，曰寒衣，有疏印缄，识其姓字辈行，如寄书然。家家修具夜奠，呼而焚之其门，曰送寒衣。新丧，白纸为之，曰新鬼不敢衣彩也。送白衣者哭，女声十九，男声十一。”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5191125" y="1344569"/>
            <a:ext cx="1085850" cy="646331"/>
          </a:xfrm>
          <a:prstGeom prst="roundRect">
            <a:avLst/>
          </a:prstGeom>
          <a:solidFill>
            <a:schemeClr val="bg1"/>
          </a:solidFill>
          <a:ln>
            <a:solidFill>
              <a:srgbClr val="4E4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4E4048"/>
                </a:solidFill>
                <a:cs typeface="+mn-ea"/>
                <a:sym typeface="+mn-lt"/>
              </a:rPr>
              <a:t>05</a:t>
            </a:r>
            <a:endParaRPr lang="zh-CN" altLang="en-US" sz="3600" b="1" dirty="0">
              <a:solidFill>
                <a:srgbClr val="4E4048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67750" y="2056981"/>
            <a:ext cx="289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清代潘荣陛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帝京岁时纪胜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送寒衣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上有寒衣节的情形：“十月朔</a:t>
            </a:r>
            <a:r>
              <a:rPr lang="en-US" altLang="zh-CN" dirty="0">
                <a:cs typeface="+mn-ea"/>
                <a:sym typeface="+mn-lt"/>
              </a:rPr>
              <a:t>……</a:t>
            </a:r>
            <a:r>
              <a:rPr lang="zh-CN" altLang="en-US" dirty="0">
                <a:cs typeface="+mn-ea"/>
                <a:sym typeface="+mn-lt"/>
              </a:rPr>
              <a:t>士民家祭祖扫墓，如中元仪。晚夕缄书冥楮，加以五色彩帛作成冠带衣履，于门外奠而焚之，曰送寒衣。”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9334500" y="1344569"/>
            <a:ext cx="1085850" cy="646331"/>
          </a:xfrm>
          <a:prstGeom prst="roundRect">
            <a:avLst/>
          </a:prstGeom>
          <a:solidFill>
            <a:schemeClr val="bg1"/>
          </a:solidFill>
          <a:ln>
            <a:solidFill>
              <a:srgbClr val="4E4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4E4048"/>
                </a:solidFill>
                <a:cs typeface="+mn-ea"/>
                <a:sym typeface="+mn-lt"/>
              </a:rPr>
              <a:t>06</a:t>
            </a:r>
            <a:endParaRPr lang="zh-CN" altLang="en-US" sz="3600" b="1" dirty="0">
              <a:solidFill>
                <a:srgbClr val="4E404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400" y="190500"/>
            <a:ext cx="577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寒衣节的来源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—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古籍记载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" y="1514101"/>
            <a:ext cx="6362700" cy="378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唐代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唐大诏令集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卷</a:t>
            </a:r>
            <a:r>
              <a:rPr lang="en-US" altLang="zh-CN" dirty="0">
                <a:cs typeface="+mn-ea"/>
                <a:sym typeface="+mn-lt"/>
              </a:rPr>
              <a:t>77</a:t>
            </a:r>
            <a:r>
              <a:rPr lang="zh-CN" altLang="en-US" dirty="0">
                <a:cs typeface="+mn-ea"/>
                <a:sym typeface="+mn-lt"/>
              </a:rPr>
              <a:t>：唐玄宗天宝二年八月制曰：“禋祀者，所以展诚敬之心，荐新者，所以申霜露之思。 是知先王制礼，盖缘情而感时。 </a:t>
            </a:r>
            <a:r>
              <a:rPr lang="en-US" altLang="zh-CN" dirty="0">
                <a:cs typeface="+mn-ea"/>
                <a:sym typeface="+mn-lt"/>
              </a:rPr>
              <a:t>……</a:t>
            </a:r>
            <a:r>
              <a:rPr lang="zh-CN" altLang="en-US" dirty="0">
                <a:cs typeface="+mn-ea"/>
                <a:sym typeface="+mn-lt"/>
              </a:rPr>
              <a:t>自流火届期，商风改律，载深追远，感物增怀，且诗著授衣，令存休浣，在于臣子，犹及恩私，恭事园陵，未标典式。 自今以后，每至九月一日，荐衣于寝陵，贻范千载，庶展孝思。 且仲夏端午，事无典实，传之浅俗，遂乃移风，况乎以孝道，人因亲设 教，感游衣于 汉纪，成献报 于礼文，宣 示 庶 僚 ，令 知 朕 意 。 ”这一诏令直接影响到中国民间拜墓送衣的习俗。 由于十月方入冬，九月稍嫌早，这一习俗在宋代便推移到十月朔日。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565571" y="1793968"/>
            <a:ext cx="3787180" cy="3643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03569" y="4219643"/>
            <a:ext cx="62664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寒衣节民俗由来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104612" y="386475"/>
            <a:ext cx="4064374" cy="4064372"/>
            <a:chOff x="3473889" y="-463182"/>
            <a:chExt cx="5355329" cy="535532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椭圆 9"/>
            <p:cNvSpPr/>
            <p:nvPr/>
          </p:nvSpPr>
          <p:spPr>
            <a:xfrm>
              <a:off x="3473889" y="-463182"/>
              <a:ext cx="5355329" cy="5355327"/>
            </a:xfrm>
            <a:prstGeom prst="ellipse">
              <a:avLst/>
            </a:prstGeom>
            <a:blipFill dpi="0" rotWithShape="1">
              <a:blip r:embed="rId3" cstate="screen">
                <a:alphaModFix amt="75000"/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62133" y="1180368"/>
              <a:ext cx="1378844" cy="2068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400" y="190500"/>
            <a:ext cx="523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寒衣节的来源</a:t>
            </a:r>
          </a:p>
        </p:txBody>
      </p:sp>
      <p:sp>
        <p:nvSpPr>
          <p:cNvPr id="3" name="矩形 2"/>
          <p:cNvSpPr/>
          <p:nvPr/>
        </p:nvSpPr>
        <p:spPr>
          <a:xfrm>
            <a:off x="302646" y="1670830"/>
            <a:ext cx="7110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据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礼记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月令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记，农历十月是立冬的月份。这一天，天子率三公九卿到北郊举行迎冬礼，礼毕返回，要奖赏为国捐躯者，并抚恤他们的妻子儿女。已经死去的人怎么受赏呢</a:t>
            </a:r>
            <a:r>
              <a:rPr lang="en-US" altLang="zh-CN" dirty="0">
                <a:cs typeface="+mn-ea"/>
                <a:sym typeface="+mn-lt"/>
              </a:rPr>
              <a:t>?</a:t>
            </a:r>
            <a:r>
              <a:rPr lang="zh-CN" altLang="en-US" dirty="0">
                <a:cs typeface="+mn-ea"/>
                <a:sym typeface="+mn-lt"/>
              </a:rPr>
              <a:t>为他们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送寒衣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当是题中应有之义，上行下效，遂相沿成习。不过这种观点只能停留在推论上，因为有关中国民间于十月初一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烧献</a:t>
            </a:r>
            <a:r>
              <a:rPr lang="en-US" altLang="zh-CN" dirty="0">
                <a:cs typeface="+mn-ea"/>
                <a:sym typeface="+mn-lt"/>
              </a:rPr>
              <a:t>""</a:t>
            </a:r>
            <a:r>
              <a:rPr lang="zh-CN" altLang="en-US" dirty="0">
                <a:cs typeface="+mn-ea"/>
                <a:sym typeface="+mn-lt"/>
              </a:rPr>
              <a:t>冥衣靴鞋席帽衣段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的记载，直到宋代才出现于文人的风土记述中，如果说寒衣节是先秦时就形成的，那就很难对这么长一段时间内的记录空白作出合理解释。所以，也有人推断寒衣节俗的形成不会早于宋代。</a:t>
            </a:r>
          </a:p>
        </p:txBody>
      </p:sp>
      <p:sp>
        <p:nvSpPr>
          <p:cNvPr id="4" name="矩形 3"/>
          <p:cNvSpPr/>
          <p:nvPr/>
        </p:nvSpPr>
        <p:spPr>
          <a:xfrm>
            <a:off x="302646" y="1232668"/>
            <a:ext cx="5088503" cy="461665"/>
          </a:xfrm>
          <a:prstGeom prst="rect">
            <a:avLst/>
          </a:prstGeom>
          <a:solidFill>
            <a:srgbClr val="294E9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因先秦的迎冬礼仪脱胎而成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77097" y="1280242"/>
            <a:ext cx="4914903" cy="4914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ouj4sbl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2222</Words>
  <Application>Microsoft Office PowerPoint</Application>
  <PresentationFormat>宽屏</PresentationFormat>
  <Paragraphs>137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思源黑体 Medium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2022-03-10T05:56:15Z</dcterms:created>
  <dcterms:modified xsi:type="dcterms:W3CDTF">2023-01-11T01:06:16Z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C27A4EA4C2BA419A8C3A409946DC248E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