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313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6" r:id="rId14"/>
    <p:sldId id="327" r:id="rId15"/>
    <p:sldId id="328" r:id="rId16"/>
    <p:sldId id="329" r:id="rId17"/>
    <p:sldId id="334" r:id="rId18"/>
    <p:sldId id="256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演示斜黑体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andolFang R" panose="02010600030101010101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84B7F688-B0F8-49DC-BB2B-F4DDEA3BB914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D7981A3-8E19-4E56-9CC7-6EF701DB38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81A3-8E19-4E56-9CC7-6EF701DB38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577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bookmark_76382"/>
          <p:cNvSpPr>
            <a:spLocks noChangeAspect="1"/>
          </p:cNvSpPr>
          <p:nvPr userDrawn="1"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577B37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8" r="21473" b="61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77B37">
                  <a:alpha val="0"/>
                </a:srgbClr>
              </a:gs>
              <a:gs pos="100000">
                <a:srgbClr val="577B3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17115" y="4622008"/>
            <a:ext cx="3924905" cy="318924"/>
            <a:chOff x="445479" y="4315402"/>
            <a:chExt cx="4198082" cy="468734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15216" y="1770765"/>
            <a:ext cx="6790534" cy="1963724"/>
            <a:chOff x="4745870" y="2436042"/>
            <a:chExt cx="6790534" cy="1963724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847770" y="2436042"/>
              <a:ext cx="668863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王戎不取道旁李</a:t>
              </a:r>
              <a:endPara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17638" y="3108325"/>
            <a:ext cx="2714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道边：路边。</a:t>
            </a:r>
          </a:p>
        </p:txBody>
      </p:sp>
      <p:sp>
        <p:nvSpPr>
          <p:cNvPr id="19459" name="矩形 4"/>
          <p:cNvSpPr>
            <a:spLocks noChangeArrowheads="1"/>
          </p:cNvSpPr>
          <p:nvPr/>
        </p:nvSpPr>
        <p:spPr bwMode="auto">
          <a:xfrm>
            <a:off x="1417638" y="3968750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子：果实。</a:t>
            </a:r>
          </a:p>
        </p:txBody>
      </p:sp>
      <p:sp>
        <p:nvSpPr>
          <p:cNvPr id="19460" name="矩形 9"/>
          <p:cNvSpPr>
            <a:spLocks noChangeArrowheads="1"/>
          </p:cNvSpPr>
          <p:nvPr/>
        </p:nvSpPr>
        <p:spPr bwMode="auto">
          <a:xfrm>
            <a:off x="5813425" y="3108325"/>
            <a:ext cx="2116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 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李子。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5775325" y="3968750"/>
            <a:ext cx="3490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折枝：压弯树枝。</a:t>
            </a:r>
          </a:p>
        </p:txBody>
      </p:sp>
      <p:sp>
        <p:nvSpPr>
          <p:cNvPr id="19462" name="矩形 6"/>
          <p:cNvSpPr>
            <a:spLocks noChangeArrowheads="1"/>
          </p:cNvSpPr>
          <p:nvPr/>
        </p:nvSpPr>
        <p:spPr bwMode="auto">
          <a:xfrm>
            <a:off x="1417638" y="4783138"/>
            <a:ext cx="3979862" cy="108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竞走：争着跑过去。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走：跑。</a:t>
            </a:r>
          </a:p>
        </p:txBody>
      </p:sp>
      <p:sp>
        <p:nvSpPr>
          <p:cNvPr id="19463" name="矩形 7"/>
          <p:cNvSpPr>
            <a:spLocks noChangeArrowheads="1"/>
          </p:cNvSpPr>
          <p:nvPr/>
        </p:nvSpPr>
        <p:spPr bwMode="auto">
          <a:xfrm>
            <a:off x="5867400" y="4854575"/>
            <a:ext cx="2519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唯：只有。</a:t>
            </a:r>
          </a:p>
        </p:txBody>
      </p:sp>
      <p:sp>
        <p:nvSpPr>
          <p:cNvPr id="19464" name="TextBox 4"/>
          <p:cNvSpPr txBox="1">
            <a:spLocks noChangeArrowheads="1"/>
          </p:cNvSpPr>
          <p:nvPr/>
        </p:nvSpPr>
        <p:spPr bwMode="auto">
          <a:xfrm>
            <a:off x="812800" y="1460500"/>
            <a:ext cx="9283700" cy="60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道边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树多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子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折枝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，诸儿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竞走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取之，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唯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戎不动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字词解释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9" grpId="0"/>
      <p:bldP spid="19460" grpId="0"/>
      <p:bldP spid="19461" grpId="0"/>
      <p:bldP spid="19462" grpId="0"/>
      <p:bldP spid="194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812800" y="1414463"/>
            <a:ext cx="9304338" cy="60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看道边李树多子折枝，诸儿竞走取之，唯戎不动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12800" y="2637705"/>
            <a:ext cx="5943600" cy="22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译文：他们看见路边李树上果实累累，压得树枝都弯下去了，许多孩子都争先恐后地跑过去摘李子，只有王戎没有动。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74489" y="3129290"/>
            <a:ext cx="3741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之：他（指王戎）。</a:t>
            </a:r>
          </a:p>
        </p:txBody>
      </p:sp>
      <p:sp>
        <p:nvSpPr>
          <p:cNvPr id="21507" name="矩形 4"/>
          <p:cNvSpPr>
            <a:spLocks noChangeArrowheads="1"/>
          </p:cNvSpPr>
          <p:nvPr/>
        </p:nvSpPr>
        <p:spPr bwMode="auto">
          <a:xfrm>
            <a:off x="674489" y="4038927"/>
            <a:ext cx="177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此：这。</a:t>
            </a:r>
          </a:p>
        </p:txBody>
      </p:sp>
      <p:sp>
        <p:nvSpPr>
          <p:cNvPr id="21508" name="矩形 9"/>
          <p:cNvSpPr>
            <a:spLocks noChangeArrowheads="1"/>
          </p:cNvSpPr>
          <p:nvPr/>
        </p:nvSpPr>
        <p:spPr bwMode="auto">
          <a:xfrm>
            <a:off x="5524302" y="3129290"/>
            <a:ext cx="226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曰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 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09" name="矩形 5"/>
          <p:cNvSpPr>
            <a:spLocks noChangeArrowheads="1"/>
          </p:cNvSpPr>
          <p:nvPr/>
        </p:nvSpPr>
        <p:spPr bwMode="auto">
          <a:xfrm>
            <a:off x="5524302" y="4038927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必：一定。</a:t>
            </a:r>
          </a:p>
        </p:txBody>
      </p:sp>
      <p:sp>
        <p:nvSpPr>
          <p:cNvPr id="21510" name="矩形 6"/>
          <p:cNvSpPr>
            <a:spLocks noChangeArrowheads="1"/>
          </p:cNvSpPr>
          <p:nvPr/>
        </p:nvSpPr>
        <p:spPr bwMode="auto">
          <a:xfrm>
            <a:off x="674489" y="4950152"/>
            <a:ext cx="353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信然：的确如此。</a:t>
            </a:r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674489" y="1649853"/>
            <a:ext cx="10099675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人问之，答曰：“树在道边而多子，此必苦李。”取之信然。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字词解释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"/>
          <p:cNvSpPr txBox="1">
            <a:spLocks noChangeArrowheads="1"/>
          </p:cNvSpPr>
          <p:nvPr/>
        </p:nvSpPr>
        <p:spPr bwMode="auto">
          <a:xfrm>
            <a:off x="674489" y="1329745"/>
            <a:ext cx="9798050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你觉得王戎是个怎样的人？从哪里可以看出来？</a:t>
            </a: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674489" y="2327833"/>
            <a:ext cx="7593211" cy="22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王戎是个有主见不盲从、聪明的人。从“诸儿竞走取之，唯戎不动”可以看出他不随主流，有自己主见；从“树在道边而多子，此必苦李”可以看出他很聪明。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/>
          <p:cNvSpPr txBox="1">
            <a:spLocks noChangeArrowheads="1"/>
          </p:cNvSpPr>
          <p:nvPr/>
        </p:nvSpPr>
        <p:spPr bwMode="auto">
          <a:xfrm>
            <a:off x="815975" y="1312934"/>
            <a:ext cx="1033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树在道边而多子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此必苦李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为什么？</a:t>
            </a:r>
          </a:p>
        </p:txBody>
      </p:sp>
      <p:sp>
        <p:nvSpPr>
          <p:cNvPr id="25603" name="矩形 3"/>
          <p:cNvSpPr>
            <a:spLocks noChangeArrowheads="1"/>
          </p:cNvSpPr>
          <p:nvPr/>
        </p:nvSpPr>
        <p:spPr bwMode="auto">
          <a:xfrm>
            <a:off x="1558925" y="3716338"/>
            <a:ext cx="9432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4" name="矩形 4"/>
          <p:cNvSpPr>
            <a:spLocks noChangeArrowheads="1"/>
          </p:cNvSpPr>
          <p:nvPr/>
        </p:nvSpPr>
        <p:spPr bwMode="auto">
          <a:xfrm>
            <a:off x="846138" y="2125663"/>
            <a:ext cx="7662862" cy="25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因为李子树在路边很容易被路人看到，如果这些李子好吃的话，肯定早就被路人争相摘走了，不会留有这么多果实。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871538" y="1359043"/>
            <a:ext cx="947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读完这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故事后，你有什么感想和体会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871538" y="3836266"/>
            <a:ext cx="7635875" cy="7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zh-CN" sz="24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不能盲目的跟从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，遇事要有主见。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8" name="矩形 4"/>
          <p:cNvSpPr>
            <a:spLocks noChangeArrowheads="1"/>
          </p:cNvSpPr>
          <p:nvPr/>
        </p:nvSpPr>
        <p:spPr bwMode="auto">
          <a:xfrm>
            <a:off x="871538" y="2153516"/>
            <a:ext cx="9634537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遇到事情要多想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想，多思考其中的道理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做什么事情都要善于分析才能得出正确的结论。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各抒己见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"/>
          <p:cNvSpPr txBox="1">
            <a:spLocks noChangeArrowheads="1"/>
          </p:cNvSpPr>
          <p:nvPr/>
        </p:nvSpPr>
        <p:spPr bwMode="auto">
          <a:xfrm>
            <a:off x="825500" y="1613043"/>
            <a:ext cx="7937500" cy="13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6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联系生活实际及身边发生的事情，王戎使你想到了什么人？你想对他们说些什么？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小练笔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258887" y="3075781"/>
            <a:ext cx="96742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课后读一读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世说新语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里其它的小故事。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8" r="21473" b="61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77B37">
                  <a:alpha val="0"/>
                </a:srgbClr>
              </a:gs>
              <a:gs pos="100000">
                <a:srgbClr val="577B3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17115" y="4622008"/>
            <a:ext cx="3924905" cy="318924"/>
            <a:chOff x="445479" y="4315402"/>
            <a:chExt cx="4198082" cy="468734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15216" y="1770765"/>
            <a:ext cx="6790534" cy="1963724"/>
            <a:chOff x="4745870" y="2436042"/>
            <a:chExt cx="6790534" cy="1963724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4847770" y="2436042"/>
              <a:ext cx="668863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852988" y="1143000"/>
            <a:ext cx="6397625" cy="22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世说新语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，又名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世说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，由南朝宋临川王刘义庆组织一批文人编写，是我国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魏晋南北朝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时期“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笔记小说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”的代表作，也是我国最早的一部文言志人小说集。</a:t>
            </a:r>
          </a:p>
        </p:txBody>
      </p:sp>
      <p:pic>
        <p:nvPicPr>
          <p:cNvPr id="6" name="Picture 2" descr="http://i2.qhmsg.com/t01b7f9c21becf72b9e.jpg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" y="1371600"/>
            <a:ext cx="3393671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4852988" y="3466500"/>
            <a:ext cx="6396037" cy="16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原本有八卷，被遗失后只有三卷。其内容主要是记载东汉后期到晋宋间一些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名士的言行与轶事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4852988" y="5236002"/>
            <a:ext cx="4321175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一部聪明人的故事集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76936" y="1306194"/>
            <a:ext cx="10708640" cy="9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王戎（234年－305年），字濬冲，西晋琅琊（今属山东）人，自幼聪明过人，为“竹林七贤”之一，官至尚书令，司徒。</a:t>
            </a:r>
          </a:p>
        </p:txBody>
      </p:sp>
      <p:sp>
        <p:nvSpPr>
          <p:cNvPr id="11267" name="文本框 99"/>
          <p:cNvSpPr txBox="1">
            <a:spLocks noChangeArrowheads="1"/>
          </p:cNvSpPr>
          <p:nvPr/>
        </p:nvSpPr>
        <p:spPr bwMode="auto">
          <a:xfrm>
            <a:off x="4292600" y="3077842"/>
            <a:ext cx="7115175" cy="281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王戎出身琅玡王氏。长于清谈，以精辟的品评与识鉴而著称。最初袭父爵贞陵亭侯，被司马昭辟为掾属。累官豫州刺史、建威将军。后参与晋灭吴之战，吴国平定后，因功进封安丰县侯。在荆州拉拢士人，颇有成效。又被征召为侍中，迁任光禄勋。历任吏部尚书、太子太傅、中书令、尚书左仆射等职，并领吏部事务。元康七年（296年），升任司徒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6000" contrast="24000"/>
          </a:blip>
          <a:stretch>
            <a:fillRect/>
          </a:stretch>
        </p:blipFill>
        <p:spPr>
          <a:xfrm>
            <a:off x="876936" y="2765783"/>
            <a:ext cx="3104515" cy="3436621"/>
          </a:xfrm>
          <a:prstGeom prst="round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文学常识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74489" y="2374748"/>
            <a:ext cx="9731375" cy="56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积累常见的文言词语，能借助注释和工具书理清基本内容。</a:t>
            </a:r>
          </a:p>
        </p:txBody>
      </p:sp>
      <p:sp>
        <p:nvSpPr>
          <p:cNvPr id="13315" name="文本框 1"/>
          <p:cNvSpPr txBox="1">
            <a:spLocks noChangeArrowheads="1"/>
          </p:cNvSpPr>
          <p:nvPr/>
        </p:nvSpPr>
        <p:spPr bwMode="auto">
          <a:xfrm>
            <a:off x="674489" y="1479550"/>
            <a:ext cx="9733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能准确、流利朗读课文。背诵课文。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674489" y="3315472"/>
            <a:ext cx="9733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学习古人仔细观察，善于思考的好习惯。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581275" y="1833563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ró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816100" y="3338513"/>
            <a:ext cx="879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竞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502525" y="1833563"/>
            <a:ext cx="1196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zhū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581275" y="3338513"/>
            <a:ext cx="10951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jìng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502525" y="3338513"/>
            <a:ext cx="10118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wéi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198938" y="1833563"/>
            <a:ext cx="1468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戒马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616950" y="1833563"/>
            <a:ext cx="1468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诸位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198938" y="3338513"/>
            <a:ext cx="1468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竞争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616950" y="3338513"/>
            <a:ext cx="1468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唯一</a:t>
            </a:r>
          </a:p>
        </p:txBody>
      </p:sp>
      <p:sp>
        <p:nvSpPr>
          <p:cNvPr id="14347" name="TextBox 2"/>
          <p:cNvSpPr txBox="1">
            <a:spLocks noChangeArrowheads="1"/>
          </p:cNvSpPr>
          <p:nvPr/>
        </p:nvSpPr>
        <p:spPr bwMode="auto">
          <a:xfrm>
            <a:off x="2581275" y="4894263"/>
            <a:ext cx="1822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cháng</a:t>
            </a:r>
          </a:p>
        </p:txBody>
      </p:sp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4198938" y="4894263"/>
            <a:ext cx="1468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尝试</a:t>
            </a:r>
          </a:p>
        </p:txBody>
      </p:sp>
      <p:sp>
        <p:nvSpPr>
          <p:cNvPr id="14350" name="TextBox 2"/>
          <p:cNvSpPr txBox="1">
            <a:spLocks noChangeArrowheads="1"/>
          </p:cNvSpPr>
          <p:nvPr/>
        </p:nvSpPr>
        <p:spPr bwMode="auto">
          <a:xfrm>
            <a:off x="1816100" y="4894263"/>
            <a:ext cx="879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</a:t>
            </a:r>
          </a:p>
        </p:txBody>
      </p:sp>
      <p:sp>
        <p:nvSpPr>
          <p:cNvPr id="14351" name="TextBox 2"/>
          <p:cNvSpPr txBox="1">
            <a:spLocks noChangeArrowheads="1"/>
          </p:cNvSpPr>
          <p:nvPr/>
        </p:nvSpPr>
        <p:spPr bwMode="auto">
          <a:xfrm>
            <a:off x="1816100" y="1833563"/>
            <a:ext cx="846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戎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TextBox 2"/>
          <p:cNvSpPr txBox="1">
            <a:spLocks noChangeArrowheads="1"/>
          </p:cNvSpPr>
          <p:nvPr/>
        </p:nvSpPr>
        <p:spPr bwMode="auto">
          <a:xfrm>
            <a:off x="6729413" y="1833563"/>
            <a:ext cx="869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3" name="TextBox 2"/>
          <p:cNvSpPr txBox="1">
            <a:spLocks noChangeArrowheads="1"/>
          </p:cNvSpPr>
          <p:nvPr/>
        </p:nvSpPr>
        <p:spPr bwMode="auto">
          <a:xfrm>
            <a:off x="6748463" y="3338513"/>
            <a:ext cx="85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唯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6" grpId="0"/>
      <p:bldP spid="28" grpId="0"/>
      <p:bldP spid="29" grpId="0"/>
      <p:bldP spid="3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"/>
          <p:cNvSpPr>
            <a:spLocks noChangeArrowheads="1"/>
          </p:cNvSpPr>
          <p:nvPr/>
        </p:nvSpPr>
        <p:spPr bwMode="auto">
          <a:xfrm>
            <a:off x="1493838" y="1397000"/>
            <a:ext cx="9340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王戎不取道旁李</a:t>
            </a:r>
          </a:p>
        </p:txBody>
      </p:sp>
      <p:sp>
        <p:nvSpPr>
          <p:cNvPr id="15363" name="AutoShape 5" descr="http://pic.ikafan.com/imgp/L3Byb3h5L2h0dHAvaW1hZ2U5NS4zNjBkb2MuY29tL0Rvd25sb2FkSW1nLzIwMTYvMDMvMTQwOS82NzcwNTgxOV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4" name="AutoShape 7" descr="http://pic.ikafan.com/imgp/L3Byb3h5L2h0dHAvaW1hZ2U5NS4zNjBkb2MuY29tL0Rvd25sb2FkSW1nLzIwMTYvMDMvMTQwOS82NzcwNTgxOV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AutoShape 9" descr="http://pic.ikafan.com/imgp/L3Byb3h5L2h0dHAvaW1hZ2U5NS4zNjBkb2MuY29tL0Rvd25sb2FkSW1nLzIwMTYvMDMvMTQwOS82NzcwNTgxOV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7" name="矩形 1"/>
          <p:cNvSpPr>
            <a:spLocks noChangeArrowheads="1"/>
          </p:cNvSpPr>
          <p:nvPr/>
        </p:nvSpPr>
        <p:spPr bwMode="auto">
          <a:xfrm>
            <a:off x="1023937" y="2309813"/>
            <a:ext cx="10144126" cy="31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王戎七岁，尝/与诸小儿/游。看道边李树/多子折枝，诸儿/竞走/取之，唯戎/不动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人问之，答 曰：“树在道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/而多子，此/必苦李。”取之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信然。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课文朗读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90600" y="1625600"/>
            <a:ext cx="8226425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这篇课文讲了一个怎样的故事？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90600" y="2620963"/>
            <a:ext cx="8226425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说说为什么“树在道边而多子，此必苦李”。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2413000" y="3660775"/>
            <a:ext cx="4999038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诸：众，一些，许多。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游：嬉戏，玩耍。</a:t>
            </a:r>
          </a:p>
        </p:txBody>
      </p:sp>
      <p:sp>
        <p:nvSpPr>
          <p:cNvPr id="18437" name="矩形 9"/>
          <p:cNvSpPr>
            <a:spLocks noChangeArrowheads="1"/>
          </p:cNvSpPr>
          <p:nvPr/>
        </p:nvSpPr>
        <p:spPr bwMode="auto">
          <a:xfrm>
            <a:off x="2413000" y="2984500"/>
            <a:ext cx="2036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 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曾经。</a:t>
            </a: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763588" y="1765300"/>
            <a:ext cx="7459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王戎七岁，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/与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小儿/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</a:t>
            </a:r>
            <a:r>
              <a:rPr kumimoji="0" lang="zh-C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字词解释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  <p:bldP spid="18437" grpId="0"/>
      <p:bldP spid="184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833438" y="1416050"/>
            <a:ext cx="7138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王戎七岁，尝与诸小儿游。</a:t>
            </a:r>
            <a:endParaRPr kumimoji="0" lang="zh-CN" altLang="zh-CN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904874" y="2295163"/>
            <a:ext cx="8645525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译文：王戎七岁的时候，曾经和许多小孩一起玩耍。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3064531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宽屏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微软雅黑</vt:lpstr>
      <vt:lpstr>阿里巴巴普惠体 M</vt:lpstr>
      <vt:lpstr>演示斜黑体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2021-05-10T01:05:23Z</dcterms:created>
  <dcterms:modified xsi:type="dcterms:W3CDTF">2023-01-11T01:06:26Z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8FE65D7B1B854ABF8C8CA9E874F9C23D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