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57" r:id="rId3"/>
    <p:sldId id="266" r:id="rId4"/>
    <p:sldId id="267" r:id="rId5"/>
    <p:sldId id="279" r:id="rId6"/>
    <p:sldId id="280" r:id="rId7"/>
    <p:sldId id="261" r:id="rId8"/>
    <p:sldId id="270" r:id="rId9"/>
    <p:sldId id="271" r:id="rId10"/>
    <p:sldId id="264" r:id="rId11"/>
    <p:sldId id="272" r:id="rId12"/>
    <p:sldId id="276" r:id="rId13"/>
    <p:sldId id="268" r:id="rId14"/>
    <p:sldId id="269" r:id="rId15"/>
    <p:sldId id="265" r:id="rId16"/>
    <p:sldId id="273" r:id="rId17"/>
    <p:sldId id="274" r:id="rId18"/>
    <p:sldId id="275" r:id="rId19"/>
    <p:sldId id="277" r:id="rId20"/>
    <p:sldId id="278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870AB-796F-42A8-B28D-08251C6FC26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5E434-2A73-4EBE-930B-A59B9C7C96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E51EF-948A-4025-8038-F7E175F8869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53475-BC3F-4348-BEFF-9F6A0E9331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424A3-9EA4-4484-9469-EA0C3FE36F1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84CBD-8651-4744-AFD5-F4F0020B5B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974C-5BD0-45A5-B114-71E1889671F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47C4-21D7-496C-AC6C-A0E7E20803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BC478-7EED-4B93-9A64-4193F8093A7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9B48-044B-4353-95DB-6BA4F53EF8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0EC76-EA0D-4879-8435-AB9F25D9504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6AF7D-FF98-493E-A344-CEE8EAF733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33E6A-C993-41A0-9BDE-AC753F1EE12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3E91C-8530-4186-86BC-2331FDF3BE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C4FDE-B9F0-4C86-8B09-E051C6EC280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28C07-93AC-40F7-B403-67C410D8EF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3504A8-7762-4F65-9C20-76389F0ED52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AB27-EEA2-41EC-8FCC-9B261383939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6B13B-FCE0-4686-8792-55BB7A1A7E3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EEAFA-CFB6-44A9-ABAE-58030C3505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EA141F-0511-4D67-B0BB-55E04003D0B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C5075-B9C6-46B0-A903-2731733D92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D284058B-47FF-4AC9-94D9-2D50A8CB1A2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C6B41BFF-B2A9-4A0F-A300-67ABAD772D1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93450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clean your room?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36131" y="2475604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 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八年级下册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1020763" y="2273537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8776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9410" y="30305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0313" y="1014413"/>
            <a:ext cx="15017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4400" y="1028700"/>
            <a:ext cx="15859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723900" y="1993900"/>
            <a:ext cx="2828925" cy="844550"/>
          </a:xfrm>
          <a:prstGeom prst="wedgeRoundRectCallout">
            <a:avLst>
              <a:gd name="adj1" fmla="val 60734"/>
              <a:gd name="adj2" fmla="val -3231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Could you make your bed?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505575" y="2005013"/>
            <a:ext cx="1843088" cy="565150"/>
          </a:xfrm>
          <a:prstGeom prst="wedgeRoundRectCallout">
            <a:avLst>
              <a:gd name="adj1" fmla="val -66725"/>
              <a:gd name="adj2" fmla="val -3500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Yes, I 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5525" y="992188"/>
            <a:ext cx="15001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8025" y="1006475"/>
            <a:ext cx="1587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17525" y="1970088"/>
            <a:ext cx="2828925" cy="844550"/>
          </a:xfrm>
          <a:prstGeom prst="wedgeRoundRectCallout">
            <a:avLst>
              <a:gd name="adj1" fmla="val 60734"/>
              <a:gd name="adj2" fmla="val -3231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Could I use your CD player?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200775" y="2058988"/>
            <a:ext cx="2463800" cy="898525"/>
          </a:xfrm>
          <a:prstGeom prst="wedgeRoundRectCallout">
            <a:avLst>
              <a:gd name="adj1" fmla="val -66725"/>
              <a:gd name="adj2" fmla="val -3500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No, you can’t. I’ll use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8063" y="946150"/>
            <a:ext cx="58943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Could I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invite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 my friends to a party? 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063" y="1666875"/>
            <a:ext cx="7427912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j-ea"/>
              </a:rPr>
              <a:t>invite</a:t>
            </a:r>
            <a:r>
              <a:rPr lang="zh-CN" altLang="en-US" sz="2000" b="1" dirty="0">
                <a:latin typeface="+mj-lt"/>
                <a:ea typeface="+mj-ea"/>
              </a:rPr>
              <a:t>用作及物动词，意为“邀请；招待”</a:t>
            </a:r>
            <a:r>
              <a:rPr lang="en-US" altLang="zh-CN" sz="2000" b="1" dirty="0">
                <a:latin typeface="+mj-lt"/>
                <a:ea typeface="+mj-ea"/>
              </a:rPr>
              <a:t>.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j-lt"/>
                <a:ea typeface="+mj-ea"/>
              </a:rPr>
              <a:t>常用结构</a:t>
            </a:r>
            <a:r>
              <a:rPr lang="en-US" altLang="zh-CN" sz="2000" b="1" dirty="0">
                <a:latin typeface="+mj-lt"/>
                <a:ea typeface="+mj-ea"/>
              </a:rPr>
              <a:t>:</a:t>
            </a:r>
            <a:r>
              <a:rPr lang="en-US" altLang="zh-CN" sz="2400" b="1" dirty="0">
                <a:latin typeface="+mj-lt"/>
                <a:ea typeface="+mj-ea"/>
              </a:rPr>
              <a:t>invite sb. to some place</a:t>
            </a:r>
            <a:r>
              <a:rPr lang="zh-CN" altLang="en-US" sz="2000" b="1" dirty="0">
                <a:latin typeface="+mj-lt"/>
                <a:ea typeface="+mj-ea"/>
              </a:rPr>
              <a:t>邀请某人去某地；</a:t>
            </a:r>
            <a:endParaRPr lang="en-US" altLang="zh-CN" sz="20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j-ea"/>
              </a:rPr>
              <a:t>               invite sb. to do </a:t>
            </a:r>
            <a:r>
              <a:rPr lang="en-US" altLang="zh-CN" sz="2400" b="1" dirty="0" err="1">
                <a:latin typeface="+mj-lt"/>
                <a:ea typeface="+mj-ea"/>
              </a:rPr>
              <a:t>sth</a:t>
            </a:r>
            <a:r>
              <a:rPr lang="en-US" altLang="zh-CN" sz="2400" b="1" dirty="0">
                <a:latin typeface="+mj-lt"/>
                <a:ea typeface="+mj-ea"/>
              </a:rPr>
              <a:t>.</a:t>
            </a:r>
            <a:r>
              <a:rPr lang="zh-CN" altLang="en-US" sz="2000" b="1" dirty="0">
                <a:latin typeface="+mj-lt"/>
                <a:ea typeface="+mj-ea"/>
              </a:rPr>
              <a:t>邀请某人做某事。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1008063" y="3354388"/>
            <a:ext cx="5738812" cy="1074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她邀请我们参加她的生日聚会。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She invited us to her birthday party.</a:t>
            </a:r>
            <a:endParaRPr lang="zh-CN" altLang="en-US" sz="2800" b="1" dirty="0">
              <a:latin typeface="+mj-lt"/>
              <a:ea typeface="+mj-ea"/>
            </a:endParaRPr>
          </a:p>
        </p:txBody>
      </p:sp>
      <p:pic>
        <p:nvPicPr>
          <p:cNvPr id="12293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6313" y="13652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87"/>
          <p:cNvSpPr>
            <a:spLocks noChangeArrowheads="1"/>
          </p:cNvSpPr>
          <p:nvPr/>
        </p:nvSpPr>
        <p:spPr bwMode="auto">
          <a:xfrm>
            <a:off x="1687513" y="317500"/>
            <a:ext cx="35242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592138" y="615950"/>
            <a:ext cx="671512" cy="584200"/>
            <a:chOff x="441006" y="510425"/>
            <a:chExt cx="784861" cy="584775"/>
          </a:xfrm>
        </p:grpSpPr>
        <p:sp>
          <p:nvSpPr>
            <p:cNvPr id="3" name="椭圆 2"/>
            <p:cNvSpPr/>
            <p:nvPr/>
          </p:nvSpPr>
          <p:spPr>
            <a:xfrm>
              <a:off x="450283" y="570809"/>
              <a:ext cx="7384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3326" name="TextBox 3"/>
            <p:cNvSpPr txBox="1">
              <a:spLocks noChangeArrowheads="1"/>
            </p:cNvSpPr>
            <p:nvPr/>
          </p:nvSpPr>
          <p:spPr bwMode="auto">
            <a:xfrm>
              <a:off x="441006" y="510425"/>
              <a:ext cx="784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5225" y="430213"/>
            <a:ext cx="7483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zh-CN" sz="2400" b="1" dirty="0" smtClean="0">
                <a:latin typeface="+mj-lt"/>
              </a:rPr>
              <a:t>Listen to a conversation between Sandy and her mom. Check (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r>
              <a:rPr lang="zh-CN" altLang="zh-CN" sz="2400" b="1" dirty="0" smtClean="0">
                <a:latin typeface="+mj-lt"/>
              </a:rPr>
              <a:t>) the things in 1a that you hear.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8488" y="1466850"/>
            <a:ext cx="49403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1. buy some drinks and snacks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2. borrow some money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3. clean your room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4. invite my friends to a party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89525" y="2451100"/>
            <a:ext cx="37576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___ </a:t>
            </a:r>
            <a:r>
              <a:rPr lang="zh-CN" altLang="zh-CN" sz="2400" b="1" dirty="0">
                <a:latin typeface="Times New Roman" panose="02020603050405020304" pitchFamily="18" charset="0"/>
              </a:rPr>
              <a:t>5. go to the store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     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6. use your CD player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7. take out the rubbish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u="sng" dirty="0"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8. make your bed</a:t>
            </a:r>
          </a:p>
        </p:txBody>
      </p:sp>
      <p:pic>
        <p:nvPicPr>
          <p:cNvPr id="8" name="Picture 7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1213" y="1574800"/>
            <a:ext cx="3159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7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563" y="2051050"/>
            <a:ext cx="3159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0" name="Picture 7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6450" y="2551113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1" name="Picture 7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6450" y="2992438"/>
            <a:ext cx="314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2" name="Picture 7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038" y="2611438"/>
            <a:ext cx="314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7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5738" y="3046413"/>
            <a:ext cx="3159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812800" y="311150"/>
            <a:ext cx="671513" cy="584200"/>
            <a:chOff x="441006" y="510425"/>
            <a:chExt cx="784861" cy="584775"/>
          </a:xfrm>
        </p:grpSpPr>
        <p:sp>
          <p:nvSpPr>
            <p:cNvPr id="3" name="椭圆 2"/>
            <p:cNvSpPr/>
            <p:nvPr/>
          </p:nvSpPr>
          <p:spPr>
            <a:xfrm>
              <a:off x="450284" y="570809"/>
              <a:ext cx="738474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4364" name="TextBox 3"/>
            <p:cNvSpPr txBox="1">
              <a:spLocks noChangeArrowheads="1"/>
            </p:cNvSpPr>
            <p:nvPr/>
          </p:nvSpPr>
          <p:spPr bwMode="auto">
            <a:xfrm>
              <a:off x="441006" y="510425"/>
              <a:ext cx="784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62088" y="301625"/>
            <a:ext cx="49307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800" b="1" dirty="0" smtClean="0">
                <a:latin typeface="+mj-lt"/>
              </a:rPr>
              <a:t>Listen again. Fill in the chart.</a:t>
            </a:r>
          </a:p>
        </p:txBody>
      </p:sp>
      <p:graphicFrame>
        <p:nvGraphicFramePr>
          <p:cNvPr id="6" name="Group 38"/>
          <p:cNvGraphicFramePr>
            <a:graphicFrameLocks noGrp="1"/>
          </p:cNvGraphicFramePr>
          <p:nvPr/>
        </p:nvGraphicFramePr>
        <p:xfrm>
          <a:off x="820738" y="990600"/>
          <a:ext cx="7599362" cy="3703638"/>
        </p:xfrm>
        <a:graphic>
          <a:graphicData uri="http://schemas.openxmlformats.org/drawingml/2006/table">
            <a:tbl>
              <a:tblPr/>
              <a:tblGrid>
                <a:gridCol w="249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91444" marR="91444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What are they going to do?</a:t>
                      </a: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Sandy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’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s mom</a:t>
                      </a:r>
                    </a:p>
                  </a:txBody>
                  <a:tcPr marL="91444" marR="91444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Sand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y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91444" marR="91444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invite her friends</a:t>
                      </a: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Sandy and Dave</a:t>
                      </a:r>
                    </a:p>
                  </a:txBody>
                  <a:tcPr marL="91444" marR="91444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65500" y="1587500"/>
            <a:ext cx="25050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go to the store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297238" y="2851150"/>
            <a:ext cx="2411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clean her room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297238" y="3278188"/>
            <a:ext cx="38735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use her mom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s CD player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297238" y="3916363"/>
            <a:ext cx="5283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move the big chairs to the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bedroom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clean the living room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40100" y="1895475"/>
            <a:ext cx="33861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buy drinks and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snacks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0" grpId="0" autoUpdateAnimBg="0"/>
      <p:bldP spid="11" grpId="0" autoUpdateAnimBg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844550" y="1150938"/>
            <a:ext cx="671513" cy="584200"/>
            <a:chOff x="441006" y="510425"/>
            <a:chExt cx="784861" cy="584775"/>
          </a:xfrm>
        </p:grpSpPr>
        <p:sp>
          <p:nvSpPr>
            <p:cNvPr id="3" name="椭圆 2"/>
            <p:cNvSpPr/>
            <p:nvPr/>
          </p:nvSpPr>
          <p:spPr>
            <a:xfrm>
              <a:off x="450284" y="570809"/>
              <a:ext cx="738474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5366" name="TextBox 3"/>
            <p:cNvSpPr txBox="1">
              <a:spLocks noChangeArrowheads="1"/>
            </p:cNvSpPr>
            <p:nvPr/>
          </p:nvSpPr>
          <p:spPr bwMode="auto">
            <a:xfrm>
              <a:off x="441006" y="510425"/>
              <a:ext cx="784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1e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84313" y="985838"/>
            <a:ext cx="6657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</a:rPr>
              <a:t>You are having a party. Ask your partner for help with these things: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84313" y="2151063"/>
            <a:ext cx="6438900" cy="155416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go to the store 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 buy drinks and snacks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do the dishes    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clean the living room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take out the rubbish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4613" y="992188"/>
            <a:ext cx="15017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8700" y="1006475"/>
            <a:ext cx="15859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838200" y="1893888"/>
            <a:ext cx="2828925" cy="1360487"/>
          </a:xfrm>
          <a:prstGeom prst="wedgeRoundRectCallout">
            <a:avLst>
              <a:gd name="adj1" fmla="val 60734"/>
              <a:gd name="adj2" fmla="val -3231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Could you please take out the rubbish?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445250" y="2192338"/>
            <a:ext cx="1844675" cy="631825"/>
          </a:xfrm>
          <a:prstGeom prst="wedgeRoundRectCallout">
            <a:avLst>
              <a:gd name="adj1" fmla="val -66725"/>
              <a:gd name="adj2" fmla="val -3500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Yes, 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4625" y="976313"/>
            <a:ext cx="15001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7125" y="992188"/>
            <a:ext cx="1587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754063" y="2028825"/>
            <a:ext cx="3011487" cy="930275"/>
          </a:xfrm>
          <a:prstGeom prst="wedgeRoundRectCallout">
            <a:avLst>
              <a:gd name="adj1" fmla="val 60734"/>
              <a:gd name="adj2" fmla="val -3231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Could you please do the dishes?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619875" y="2100263"/>
            <a:ext cx="1655763" cy="858837"/>
          </a:xfrm>
          <a:prstGeom prst="wedgeRoundRectCallout">
            <a:avLst>
              <a:gd name="adj1" fmla="val -66725"/>
              <a:gd name="adj2" fmla="val -3500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zh-CN" sz="2800" b="1" dirty="0">
                <a:solidFill>
                  <a:schemeClr val="tx1"/>
                </a:solidFill>
                <a:latin typeface="+mj-lt"/>
              </a:rPr>
              <a:t>Yes, I</a:t>
            </a: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’</a:t>
            </a:r>
            <a:r>
              <a:rPr lang="zh-CN" altLang="zh-CN" sz="2800" b="1" dirty="0">
                <a:solidFill>
                  <a:schemeClr val="tx1"/>
                </a:solidFill>
                <a:latin typeface="+mj-lt"/>
              </a:rPr>
              <a:t>d love to.</a:t>
            </a:r>
            <a:endParaRPr lang="en-US" altLang="zh-CN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038" y="11112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87"/>
          <p:cNvSpPr>
            <a:spLocks noChangeArrowheads="1"/>
          </p:cNvSpPr>
          <p:nvPr/>
        </p:nvSpPr>
        <p:spPr bwMode="auto">
          <a:xfrm>
            <a:off x="1138238" y="314325"/>
            <a:ext cx="18573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6875" y="876300"/>
            <a:ext cx="86169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1. </a:t>
            </a:r>
            <a:r>
              <a:rPr lang="zh-CN" altLang="en-US" sz="2400" b="1" dirty="0" smtClean="0">
                <a:solidFill>
                  <a:srgbClr val="000000"/>
                </a:solidFill>
                <a:latin typeface="+mj-lt"/>
                <a:ea typeface="+mj-ea"/>
              </a:rPr>
              <a:t>我能和我朋友外出吃晚饭吗？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      Could I __________________ with my friends?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2. </a:t>
            </a:r>
            <a:r>
              <a:rPr lang="zh-CN" altLang="en-US" sz="2400" b="1" dirty="0" smtClean="0">
                <a:solidFill>
                  <a:srgbClr val="000000"/>
                </a:solidFill>
                <a:latin typeface="+mj-lt"/>
                <a:ea typeface="+mj-ea"/>
              </a:rPr>
              <a:t>看完电影后我们能买点喝的吗？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      Could we _____________________ after the movie?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3. </a:t>
            </a:r>
            <a:r>
              <a:rPr lang="zh-CN" altLang="en-US" sz="2400" b="1" dirty="0" smtClean="0">
                <a:solidFill>
                  <a:srgbClr val="000000"/>
                </a:solidFill>
                <a:latin typeface="+mj-lt"/>
                <a:ea typeface="+mj-ea"/>
              </a:rPr>
              <a:t>你能带狗去散散步吗？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      Could you please _____________________?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4. </a:t>
            </a:r>
            <a:r>
              <a:rPr lang="zh-CN" altLang="en-US" sz="2400" b="1" dirty="0" smtClean="0">
                <a:solidFill>
                  <a:srgbClr val="000000"/>
                </a:solidFill>
                <a:latin typeface="+mj-lt"/>
                <a:ea typeface="+mj-ea"/>
              </a:rPr>
              <a:t>你能倒垃圾吗？</a:t>
            </a: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_________________________________?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5. </a:t>
            </a:r>
            <a:r>
              <a:rPr lang="zh-CN" altLang="en-US" sz="2400" b="1" dirty="0" smtClean="0">
                <a:solidFill>
                  <a:srgbClr val="000000"/>
                </a:solidFill>
                <a:latin typeface="+mj-lt"/>
                <a:ea typeface="+mj-ea"/>
              </a:rPr>
              <a:t>可以，但我想先看一个节目。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+mj-ea"/>
              </a:rPr>
              <a:t>      OK, but I _____________ one show first.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38388" y="1235075"/>
            <a:ext cx="274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j-ea"/>
              </a:rPr>
              <a:t>go out for dinner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363788" y="2024063"/>
            <a:ext cx="3990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j-ea"/>
              </a:rPr>
              <a:t> get something to drink 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14700" y="2822575"/>
            <a:ext cx="4059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j-ea"/>
              </a:rPr>
              <a:t>  take the dog for a walk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976563" y="3217863"/>
            <a:ext cx="5840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j-ea"/>
              </a:rPr>
              <a:t> Could you please take out the rubbish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357438" y="4052888"/>
            <a:ext cx="2608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j-ea"/>
              </a:rPr>
              <a:t> want to watch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350838" y="452438"/>
            <a:ext cx="85947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(    ) 1. —Could you please help me choose an MP4 on line?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—_______. My computer doesn’t work.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A.I think so    		B. I hope so    	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C. I’m afraid I can’t     	D. I don’t agree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(    ) 2.—Could I read your new magazine, dad?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— _________. I’m reading it.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A. Yes, you could                B. Sorry, you can’t  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C. Yes, sure                   	 D. No, please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14350" y="536575"/>
            <a:ext cx="476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2578100"/>
            <a:ext cx="541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01700" y="331788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5350" y="966788"/>
            <a:ext cx="6766016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What do your parents ask you to do?</a:t>
            </a:r>
            <a:endParaRPr lang="en-US" altLang="zh-CN" sz="2800" b="1" dirty="0">
              <a:latin typeface="+mj-lt"/>
              <a:ea typeface="华文隶书" panose="02010800040101010101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5525" y="1703388"/>
            <a:ext cx="30464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22425" y="3967163"/>
            <a:ext cx="1852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study hard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0425" y="1662113"/>
            <a:ext cx="36703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83250" y="3967163"/>
            <a:ext cx="1643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do chores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876300" y="528638"/>
            <a:ext cx="7627938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(    ) 3. I can ___ my bed and ___ my clothes.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A. make; fold    		B. make; do   	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C. fold; do             	D. fold; wash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(    ) 4. —I don’t like doing chores.    —_____.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A. So do I      	B. Neither did I  	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C. Neither do I    D. Neither I do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(    ) 5. —Are your parents teachers?   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—No, ___. They are both office workers.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</a:rPr>
              <a:t>            A. both     B. either    C. neither   D. none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50925" y="550863"/>
            <a:ext cx="6429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30288" y="1897063"/>
            <a:ext cx="6429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30288" y="3228975"/>
            <a:ext cx="6429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314450"/>
            <a:ext cx="31734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770438" y="1789113"/>
            <a:ext cx="335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to the store</a:t>
            </a: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/supermarket to buy things for them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583621"/>
            <a:ext cx="793115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What do you ask your parents’ permission for?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6813" y="1390650"/>
            <a:ext cx="32877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6300" y="1493838"/>
            <a:ext cx="3413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749550" y="3944938"/>
            <a:ext cx="3630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buy drinks and snacks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863600"/>
            <a:ext cx="3073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7138" y="863600"/>
            <a:ext cx="305593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597150" y="3709988"/>
            <a:ext cx="41973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buy new clothes and shoes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5375" y="793750"/>
            <a:ext cx="36147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9525" y="998538"/>
            <a:ext cx="3192463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82950" y="3778250"/>
            <a:ext cx="307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go out with friends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"/>
          <p:cNvGrpSpPr/>
          <p:nvPr/>
        </p:nvGrpSpPr>
        <p:grpSpPr bwMode="auto">
          <a:xfrm>
            <a:off x="341313" y="1012825"/>
            <a:ext cx="671512" cy="584200"/>
            <a:chOff x="441006" y="510425"/>
            <a:chExt cx="784861" cy="584775"/>
          </a:xfrm>
        </p:grpSpPr>
        <p:sp>
          <p:nvSpPr>
            <p:cNvPr id="3" name="椭圆 2"/>
            <p:cNvSpPr/>
            <p:nvPr/>
          </p:nvSpPr>
          <p:spPr>
            <a:xfrm>
              <a:off x="450283" y="570809"/>
              <a:ext cx="7384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177" name="TextBox 3"/>
            <p:cNvSpPr txBox="1">
              <a:spLocks noChangeArrowheads="1"/>
            </p:cNvSpPr>
            <p:nvPr/>
          </p:nvSpPr>
          <p:spPr bwMode="auto">
            <a:xfrm>
              <a:off x="441006" y="510425"/>
              <a:ext cx="784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1012825" y="744538"/>
            <a:ext cx="76708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teenagers ask their parents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permission for? What do parents ask their teenagers to do? Write </a:t>
            </a:r>
            <a:r>
              <a:rPr lang="zh-C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zh-C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teenagers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next to each phrase.</a:t>
            </a:r>
            <a:endParaRPr lang="zh-CN" altLang="en-US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12825" y="2320925"/>
            <a:ext cx="64976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600" b="1" u="sng">
                <a:latin typeface="Times New Roman" panose="02020603050405020304" pitchFamily="18" charset="0"/>
              </a:rPr>
              <a:t>                   </a:t>
            </a:r>
            <a:r>
              <a:rPr lang="zh-CN" altLang="en-US" sz="2600" b="1">
                <a:latin typeface="Times New Roman" panose="02020603050405020304" pitchFamily="18" charset="0"/>
              </a:rPr>
              <a:t>1. buy some drinks and snacks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600" b="1" u="sng">
                <a:latin typeface="Times New Roman" panose="02020603050405020304" pitchFamily="18" charset="0"/>
              </a:rPr>
              <a:t>                   </a:t>
            </a:r>
            <a:r>
              <a:rPr lang="zh-CN" altLang="en-US" sz="2600" b="1">
                <a:latin typeface="Times New Roman" panose="02020603050405020304" pitchFamily="18" charset="0"/>
              </a:rPr>
              <a:t>2. borrow some money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600" b="1" u="sng">
                <a:latin typeface="Times New Roman" panose="02020603050405020304" pitchFamily="18" charset="0"/>
              </a:rPr>
              <a:t>                   </a:t>
            </a:r>
            <a:r>
              <a:rPr lang="zh-CN" altLang="en-US" sz="2600" b="1">
                <a:latin typeface="Times New Roman" panose="02020603050405020304" pitchFamily="18" charset="0"/>
              </a:rPr>
              <a:t>3. clean your room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7763" y="2374900"/>
            <a:ext cx="1636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teenagers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41413" y="2855913"/>
            <a:ext cx="16367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teenagers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23975" y="3436938"/>
            <a:ext cx="1317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42963" y="908050"/>
            <a:ext cx="7620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  </a:t>
            </a:r>
            <a:r>
              <a:rPr lang="zh-CN" altLang="en-US" sz="2600" b="1">
                <a:latin typeface="Times New Roman" panose="02020603050405020304" pitchFamily="18" charset="0"/>
              </a:rPr>
              <a:t>4. invite my friends to a party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______________________  </a:t>
            </a:r>
            <a:r>
              <a:rPr lang="zh-CN" altLang="en-US" sz="2600" b="1">
                <a:latin typeface="Times New Roman" panose="02020603050405020304" pitchFamily="18" charset="0"/>
              </a:rPr>
              <a:t>5. go to the store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  </a:t>
            </a:r>
            <a:r>
              <a:rPr lang="zh-CN" altLang="en-US" sz="2600" b="1">
                <a:latin typeface="Times New Roman" panose="02020603050405020304" pitchFamily="18" charset="0"/>
              </a:rPr>
              <a:t>6. use your CD player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  </a:t>
            </a:r>
            <a:r>
              <a:rPr lang="zh-CN" altLang="en-US" sz="2600" b="1">
                <a:latin typeface="Times New Roman" panose="02020603050405020304" pitchFamily="18" charset="0"/>
              </a:rPr>
              <a:t>7. take out the rubbish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  </a:t>
            </a:r>
            <a:r>
              <a:rPr lang="zh-CN" altLang="en-US" sz="2600" b="1">
                <a:latin typeface="Times New Roman" panose="02020603050405020304" pitchFamily="18" charset="0"/>
              </a:rPr>
              <a:t>8. make your bed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82738" y="979488"/>
            <a:ext cx="15922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teenagers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42963" y="1609725"/>
            <a:ext cx="28702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eenagers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/ parents</a:t>
            </a:r>
            <a:endParaRPr lang="zh-CN" altLang="zh-CN" sz="2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38288" y="3481388"/>
            <a:ext cx="1308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parents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38288" y="2879725"/>
            <a:ext cx="12779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parents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81138" y="2197100"/>
            <a:ext cx="15954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teenagers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/>
          <p:cNvGrpSpPr/>
          <p:nvPr/>
        </p:nvGrpSpPr>
        <p:grpSpPr bwMode="auto">
          <a:xfrm>
            <a:off x="744538" y="592138"/>
            <a:ext cx="671512" cy="584200"/>
            <a:chOff x="441006" y="510425"/>
            <a:chExt cx="784861" cy="584775"/>
          </a:xfrm>
        </p:grpSpPr>
        <p:sp>
          <p:nvSpPr>
            <p:cNvPr id="3" name="椭圆 2"/>
            <p:cNvSpPr/>
            <p:nvPr/>
          </p:nvSpPr>
          <p:spPr>
            <a:xfrm>
              <a:off x="450283" y="570809"/>
              <a:ext cx="7384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441006" y="510425"/>
              <a:ext cx="784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1384300" y="588963"/>
            <a:ext cx="730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Use the phrases in 1a to make conversations.</a:t>
            </a:r>
            <a:r>
              <a:rPr lang="zh-CN" altLang="en-US" sz="2800" b="1"/>
              <a:t> </a:t>
            </a:r>
            <a:endParaRPr lang="en-US" altLang="zh-CN" sz="2800" b="1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384300" y="1439863"/>
            <a:ext cx="6515100" cy="104457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00B0F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Parent:</a:t>
            </a:r>
            <a:r>
              <a:rPr lang="zh-CN" altLang="en-US" sz="2600" b="1" dirty="0" smtClean="0">
                <a:latin typeface="+mj-lt"/>
                <a:cs typeface="Arial" panose="020B0604020202020204" pitchFamily="34" charset="0"/>
              </a:rPr>
              <a:t>Could you </a:t>
            </a:r>
            <a:r>
              <a:rPr lang="en-US" altLang="zh-CN" sz="2600" b="1" dirty="0" smtClean="0">
                <a:latin typeface="+mj-lt"/>
                <a:cs typeface="Arial" panose="020B0604020202020204" pitchFamily="34" charset="0"/>
              </a:rPr>
              <a:t>clean your room</a:t>
            </a:r>
            <a:r>
              <a:rPr lang="zh-CN" altLang="en-US" sz="2600" b="1" dirty="0" smtClean="0">
                <a:latin typeface="+mj-lt"/>
                <a:cs typeface="Arial" panose="020B0604020202020204" pitchFamily="34" charset="0"/>
              </a:rPr>
              <a:t>?</a:t>
            </a:r>
            <a:r>
              <a:rPr lang="en-US" altLang="zh-CN" sz="2600" b="1" dirty="0" smtClean="0">
                <a:latin typeface="+mj-lt"/>
                <a:cs typeface="Arial" panose="020B0604020202020204" pitchFamily="34" charset="0"/>
              </a:rPr>
              <a:t>       </a:t>
            </a:r>
            <a:r>
              <a:rPr lang="zh-CN" altLang="en-US" sz="2600" b="1" dirty="0" smtClean="0">
                <a:latin typeface="+mj-lt"/>
                <a:cs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Child:  </a:t>
            </a:r>
            <a:r>
              <a:rPr lang="zh-CN" altLang="en-US" sz="2600" b="1" dirty="0" smtClean="0">
                <a:latin typeface="+mj-lt"/>
                <a:cs typeface="Arial" panose="020B0604020202020204" pitchFamily="34" charset="0"/>
              </a:rPr>
              <a:t>Yes, </a:t>
            </a:r>
            <a:r>
              <a:rPr lang="en-US" altLang="zh-CN" sz="2600" b="1" dirty="0" smtClean="0">
                <a:latin typeface="+mj-lt"/>
                <a:cs typeface="Arial" panose="020B0604020202020204" pitchFamily="34" charset="0"/>
              </a:rPr>
              <a:t>I can.</a:t>
            </a:r>
            <a:endParaRPr lang="zh-CN" altLang="en-US" sz="26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84300" y="2709863"/>
            <a:ext cx="6515100" cy="1416050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rgbClr val="00B0F0"/>
            </a:solidFill>
            <a:bevel/>
          </a:ln>
        </p:spPr>
        <p:txBody>
          <a:bodyPr lIns="90170" tIns="46990" rIns="90170" bIns="46990">
            <a:spAutoFit/>
          </a:bodyPr>
          <a:lstStyle>
            <a:lvl1pPr marL="1703705" indent="-1703705" eaLnBrk="0" hangingPunct="0"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03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Child: </a:t>
            </a:r>
            <a:r>
              <a:rPr lang="zh-CN" altLang="zh-CN" sz="2600" b="1">
                <a:latin typeface="Times New Roman" panose="02020603050405020304" pitchFamily="18" charset="0"/>
              </a:rPr>
              <a:t>  Could I </a:t>
            </a:r>
            <a:r>
              <a:rPr lang="en-US" altLang="zh-CN" sz="2600" b="1">
                <a:latin typeface="Times New Roman" panose="02020603050405020304" pitchFamily="18" charset="0"/>
              </a:rPr>
              <a:t>invite my friends to a party</a:t>
            </a:r>
            <a:r>
              <a:rPr lang="zh-CN" altLang="zh-CN" sz="2600" b="1">
                <a:latin typeface="Times New Roman" panose="02020603050405020304" pitchFamily="18" charset="0"/>
              </a:rPr>
              <a:t>?   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Parent:</a:t>
            </a:r>
            <a:r>
              <a:rPr lang="zh-CN" altLang="zh-CN" sz="2600" b="1">
                <a:latin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</a:rPr>
              <a:t>No, you can’t have a party. You have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          a test on Monday.</a:t>
            </a:r>
            <a:endParaRPr lang="zh-CN" altLang="zh-CN" sz="2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7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全屏显示(16:9)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华文隶书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2023-01-16T23:32:50Z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A80A653DFD4E4AC7B13D1166209CB653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