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notesSlides/notesSlide1.xml" ContentType="application/vnd.openxmlformats-officedocument.presentationml.notesSlide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1"/>
  </p:notesMasterIdLst>
  <p:handoutMasterIdLst>
    <p:handoutMasterId r:id="rId22"/>
  </p:handoutMasterIdLst>
  <p:sldIdLst>
    <p:sldId id="256" r:id="rId2"/>
    <p:sldId id="257" r:id="rId3"/>
    <p:sldId id="258" r:id="rId4"/>
    <p:sldId id="277" r:id="rId5"/>
    <p:sldId id="259" r:id="rId6"/>
    <p:sldId id="291" r:id="rId7"/>
    <p:sldId id="292" r:id="rId8"/>
    <p:sldId id="293" r:id="rId9"/>
    <p:sldId id="294" r:id="rId10"/>
    <p:sldId id="295" r:id="rId11"/>
    <p:sldId id="296" r:id="rId12"/>
    <p:sldId id="297" r:id="rId13"/>
    <p:sldId id="260" r:id="rId14"/>
    <p:sldId id="301" r:id="rId15"/>
    <p:sldId id="302" r:id="rId16"/>
    <p:sldId id="261" r:id="rId17"/>
    <p:sldId id="309" r:id="rId18"/>
    <p:sldId id="310" r:id="rId19"/>
    <p:sldId id="262" r:id="rId20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0E2E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278" autoAdjust="0"/>
    <p:restoredTop sz="94660"/>
  </p:normalViewPr>
  <p:slideViewPr>
    <p:cSldViewPr snapToGrid="0">
      <p:cViewPr>
        <p:scale>
          <a:sx n="66" d="100"/>
          <a:sy n="66" d="100"/>
        </p:scale>
        <p:origin x="2388" y="88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FandolFang R" panose="00000500000000000000" pitchFamily="50" charset="-122"/>
                <a:ea typeface="FandolFang R" panose="00000500000000000000" pitchFamily="50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FandolFang R" panose="00000500000000000000" pitchFamily="50" charset="-122"/>
                <a:ea typeface="FandolFang R" panose="00000500000000000000" pitchFamily="50" charset="-122"/>
              </a:defRPr>
            </a:lvl1pPr>
          </a:lstStyle>
          <a:p>
            <a:fld id="{11E4AFA6-D8E0-4152-BE9B-3B9BC51F239D}" type="datetimeFigureOut">
              <a:rPr lang="zh-CN" altLang="en-US" smtClean="0"/>
              <a:t>2023-01-17</a:t>
            </a:fld>
            <a:endParaRPr lang="zh-CN" altLang="en-US" dirty="0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 dirty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二级</a:t>
            </a:r>
          </a:p>
          <a:p>
            <a:pPr lvl="2"/>
            <a:r>
              <a:rPr lang="zh-CN" altLang="en-US" dirty="0"/>
              <a:t>三级</a:t>
            </a:r>
          </a:p>
          <a:p>
            <a:pPr lvl="3"/>
            <a:r>
              <a:rPr lang="zh-CN" altLang="en-US" dirty="0"/>
              <a:t>四级</a:t>
            </a:r>
          </a:p>
          <a:p>
            <a:pPr lvl="4"/>
            <a:r>
              <a:rPr lang="zh-CN" altLang="en-US" dirty="0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FandolFang R" panose="00000500000000000000" pitchFamily="50" charset="-122"/>
                <a:ea typeface="FandolFang R" panose="00000500000000000000" pitchFamily="50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FandolFang R" panose="00000500000000000000" pitchFamily="50" charset="-122"/>
                <a:ea typeface="FandolFang R" panose="00000500000000000000" pitchFamily="50" charset="-122"/>
              </a:defRPr>
            </a:lvl1pPr>
          </a:lstStyle>
          <a:p>
            <a:fld id="{DBB64E0A-7917-4DA7-85B7-F92496F4591E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FandolFang R" panose="00000500000000000000" pitchFamily="50" charset="-122"/>
        <a:ea typeface="FandolFang R" panose="00000500000000000000" pitchFamily="50" charset="-122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FandolFang R" panose="00000500000000000000" pitchFamily="50" charset="-122"/>
        <a:ea typeface="FandolFang R" panose="00000500000000000000" pitchFamily="50" charset="-122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FandolFang R" panose="00000500000000000000" pitchFamily="50" charset="-122"/>
        <a:ea typeface="FandolFang R" panose="00000500000000000000" pitchFamily="50" charset="-122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FandolFang R" panose="00000500000000000000" pitchFamily="50" charset="-122"/>
        <a:ea typeface="FandolFang R" panose="00000500000000000000" pitchFamily="50" charset="-122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FandolFang R" panose="00000500000000000000" pitchFamily="50" charset="-122"/>
        <a:ea typeface="FandolFang R" panose="00000500000000000000" pitchFamily="50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BB64E0A-7917-4DA7-85B7-F92496F4591E}" type="slidenum">
              <a:rPr lang="zh-CN" altLang="en-US" smtClean="0"/>
              <a:t>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BB64E0A-7917-4DA7-85B7-F92496F4591E}" type="slidenum">
              <a:rPr lang="zh-CN" altLang="en-US" smtClean="0"/>
              <a:t>10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BB64E0A-7917-4DA7-85B7-F92496F4591E}" type="slidenum">
              <a:rPr lang="zh-CN" altLang="en-US" smtClean="0"/>
              <a:t>11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BB64E0A-7917-4DA7-85B7-F92496F4591E}" type="slidenum">
              <a:rPr lang="zh-CN" altLang="en-US" smtClean="0"/>
              <a:t>12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BB64E0A-7917-4DA7-85B7-F92496F4591E}" type="slidenum">
              <a:rPr lang="zh-CN" altLang="en-US" smtClean="0"/>
              <a:t>13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BB64E0A-7917-4DA7-85B7-F92496F4591E}" type="slidenum">
              <a:rPr lang="zh-CN" altLang="en-US" smtClean="0"/>
              <a:t>14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BB64E0A-7917-4DA7-85B7-F92496F4591E}" type="slidenum">
              <a:rPr lang="zh-CN" altLang="en-US" smtClean="0"/>
              <a:t>15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BB64E0A-7917-4DA7-85B7-F92496F4591E}" type="slidenum">
              <a:rPr lang="zh-CN" altLang="en-US" smtClean="0"/>
              <a:t>16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BB64E0A-7917-4DA7-85B7-F92496F4591E}" type="slidenum">
              <a:rPr lang="zh-CN" altLang="en-US" smtClean="0"/>
              <a:t>17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BB64E0A-7917-4DA7-85B7-F92496F4591E}" type="slidenum">
              <a:rPr lang="zh-CN" altLang="en-US" smtClean="0"/>
              <a:t>18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BB64E0A-7917-4DA7-85B7-F92496F4591E}" type="slidenum">
              <a:rPr lang="zh-CN" altLang="en-US" smtClean="0"/>
              <a:t>19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BB64E0A-7917-4DA7-85B7-F92496F4591E}" type="slidenum">
              <a:rPr lang="zh-CN" altLang="en-US" smtClean="0"/>
              <a:t>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BB64E0A-7917-4DA7-85B7-F92496F4591E}" type="slidenum">
              <a:rPr lang="zh-CN" altLang="en-US" smtClean="0"/>
              <a:t>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17085CAB-C3D3-4054-8B85-756501871E3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BB64E0A-7917-4DA7-85B7-F92496F4591E}" type="slidenum">
              <a:rPr lang="zh-CN" altLang="en-US" smtClean="0"/>
              <a:t>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灯片编号占位符 1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6B7DE702-1818-4F52-B084-DA81953EDA14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7410" name="幻灯片图像占位符 1"/>
          <p:cNvSpPr>
            <a:spLocks noGrp="1" noRot="1" noChangeAspect="1" noChangeArrowheads="1" noTextEdit="1"/>
          </p:cNvSpPr>
          <p:nvPr>
            <p:ph type="sldImg" idx="4294967295"/>
          </p:nvPr>
        </p:nvSpPr>
        <p:spPr/>
      </p:sp>
      <p:sp>
        <p:nvSpPr>
          <p:cNvPr id="17411" name="备注占位符 2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>
              <a:spcBef>
                <a:spcPct val="0"/>
              </a:spcBef>
            </a:pPr>
            <a:endParaRPr lang="zh-CN" altLang="en-US"/>
          </a:p>
        </p:txBody>
      </p:sp>
      <p:sp>
        <p:nvSpPr>
          <p:cNvPr id="17412" name="灯片编号占位符 3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defTabSz="4572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defTabSz="4572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defTabSz="4572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defTabSz="4572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defTabSz="4572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F09CE6AA-43D9-4B6F-B811-6AD15B7F3DBC}" type="slidenum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6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BB64E0A-7917-4DA7-85B7-F92496F4591E}" type="slidenum">
              <a:rPr lang="zh-CN" altLang="en-US" smtClean="0"/>
              <a:t>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BB64E0A-7917-4DA7-85B7-F92496F4591E}" type="slidenum">
              <a:rPr lang="zh-CN" altLang="en-US" smtClean="0"/>
              <a:t>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BB64E0A-7917-4DA7-85B7-F92496F4591E}" type="slidenum">
              <a:rPr lang="zh-CN" altLang="en-US" smtClean="0"/>
              <a:t>9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bg>
      <p:bgPr>
        <a:solidFill>
          <a:srgbClr val="F0E2E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空白">
    <p:bg>
      <p:bgPr>
        <a:solidFill>
          <a:srgbClr val="F0E2E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椭圆 1"/>
          <p:cNvSpPr/>
          <p:nvPr userDrawn="1"/>
        </p:nvSpPr>
        <p:spPr>
          <a:xfrm>
            <a:off x="-870857" y="-580571"/>
            <a:ext cx="1509486" cy="1509486"/>
          </a:xfrm>
          <a:prstGeom prst="ellipse">
            <a:avLst/>
          </a:prstGeom>
          <a:noFill/>
          <a:ln w="117475">
            <a:solidFill>
              <a:schemeClr val="bg1">
                <a:alpha val="39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tags" Target="../tags/tag8.xml"/><Relationship Id="rId3" Type="http://schemas.openxmlformats.org/officeDocument/2006/relationships/tags" Target="../tags/tag3.xml"/><Relationship Id="rId7" Type="http://schemas.openxmlformats.org/officeDocument/2006/relationships/tags" Target="../tags/tag7.xml"/><Relationship Id="rId12" Type="http://schemas.openxmlformats.org/officeDocument/2006/relationships/image" Target="../media/image2.jpeg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tags" Target="../tags/tag6.xml"/><Relationship Id="rId11" Type="http://schemas.openxmlformats.org/officeDocument/2006/relationships/image" Target="../media/image1.png"/><Relationship Id="rId5" Type="http://schemas.openxmlformats.org/officeDocument/2006/relationships/tags" Target="../tags/tag5.xml"/><Relationship Id="rId10" Type="http://schemas.openxmlformats.org/officeDocument/2006/relationships/notesSlide" Target="../notesSlides/notesSlide1.xml"/><Relationship Id="rId4" Type="http://schemas.openxmlformats.org/officeDocument/2006/relationships/tags" Target="../tags/tag4.xml"/><Relationship Id="rId9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tags" Target="../tags/tag26.xml"/><Relationship Id="rId3" Type="http://schemas.openxmlformats.org/officeDocument/2006/relationships/tags" Target="../tags/tag21.xml"/><Relationship Id="rId7" Type="http://schemas.openxmlformats.org/officeDocument/2006/relationships/tags" Target="../tags/tag25.xml"/><Relationship Id="rId12" Type="http://schemas.openxmlformats.org/officeDocument/2006/relationships/image" Target="../media/image2.jpeg"/><Relationship Id="rId2" Type="http://schemas.openxmlformats.org/officeDocument/2006/relationships/tags" Target="../tags/tag20.xml"/><Relationship Id="rId1" Type="http://schemas.openxmlformats.org/officeDocument/2006/relationships/tags" Target="../tags/tag19.xml"/><Relationship Id="rId6" Type="http://schemas.openxmlformats.org/officeDocument/2006/relationships/tags" Target="../tags/tag24.xml"/><Relationship Id="rId11" Type="http://schemas.openxmlformats.org/officeDocument/2006/relationships/image" Target="../media/image1.png"/><Relationship Id="rId5" Type="http://schemas.openxmlformats.org/officeDocument/2006/relationships/tags" Target="../tags/tag23.xml"/><Relationship Id="rId10" Type="http://schemas.openxmlformats.org/officeDocument/2006/relationships/notesSlide" Target="../notesSlides/notesSlide19.xml"/><Relationship Id="rId4" Type="http://schemas.openxmlformats.org/officeDocument/2006/relationships/tags" Target="../tags/tag22.xml"/><Relationship Id="rId9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tags" Target="../tags/tag16.xml"/><Relationship Id="rId13" Type="http://schemas.openxmlformats.org/officeDocument/2006/relationships/image" Target="../media/image1.png"/><Relationship Id="rId3" Type="http://schemas.openxmlformats.org/officeDocument/2006/relationships/tags" Target="../tags/tag11.xml"/><Relationship Id="rId7" Type="http://schemas.openxmlformats.org/officeDocument/2006/relationships/tags" Target="../tags/tag15.xml"/><Relationship Id="rId12" Type="http://schemas.openxmlformats.org/officeDocument/2006/relationships/notesSlide" Target="../notesSlides/notesSlide2.xml"/><Relationship Id="rId2" Type="http://schemas.openxmlformats.org/officeDocument/2006/relationships/tags" Target="../tags/tag10.xml"/><Relationship Id="rId1" Type="http://schemas.openxmlformats.org/officeDocument/2006/relationships/tags" Target="../tags/tag9.xml"/><Relationship Id="rId6" Type="http://schemas.openxmlformats.org/officeDocument/2006/relationships/tags" Target="../tags/tag14.xml"/><Relationship Id="rId11" Type="http://schemas.openxmlformats.org/officeDocument/2006/relationships/slideLayout" Target="../slideLayouts/slideLayout1.xml"/><Relationship Id="rId5" Type="http://schemas.openxmlformats.org/officeDocument/2006/relationships/tags" Target="../tags/tag13.xml"/><Relationship Id="rId10" Type="http://schemas.openxmlformats.org/officeDocument/2006/relationships/tags" Target="../tags/tag18.xml"/><Relationship Id="rId4" Type="http://schemas.openxmlformats.org/officeDocument/2006/relationships/tags" Target="../tags/tag12.xml"/><Relationship Id="rId9" Type="http://schemas.openxmlformats.org/officeDocument/2006/relationships/tags" Target="../tags/tag1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9543" y="4452707"/>
            <a:ext cx="4992914" cy="2492052"/>
          </a:xfrm>
          <a:prstGeom prst="rect">
            <a:avLst/>
          </a:prstGeom>
        </p:spPr>
      </p:pic>
      <p:sp>
        <p:nvSpPr>
          <p:cNvPr id="8" name="椭圆 7"/>
          <p:cNvSpPr/>
          <p:nvPr/>
        </p:nvSpPr>
        <p:spPr>
          <a:xfrm>
            <a:off x="823802" y="-1518382"/>
            <a:ext cx="10544396" cy="10544396"/>
          </a:xfrm>
          <a:prstGeom prst="ellipse">
            <a:avLst/>
          </a:prstGeom>
          <a:noFill/>
          <a:ln w="346075">
            <a:solidFill>
              <a:schemeClr val="bg1">
                <a:alpha val="32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cxnSp>
        <p:nvCxnSpPr>
          <p:cNvPr id="9" name="直接连接符 8"/>
          <p:cNvCxnSpPr/>
          <p:nvPr/>
        </p:nvCxnSpPr>
        <p:spPr>
          <a:xfrm>
            <a:off x="3040415" y="3164989"/>
            <a:ext cx="5969000" cy="0"/>
          </a:xfrm>
          <a:prstGeom prst="line">
            <a:avLst/>
          </a:prstGeom>
          <a:ln w="28575">
            <a:solidFill>
              <a:schemeClr val="bg2">
                <a:lumMod val="7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直接连接符 9"/>
          <p:cNvCxnSpPr/>
          <p:nvPr/>
        </p:nvCxnSpPr>
        <p:spPr>
          <a:xfrm>
            <a:off x="2999140" y="1920389"/>
            <a:ext cx="6010275" cy="57150"/>
          </a:xfrm>
          <a:prstGeom prst="line">
            <a:avLst/>
          </a:prstGeom>
          <a:ln w="28575">
            <a:solidFill>
              <a:schemeClr val="bg2">
                <a:lumMod val="7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文本框 12"/>
          <p:cNvSpPr txBox="1"/>
          <p:nvPr/>
        </p:nvSpPr>
        <p:spPr>
          <a:xfrm>
            <a:off x="3875405" y="3683635"/>
            <a:ext cx="2160270" cy="3683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defTabSz="121920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zh-CN" altLang="en-US" sz="1800" smtClean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讲师：</a:t>
            </a:r>
            <a:r>
              <a:rPr lang="en-US" altLang="zh-CN" sz="1800" smtClean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PPT818</a:t>
            </a:r>
            <a:endParaRPr lang="zh-CN" altLang="en-US" sz="1800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4" name="副标题 2"/>
          <p:cNvSpPr>
            <a:spLocks noChangeArrowheads="1"/>
          </p:cNvSpPr>
          <p:nvPr/>
        </p:nvSpPr>
        <p:spPr bwMode="auto">
          <a:xfrm>
            <a:off x="2368902" y="2222789"/>
            <a:ext cx="7089913" cy="742950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342900" indent="-342900">
              <a:defRPr sz="2400"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5pPr>
            <a:lvl6pPr marL="2514600" indent="-228600" defTabSz="121793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6pPr>
            <a:lvl7pPr marL="2971800" indent="-228600" defTabSz="121793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7pPr>
            <a:lvl8pPr marL="3429000" indent="-228600" defTabSz="121793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8pPr>
            <a:lvl9pPr marL="3886200" indent="-228600" defTabSz="121793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9pPr>
          </a:lstStyle>
          <a:p>
            <a:pPr marL="0" algn="ctr">
              <a:lnSpc>
                <a:spcPct val="90000"/>
              </a:lnSpc>
              <a:spcBef>
                <a:spcPts val="1000"/>
              </a:spcBef>
            </a:pPr>
            <a:r>
              <a:rPr lang="en-US" altLang="zh-CN" sz="4800" b="1" dirty="0">
                <a:gradFill flip="none" rotWithShape="1">
                  <a:gsLst>
                    <a:gs pos="5000">
                      <a:srgbClr val="C00000"/>
                    </a:gs>
                    <a:gs pos="26000">
                      <a:srgbClr val="FF9A05"/>
                    </a:gs>
                    <a:gs pos="48000">
                      <a:srgbClr val="92D050"/>
                    </a:gs>
                    <a:gs pos="73000">
                      <a:srgbClr val="00B0F0"/>
                    </a:gs>
                    <a:gs pos="97000">
                      <a:srgbClr val="7030A0"/>
                    </a:gs>
                  </a:gsLst>
                  <a:path path="circle">
                    <a:fillToRect t="100000" r="100000"/>
                  </a:path>
                  <a:tileRect l="-100000" b="-100000"/>
                </a:gradFill>
                <a:latin typeface="+mn-lt"/>
                <a:ea typeface="+mn-ea"/>
                <a:cs typeface="+mn-ea"/>
                <a:sym typeface="+mn-lt"/>
              </a:rPr>
              <a:t>5.4 </a:t>
            </a:r>
            <a:r>
              <a:rPr lang="zh-CN" altLang="en-US" sz="4800" b="1" dirty="0">
                <a:gradFill flip="none" rotWithShape="1">
                  <a:gsLst>
                    <a:gs pos="5000">
                      <a:srgbClr val="C00000"/>
                    </a:gs>
                    <a:gs pos="26000">
                      <a:srgbClr val="FF9A05"/>
                    </a:gs>
                    <a:gs pos="48000">
                      <a:srgbClr val="92D050"/>
                    </a:gs>
                    <a:gs pos="73000">
                      <a:srgbClr val="00B0F0"/>
                    </a:gs>
                    <a:gs pos="97000">
                      <a:srgbClr val="7030A0"/>
                    </a:gs>
                  </a:gsLst>
                  <a:path path="circle">
                    <a:fillToRect t="100000" r="100000"/>
                  </a:path>
                  <a:tileRect l="-100000" b="-100000"/>
                </a:gradFill>
                <a:latin typeface="+mn-lt"/>
                <a:ea typeface="+mn-ea"/>
                <a:cs typeface="+mn-ea"/>
                <a:sym typeface="+mn-lt"/>
              </a:rPr>
              <a:t>面积单位间的进率</a:t>
            </a:r>
          </a:p>
        </p:txBody>
      </p:sp>
      <p:grpSp>
        <p:nvGrpSpPr>
          <p:cNvPr id="15" name="PA_组合 42"/>
          <p:cNvGrpSpPr/>
          <p:nvPr>
            <p:custDataLst>
              <p:tags r:id="rId1"/>
            </p:custDataLst>
          </p:nvPr>
        </p:nvGrpSpPr>
        <p:grpSpPr>
          <a:xfrm>
            <a:off x="5241094" y="865751"/>
            <a:ext cx="540000" cy="540000"/>
            <a:chOff x="5309025" y="2094564"/>
            <a:chExt cx="1461661" cy="1461661"/>
          </a:xfrm>
        </p:grpSpPr>
        <p:sp>
          <p:nvSpPr>
            <p:cNvPr id="16" name="椭圆 1"/>
            <p:cNvSpPr>
              <a:spLocks noChangeArrowheads="1"/>
            </p:cNvSpPr>
            <p:nvPr/>
          </p:nvSpPr>
          <p:spPr bwMode="auto">
            <a:xfrm>
              <a:off x="5309025" y="2094564"/>
              <a:ext cx="1461661" cy="1461661"/>
            </a:xfrm>
            <a:prstGeom prst="ellipse">
              <a:avLst/>
            </a:prstGeom>
            <a:gradFill>
              <a:gsLst>
                <a:gs pos="22000">
                  <a:schemeClr val="bg1">
                    <a:alpha val="40000"/>
                  </a:schemeClr>
                </a:gs>
                <a:gs pos="50000">
                  <a:srgbClr val="FFFFFF">
                    <a:alpha val="10000"/>
                  </a:srgbClr>
                </a:gs>
                <a:gs pos="50000">
                  <a:schemeClr val="bg1">
                    <a:alpha val="20000"/>
                  </a:schemeClr>
                </a:gs>
                <a:gs pos="15000">
                  <a:schemeClr val="bg1">
                    <a:alpha val="87000"/>
                  </a:schemeClr>
                </a:gs>
              </a:gsLst>
              <a:lin ang="2700000" scaled="0"/>
            </a:gradFill>
            <a:ln>
              <a:gradFill>
                <a:gsLst>
                  <a:gs pos="75000">
                    <a:srgbClr val="F0F0F0"/>
                  </a:gs>
                  <a:gs pos="50000">
                    <a:srgbClr val="C8C8C8"/>
                  </a:gs>
                  <a:gs pos="25000">
                    <a:srgbClr val="F0F0F0"/>
                  </a:gs>
                  <a:gs pos="0">
                    <a:schemeClr val="bg1"/>
                  </a:gs>
                  <a:gs pos="100000">
                    <a:schemeClr val="bg1"/>
                  </a:gs>
                </a:gsLst>
                <a:lin ang="2700000" scaled="0"/>
              </a:gradFill>
            </a:ln>
            <a:effectLst>
              <a:outerShdw blurRad="228600" dist="88900" dir="2700000" algn="tl" rotWithShape="0">
                <a:prstClr val="black">
                  <a:alpha val="1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zh-CN" sz="800" b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endParaRPr>
            </a:p>
          </p:txBody>
        </p:sp>
        <p:sp>
          <p:nvSpPr>
            <p:cNvPr id="17" name="Oval 8"/>
            <p:cNvSpPr>
              <a:spLocks noChangeArrowheads="1"/>
            </p:cNvSpPr>
            <p:nvPr/>
          </p:nvSpPr>
          <p:spPr bwMode="auto">
            <a:xfrm>
              <a:off x="5410323" y="2195862"/>
              <a:ext cx="1259066" cy="1259064"/>
            </a:xfrm>
            <a:prstGeom prst="ellipse">
              <a:avLst/>
            </a:prstGeom>
            <a:solidFill>
              <a:srgbClr val="6EADAA"/>
            </a:solidFill>
            <a:ln w="222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800" b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endParaRPr>
            </a:p>
          </p:txBody>
        </p:sp>
      </p:grpSp>
      <p:grpSp>
        <p:nvGrpSpPr>
          <p:cNvPr id="18" name="PA_组合 45"/>
          <p:cNvGrpSpPr/>
          <p:nvPr>
            <p:custDataLst>
              <p:tags r:id="rId2"/>
            </p:custDataLst>
          </p:nvPr>
        </p:nvGrpSpPr>
        <p:grpSpPr>
          <a:xfrm>
            <a:off x="5781094" y="865751"/>
            <a:ext cx="540000" cy="540000"/>
            <a:chOff x="5309025" y="2094564"/>
            <a:chExt cx="1461661" cy="1461661"/>
          </a:xfrm>
        </p:grpSpPr>
        <p:sp>
          <p:nvSpPr>
            <p:cNvPr id="19" name="椭圆 1"/>
            <p:cNvSpPr>
              <a:spLocks noChangeArrowheads="1"/>
            </p:cNvSpPr>
            <p:nvPr/>
          </p:nvSpPr>
          <p:spPr bwMode="auto">
            <a:xfrm>
              <a:off x="5309025" y="2094564"/>
              <a:ext cx="1461661" cy="1461661"/>
            </a:xfrm>
            <a:prstGeom prst="ellipse">
              <a:avLst/>
            </a:prstGeom>
            <a:gradFill>
              <a:gsLst>
                <a:gs pos="22000">
                  <a:schemeClr val="bg1">
                    <a:alpha val="40000"/>
                  </a:schemeClr>
                </a:gs>
                <a:gs pos="50000">
                  <a:srgbClr val="FFFFFF">
                    <a:alpha val="10000"/>
                  </a:srgbClr>
                </a:gs>
                <a:gs pos="50000">
                  <a:schemeClr val="bg1">
                    <a:alpha val="20000"/>
                  </a:schemeClr>
                </a:gs>
                <a:gs pos="15000">
                  <a:schemeClr val="bg1">
                    <a:alpha val="87000"/>
                  </a:schemeClr>
                </a:gs>
              </a:gsLst>
              <a:lin ang="2700000" scaled="0"/>
            </a:gradFill>
            <a:ln>
              <a:gradFill>
                <a:gsLst>
                  <a:gs pos="75000">
                    <a:srgbClr val="F0F0F0"/>
                  </a:gs>
                  <a:gs pos="50000">
                    <a:srgbClr val="C8C8C8"/>
                  </a:gs>
                  <a:gs pos="25000">
                    <a:srgbClr val="F0F0F0"/>
                  </a:gs>
                  <a:gs pos="0">
                    <a:schemeClr val="bg1"/>
                  </a:gs>
                  <a:gs pos="100000">
                    <a:schemeClr val="bg1"/>
                  </a:gs>
                </a:gsLst>
                <a:lin ang="2700000" scaled="0"/>
              </a:gradFill>
            </a:ln>
            <a:effectLst>
              <a:outerShdw blurRad="228600" dist="88900" dir="2700000" algn="tl" rotWithShape="0">
                <a:prstClr val="black">
                  <a:alpha val="1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zh-CN" sz="800" b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endParaRPr>
            </a:p>
          </p:txBody>
        </p:sp>
        <p:sp>
          <p:nvSpPr>
            <p:cNvPr id="20" name="Oval 8"/>
            <p:cNvSpPr>
              <a:spLocks noChangeArrowheads="1"/>
            </p:cNvSpPr>
            <p:nvPr/>
          </p:nvSpPr>
          <p:spPr bwMode="auto">
            <a:xfrm>
              <a:off x="5410323" y="2195862"/>
              <a:ext cx="1259066" cy="1259064"/>
            </a:xfrm>
            <a:prstGeom prst="ellipse">
              <a:avLst/>
            </a:prstGeom>
            <a:solidFill>
              <a:srgbClr val="F3913F"/>
            </a:solidFill>
            <a:ln w="222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800" b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endParaRPr>
            </a:p>
          </p:txBody>
        </p:sp>
      </p:grpSp>
      <p:grpSp>
        <p:nvGrpSpPr>
          <p:cNvPr id="21" name="PA_组合 48"/>
          <p:cNvGrpSpPr/>
          <p:nvPr>
            <p:custDataLst>
              <p:tags r:id="rId3"/>
            </p:custDataLst>
          </p:nvPr>
        </p:nvGrpSpPr>
        <p:grpSpPr>
          <a:xfrm>
            <a:off x="6277622" y="865751"/>
            <a:ext cx="540000" cy="540000"/>
            <a:chOff x="5309025" y="2094564"/>
            <a:chExt cx="1461661" cy="1461661"/>
          </a:xfrm>
        </p:grpSpPr>
        <p:sp>
          <p:nvSpPr>
            <p:cNvPr id="22" name="椭圆 1"/>
            <p:cNvSpPr>
              <a:spLocks noChangeArrowheads="1"/>
            </p:cNvSpPr>
            <p:nvPr/>
          </p:nvSpPr>
          <p:spPr bwMode="auto">
            <a:xfrm>
              <a:off x="5309025" y="2094564"/>
              <a:ext cx="1461661" cy="1461661"/>
            </a:xfrm>
            <a:prstGeom prst="ellipse">
              <a:avLst/>
            </a:prstGeom>
            <a:gradFill>
              <a:gsLst>
                <a:gs pos="22000">
                  <a:schemeClr val="bg1">
                    <a:alpha val="40000"/>
                  </a:schemeClr>
                </a:gs>
                <a:gs pos="50000">
                  <a:srgbClr val="FFFFFF">
                    <a:alpha val="10000"/>
                  </a:srgbClr>
                </a:gs>
                <a:gs pos="50000">
                  <a:schemeClr val="bg1">
                    <a:alpha val="20000"/>
                  </a:schemeClr>
                </a:gs>
                <a:gs pos="15000">
                  <a:schemeClr val="bg1">
                    <a:alpha val="87000"/>
                  </a:schemeClr>
                </a:gs>
              </a:gsLst>
              <a:lin ang="2700000" scaled="0"/>
            </a:gradFill>
            <a:ln>
              <a:gradFill>
                <a:gsLst>
                  <a:gs pos="75000">
                    <a:srgbClr val="F0F0F0"/>
                  </a:gs>
                  <a:gs pos="50000">
                    <a:srgbClr val="C8C8C8"/>
                  </a:gs>
                  <a:gs pos="25000">
                    <a:srgbClr val="F0F0F0"/>
                  </a:gs>
                  <a:gs pos="0">
                    <a:schemeClr val="bg1"/>
                  </a:gs>
                  <a:gs pos="100000">
                    <a:schemeClr val="bg1"/>
                  </a:gs>
                </a:gsLst>
                <a:lin ang="2700000" scaled="0"/>
              </a:gradFill>
            </a:ln>
            <a:effectLst>
              <a:outerShdw blurRad="228600" dist="88900" dir="2700000" algn="tl" rotWithShape="0">
                <a:prstClr val="black">
                  <a:alpha val="1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zh-CN" sz="800" b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endParaRPr>
            </a:p>
          </p:txBody>
        </p:sp>
        <p:sp>
          <p:nvSpPr>
            <p:cNvPr id="23" name="Oval 8"/>
            <p:cNvSpPr>
              <a:spLocks noChangeArrowheads="1"/>
            </p:cNvSpPr>
            <p:nvPr/>
          </p:nvSpPr>
          <p:spPr bwMode="auto">
            <a:xfrm>
              <a:off x="5410323" y="2195862"/>
              <a:ext cx="1259066" cy="1259064"/>
            </a:xfrm>
            <a:prstGeom prst="ellipse">
              <a:avLst/>
            </a:prstGeom>
            <a:solidFill>
              <a:srgbClr val="56CA93"/>
            </a:solidFill>
            <a:ln w="222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800" b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endParaRPr>
            </a:p>
          </p:txBody>
        </p:sp>
      </p:grpSp>
      <p:grpSp>
        <p:nvGrpSpPr>
          <p:cNvPr id="24" name="PA_组合 51"/>
          <p:cNvGrpSpPr/>
          <p:nvPr>
            <p:custDataLst>
              <p:tags r:id="rId4"/>
            </p:custDataLst>
          </p:nvPr>
        </p:nvGrpSpPr>
        <p:grpSpPr>
          <a:xfrm>
            <a:off x="6780198" y="865751"/>
            <a:ext cx="540000" cy="540000"/>
            <a:chOff x="5309025" y="2094564"/>
            <a:chExt cx="1461661" cy="1461661"/>
          </a:xfrm>
        </p:grpSpPr>
        <p:sp>
          <p:nvSpPr>
            <p:cNvPr id="25" name="椭圆 1"/>
            <p:cNvSpPr>
              <a:spLocks noChangeArrowheads="1"/>
            </p:cNvSpPr>
            <p:nvPr/>
          </p:nvSpPr>
          <p:spPr bwMode="auto">
            <a:xfrm>
              <a:off x="5309025" y="2094564"/>
              <a:ext cx="1461661" cy="1461661"/>
            </a:xfrm>
            <a:prstGeom prst="ellipse">
              <a:avLst/>
            </a:prstGeom>
            <a:gradFill>
              <a:gsLst>
                <a:gs pos="22000">
                  <a:schemeClr val="bg1">
                    <a:alpha val="40000"/>
                  </a:schemeClr>
                </a:gs>
                <a:gs pos="50000">
                  <a:srgbClr val="FFFFFF">
                    <a:alpha val="10000"/>
                  </a:srgbClr>
                </a:gs>
                <a:gs pos="50000">
                  <a:schemeClr val="bg1">
                    <a:alpha val="20000"/>
                  </a:schemeClr>
                </a:gs>
                <a:gs pos="15000">
                  <a:schemeClr val="bg1">
                    <a:alpha val="87000"/>
                  </a:schemeClr>
                </a:gs>
              </a:gsLst>
              <a:lin ang="2700000" scaled="0"/>
            </a:gradFill>
            <a:ln>
              <a:gradFill>
                <a:gsLst>
                  <a:gs pos="75000">
                    <a:srgbClr val="F0F0F0"/>
                  </a:gs>
                  <a:gs pos="50000">
                    <a:srgbClr val="C8C8C8"/>
                  </a:gs>
                  <a:gs pos="25000">
                    <a:srgbClr val="F0F0F0"/>
                  </a:gs>
                  <a:gs pos="0">
                    <a:schemeClr val="bg1"/>
                  </a:gs>
                  <a:gs pos="100000">
                    <a:schemeClr val="bg1"/>
                  </a:gs>
                </a:gsLst>
                <a:lin ang="2700000" scaled="0"/>
              </a:gradFill>
            </a:ln>
            <a:effectLst>
              <a:outerShdw blurRad="228600" dist="88900" dir="2700000" algn="tl" rotWithShape="0">
                <a:prstClr val="black">
                  <a:alpha val="1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zh-CN" sz="800" b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endParaRPr>
            </a:p>
          </p:txBody>
        </p:sp>
        <p:sp>
          <p:nvSpPr>
            <p:cNvPr id="26" name="Oval 8"/>
            <p:cNvSpPr>
              <a:spLocks noChangeArrowheads="1"/>
            </p:cNvSpPr>
            <p:nvPr/>
          </p:nvSpPr>
          <p:spPr bwMode="auto">
            <a:xfrm>
              <a:off x="5410323" y="2195862"/>
              <a:ext cx="1259066" cy="1259064"/>
            </a:xfrm>
            <a:prstGeom prst="ellipse">
              <a:avLst/>
            </a:prstGeom>
            <a:solidFill>
              <a:srgbClr val="FB6060"/>
            </a:solidFill>
            <a:ln w="222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800" b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endParaRPr>
            </a:p>
          </p:txBody>
        </p:sp>
      </p:grpSp>
      <p:sp>
        <p:nvSpPr>
          <p:cNvPr id="27" name="PA_文本框 26"/>
          <p:cNvSpPr txBox="1"/>
          <p:nvPr>
            <p:custDataLst>
              <p:tags r:id="rId5"/>
            </p:custDataLst>
          </p:nvPr>
        </p:nvSpPr>
        <p:spPr>
          <a:xfrm>
            <a:off x="5215007" y="865751"/>
            <a:ext cx="540000" cy="540000"/>
          </a:xfrm>
          <a:prstGeom prst="rect">
            <a:avLst/>
          </a:prstGeom>
          <a:noFill/>
        </p:spPr>
        <p:txBody>
          <a:bodyPr wrap="square" lIns="121889" tIns="60944" rIns="121889" bIns="60944" rtlCol="0">
            <a:noAutofit/>
          </a:bodyPr>
          <a:lstStyle/>
          <a:p>
            <a:pPr algn="ctr"/>
            <a:r>
              <a:rPr lang="zh-CN" altLang="en-US" sz="2400" b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rPr>
              <a:t>三</a:t>
            </a:r>
            <a:endParaRPr lang="zh-CN" altLang="en-US" sz="32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ea"/>
              <a:sym typeface="+mn-lt"/>
            </a:endParaRPr>
          </a:p>
        </p:txBody>
      </p:sp>
      <p:sp>
        <p:nvSpPr>
          <p:cNvPr id="28" name="PA_文本框 26"/>
          <p:cNvSpPr txBox="1"/>
          <p:nvPr>
            <p:custDataLst>
              <p:tags r:id="rId6"/>
            </p:custDataLst>
          </p:nvPr>
        </p:nvSpPr>
        <p:spPr>
          <a:xfrm>
            <a:off x="5781094" y="865751"/>
            <a:ext cx="540000" cy="540000"/>
          </a:xfrm>
          <a:prstGeom prst="rect">
            <a:avLst/>
          </a:prstGeom>
          <a:noFill/>
        </p:spPr>
        <p:txBody>
          <a:bodyPr wrap="square" lIns="121889" tIns="60944" rIns="121889" bIns="60944" rtlCol="0">
            <a:noAutofit/>
          </a:bodyPr>
          <a:lstStyle/>
          <a:p>
            <a:pPr algn="ctr"/>
            <a:r>
              <a:rPr lang="zh-CN" altLang="en-US" sz="24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rPr>
              <a:t>下</a:t>
            </a:r>
          </a:p>
        </p:txBody>
      </p:sp>
      <p:sp>
        <p:nvSpPr>
          <p:cNvPr id="29" name="PA_矩形 56"/>
          <p:cNvSpPr/>
          <p:nvPr>
            <p:custDataLst>
              <p:tags r:id="rId7"/>
            </p:custDataLst>
          </p:nvPr>
        </p:nvSpPr>
        <p:spPr>
          <a:xfrm>
            <a:off x="6264959" y="889334"/>
            <a:ext cx="540000" cy="540000"/>
          </a:xfrm>
          <a:prstGeom prst="rect">
            <a:avLst/>
          </a:prstGeom>
        </p:spPr>
        <p:txBody>
          <a:bodyPr wrap="square" lIns="121889" tIns="60944" rIns="121889" bIns="60944">
            <a:noAutofit/>
          </a:bodyPr>
          <a:lstStyle/>
          <a:p>
            <a:pPr algn="ctr"/>
            <a:r>
              <a:rPr lang="zh-CN" altLang="en-US" sz="24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rPr>
              <a:t>数</a:t>
            </a:r>
          </a:p>
        </p:txBody>
      </p:sp>
      <p:sp>
        <p:nvSpPr>
          <p:cNvPr id="30" name="PA_矩形 57"/>
          <p:cNvSpPr/>
          <p:nvPr>
            <p:custDataLst>
              <p:tags r:id="rId8"/>
            </p:custDataLst>
          </p:nvPr>
        </p:nvSpPr>
        <p:spPr>
          <a:xfrm>
            <a:off x="6780198" y="865751"/>
            <a:ext cx="540000" cy="540000"/>
          </a:xfrm>
          <a:prstGeom prst="rect">
            <a:avLst/>
          </a:prstGeom>
        </p:spPr>
        <p:txBody>
          <a:bodyPr wrap="square" lIns="121889" tIns="60944" rIns="121889" bIns="60944">
            <a:noAutofit/>
          </a:bodyPr>
          <a:lstStyle/>
          <a:p>
            <a:pPr algn="ctr"/>
            <a:r>
              <a:rPr lang="zh-CN" altLang="en-US" sz="24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rPr>
              <a:t>学</a:t>
            </a:r>
          </a:p>
        </p:txBody>
      </p:sp>
      <p:pic>
        <p:nvPicPr>
          <p:cNvPr id="31" name="Picture 2" descr="“书”的图片搜索结果"/>
          <p:cNvPicPr>
            <a:picLocks noChangeAspect="1" noChangeArrowheads="1"/>
          </p:cNvPicPr>
          <p:nvPr/>
        </p:nvPicPr>
        <p:blipFill>
          <a:blip r:embed="rId1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26251" y="602226"/>
            <a:ext cx="990171" cy="835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27" grpId="0"/>
      <p:bldP spid="28" grpId="0"/>
      <p:bldP spid="29" grpId="0"/>
      <p:bldP spid="30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文本框 4"/>
          <p:cNvSpPr txBox="1">
            <a:spLocks noChangeArrowheads="1"/>
          </p:cNvSpPr>
          <p:nvPr/>
        </p:nvSpPr>
        <p:spPr bwMode="auto">
          <a:xfrm>
            <a:off x="653131" y="1577146"/>
            <a:ext cx="255711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defTabSz="4572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defTabSz="4572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defTabSz="4572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defTabSz="4572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defTabSz="4572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3600" b="1" dirty="0">
                <a:solidFill>
                  <a:srgbClr val="FF0000"/>
                </a:solidFill>
                <a:latin typeface="+mn-lt"/>
                <a:ea typeface="+mn-ea"/>
                <a:cs typeface="+mn-ea"/>
                <a:sym typeface="+mn-lt"/>
              </a:rPr>
              <a:t>归纳总结：</a:t>
            </a:r>
          </a:p>
        </p:txBody>
      </p:sp>
      <p:cxnSp>
        <p:nvCxnSpPr>
          <p:cNvPr id="9" name="直线连接符 38"/>
          <p:cNvCxnSpPr/>
          <p:nvPr/>
        </p:nvCxnSpPr>
        <p:spPr>
          <a:xfrm>
            <a:off x="823675" y="2279650"/>
            <a:ext cx="9626611" cy="0"/>
          </a:xfrm>
          <a:prstGeom prst="line">
            <a:avLst/>
          </a:prstGeom>
          <a:ln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1508" name="矩形 13"/>
          <p:cNvSpPr>
            <a:spLocks noChangeArrowheads="1"/>
          </p:cNvSpPr>
          <p:nvPr/>
        </p:nvSpPr>
        <p:spPr bwMode="auto">
          <a:xfrm>
            <a:off x="8144783" y="5742214"/>
            <a:ext cx="281359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defTabSz="4572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defTabSz="4572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defTabSz="4572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defTabSz="4572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defTabSz="4572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2000" b="1" dirty="0">
                <a:solidFill>
                  <a:srgbClr val="008000"/>
                </a:solidFill>
                <a:latin typeface="+mn-lt"/>
                <a:ea typeface="+mn-ea"/>
                <a:cs typeface="+mn-ea"/>
                <a:sym typeface="+mn-lt"/>
              </a:rPr>
              <a:t>（讲解源于</a:t>
            </a:r>
            <a:r>
              <a:rPr lang="en-US" altLang="zh-CN" sz="2000" b="1" dirty="0">
                <a:solidFill>
                  <a:srgbClr val="008000"/>
                </a:solidFill>
                <a:latin typeface="+mn-lt"/>
                <a:ea typeface="+mn-ea"/>
                <a:cs typeface="+mn-ea"/>
                <a:sym typeface="+mn-lt"/>
              </a:rPr>
              <a:t>《</a:t>
            </a:r>
            <a:r>
              <a:rPr lang="zh-CN" altLang="en-US" sz="2000" b="1" dirty="0">
                <a:solidFill>
                  <a:srgbClr val="008000"/>
                </a:solidFill>
                <a:latin typeface="+mn-lt"/>
                <a:ea typeface="+mn-ea"/>
                <a:cs typeface="+mn-ea"/>
                <a:sym typeface="+mn-lt"/>
              </a:rPr>
              <a:t>点拨</a:t>
            </a:r>
            <a:r>
              <a:rPr lang="en-US" altLang="zh-CN" sz="2000" b="1" dirty="0">
                <a:solidFill>
                  <a:srgbClr val="008000"/>
                </a:solidFill>
                <a:latin typeface="+mn-lt"/>
                <a:ea typeface="+mn-ea"/>
                <a:cs typeface="+mn-ea"/>
                <a:sym typeface="+mn-lt"/>
              </a:rPr>
              <a:t>》</a:t>
            </a:r>
            <a:r>
              <a:rPr lang="zh-CN" altLang="en-US" sz="2000" b="1" dirty="0">
                <a:solidFill>
                  <a:srgbClr val="008000"/>
                </a:solidFill>
                <a:latin typeface="+mn-lt"/>
                <a:ea typeface="+mn-ea"/>
                <a:cs typeface="+mn-ea"/>
                <a:sym typeface="+mn-lt"/>
              </a:rPr>
              <a:t>）</a:t>
            </a:r>
          </a:p>
        </p:txBody>
      </p:sp>
      <p:sp>
        <p:nvSpPr>
          <p:cNvPr id="21509" name="Text Box 16"/>
          <p:cNvSpPr txBox="1">
            <a:spLocks noChangeArrowheads="1"/>
          </p:cNvSpPr>
          <p:nvPr/>
        </p:nvSpPr>
        <p:spPr bwMode="auto">
          <a:xfrm>
            <a:off x="823675" y="2674486"/>
            <a:ext cx="6583363" cy="2802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4572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defTabSz="4572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defTabSz="4572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defTabSz="4572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defTabSz="4572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fontAlgn="base">
              <a:lnSpc>
                <a:spcPct val="150000"/>
              </a:lnSpc>
              <a:spcBef>
                <a:spcPct val="50000"/>
              </a:spcBef>
              <a:spcAft>
                <a:spcPct val="0"/>
              </a:spcAft>
            </a:pPr>
            <a:r>
              <a:rPr lang="zh-CN" altLang="en-US" sz="2400" b="1" dirty="0">
                <a:solidFill>
                  <a:srgbClr val="000000"/>
                </a:solidFill>
                <a:latin typeface="+mn-lt"/>
                <a:ea typeface="+mn-ea"/>
                <a:cs typeface="+mn-ea"/>
                <a:sym typeface="+mn-lt"/>
              </a:rPr>
              <a:t>常用面积单位间的进率：</a:t>
            </a:r>
          </a:p>
          <a:p>
            <a:pPr fontAlgn="base">
              <a:lnSpc>
                <a:spcPct val="150000"/>
              </a:lnSpc>
              <a:spcBef>
                <a:spcPct val="50000"/>
              </a:spcBef>
              <a:spcAft>
                <a:spcPct val="0"/>
              </a:spcAft>
            </a:pPr>
            <a:r>
              <a:rPr lang="zh-CN" altLang="en-US" sz="2400" b="1" dirty="0">
                <a:solidFill>
                  <a:srgbClr val="000000"/>
                </a:solidFill>
                <a:latin typeface="+mn-lt"/>
                <a:ea typeface="+mn-ea"/>
                <a:cs typeface="+mn-ea"/>
                <a:sym typeface="+mn-lt"/>
              </a:rPr>
              <a:t>        </a:t>
            </a:r>
            <a:r>
              <a:rPr lang="en-US" altLang="zh-CN" sz="2400" b="1" dirty="0">
                <a:solidFill>
                  <a:srgbClr val="000000"/>
                </a:solidFill>
                <a:latin typeface="+mn-lt"/>
                <a:ea typeface="+mn-ea"/>
                <a:cs typeface="+mn-ea"/>
                <a:sym typeface="+mn-lt"/>
              </a:rPr>
              <a:t>1</a:t>
            </a:r>
            <a:r>
              <a:rPr lang="zh-CN" altLang="en-US" sz="2400" b="1" dirty="0">
                <a:solidFill>
                  <a:srgbClr val="000000"/>
                </a:solidFill>
                <a:latin typeface="+mn-lt"/>
                <a:ea typeface="+mn-ea"/>
                <a:cs typeface="+mn-ea"/>
                <a:sym typeface="+mn-lt"/>
              </a:rPr>
              <a:t>平方分米＝</a:t>
            </a:r>
            <a:r>
              <a:rPr lang="en-US" altLang="zh-CN" sz="2400" b="1" dirty="0">
                <a:solidFill>
                  <a:srgbClr val="000000"/>
                </a:solidFill>
                <a:latin typeface="+mn-lt"/>
                <a:ea typeface="+mn-ea"/>
                <a:cs typeface="+mn-ea"/>
                <a:sym typeface="+mn-lt"/>
              </a:rPr>
              <a:t>100</a:t>
            </a:r>
            <a:r>
              <a:rPr lang="zh-CN" altLang="en-US" sz="2400" b="1" dirty="0">
                <a:solidFill>
                  <a:srgbClr val="000000"/>
                </a:solidFill>
                <a:latin typeface="+mn-lt"/>
                <a:ea typeface="+mn-ea"/>
                <a:cs typeface="+mn-ea"/>
                <a:sym typeface="+mn-lt"/>
              </a:rPr>
              <a:t>平方厘米</a:t>
            </a:r>
          </a:p>
          <a:p>
            <a:pPr fontAlgn="base">
              <a:lnSpc>
                <a:spcPct val="150000"/>
              </a:lnSpc>
              <a:spcBef>
                <a:spcPct val="50000"/>
              </a:spcBef>
              <a:spcAft>
                <a:spcPct val="0"/>
              </a:spcAft>
            </a:pPr>
            <a:r>
              <a:rPr lang="zh-CN" altLang="en-US" sz="2400" b="1" dirty="0">
                <a:solidFill>
                  <a:srgbClr val="000000"/>
                </a:solidFill>
                <a:latin typeface="+mn-lt"/>
                <a:ea typeface="+mn-ea"/>
                <a:cs typeface="+mn-ea"/>
                <a:sym typeface="+mn-lt"/>
              </a:rPr>
              <a:t>        </a:t>
            </a:r>
            <a:r>
              <a:rPr lang="en-US" altLang="zh-CN" sz="2400" b="1" dirty="0">
                <a:solidFill>
                  <a:srgbClr val="000000"/>
                </a:solidFill>
                <a:latin typeface="+mn-lt"/>
                <a:ea typeface="+mn-ea"/>
                <a:cs typeface="+mn-ea"/>
                <a:sym typeface="+mn-lt"/>
              </a:rPr>
              <a:t>1</a:t>
            </a:r>
            <a:r>
              <a:rPr lang="zh-CN" altLang="en-US" sz="2400" b="1" dirty="0">
                <a:solidFill>
                  <a:srgbClr val="000000"/>
                </a:solidFill>
                <a:latin typeface="+mn-lt"/>
                <a:ea typeface="+mn-ea"/>
                <a:cs typeface="+mn-ea"/>
                <a:sym typeface="+mn-lt"/>
              </a:rPr>
              <a:t>平方米＝</a:t>
            </a:r>
            <a:r>
              <a:rPr lang="en-US" altLang="zh-CN" sz="2400" b="1" dirty="0">
                <a:solidFill>
                  <a:srgbClr val="000000"/>
                </a:solidFill>
                <a:latin typeface="+mn-lt"/>
                <a:ea typeface="+mn-ea"/>
                <a:cs typeface="+mn-ea"/>
                <a:sym typeface="+mn-lt"/>
              </a:rPr>
              <a:t>100</a:t>
            </a:r>
            <a:r>
              <a:rPr lang="zh-CN" altLang="en-US" sz="2400" b="1" dirty="0">
                <a:solidFill>
                  <a:srgbClr val="000000"/>
                </a:solidFill>
                <a:latin typeface="+mn-lt"/>
                <a:ea typeface="+mn-ea"/>
                <a:cs typeface="+mn-ea"/>
                <a:sym typeface="+mn-lt"/>
              </a:rPr>
              <a:t>平方分米</a:t>
            </a:r>
          </a:p>
          <a:p>
            <a:pPr fontAlgn="base">
              <a:lnSpc>
                <a:spcPct val="150000"/>
              </a:lnSpc>
              <a:spcBef>
                <a:spcPct val="50000"/>
              </a:spcBef>
              <a:spcAft>
                <a:spcPct val="0"/>
              </a:spcAft>
            </a:pPr>
            <a:r>
              <a:rPr lang="zh-CN" altLang="en-US" sz="2400" b="1" dirty="0">
                <a:solidFill>
                  <a:srgbClr val="000000"/>
                </a:solidFill>
                <a:latin typeface="+mn-lt"/>
                <a:ea typeface="+mn-ea"/>
                <a:cs typeface="+mn-ea"/>
                <a:sym typeface="+mn-lt"/>
              </a:rPr>
              <a:t> 相邻两个常用的面积单位间的进率是</a:t>
            </a:r>
            <a:r>
              <a:rPr lang="en-US" altLang="zh-CN" sz="2400" b="1" dirty="0">
                <a:solidFill>
                  <a:srgbClr val="000000"/>
                </a:solidFill>
                <a:latin typeface="+mn-lt"/>
                <a:ea typeface="+mn-ea"/>
                <a:cs typeface="+mn-ea"/>
                <a:sym typeface="+mn-lt"/>
              </a:rPr>
              <a:t>100</a:t>
            </a:r>
            <a:r>
              <a:rPr lang="zh-CN" altLang="en-US" sz="2400" b="1" dirty="0">
                <a:solidFill>
                  <a:srgbClr val="000000"/>
                </a:solidFill>
                <a:latin typeface="+mn-lt"/>
                <a:ea typeface="+mn-ea"/>
                <a:cs typeface="+mn-ea"/>
                <a:sym typeface="+mn-lt"/>
              </a:rPr>
              <a:t>。</a:t>
            </a:r>
          </a:p>
        </p:txBody>
      </p:sp>
      <p:sp>
        <p:nvSpPr>
          <p:cNvPr id="7" name="TextBox 12_1_1_1"/>
          <p:cNvSpPr txBox="1"/>
          <p:nvPr/>
        </p:nvSpPr>
        <p:spPr>
          <a:xfrm>
            <a:off x="741010" y="358677"/>
            <a:ext cx="39178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zh-CN" altLang="en-US" sz="3200" dirty="0">
                <a:solidFill>
                  <a:srgbClr val="242D3A">
                    <a:lumMod val="75000"/>
                    <a:lumOff val="25000"/>
                  </a:srgbClr>
                </a:solidFill>
                <a:cs typeface="+mn-ea"/>
                <a:sym typeface="+mn-lt"/>
              </a:rPr>
              <a:t>新知探究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15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215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" dur="2000"/>
                                        <p:tgtEl>
                                          <p:spTgt spid="215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06" grpId="0"/>
      <p:bldP spid="21508" grpId="0"/>
      <p:bldP spid="2150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圆角矩形 16"/>
          <p:cNvSpPr>
            <a:spLocks noChangeArrowheads="1"/>
          </p:cNvSpPr>
          <p:nvPr/>
        </p:nvSpPr>
        <p:spPr bwMode="auto">
          <a:xfrm>
            <a:off x="2627313" y="931864"/>
            <a:ext cx="1778000" cy="598487"/>
          </a:xfrm>
          <a:prstGeom prst="roundRect">
            <a:avLst>
              <a:gd name="adj" fmla="val 50000"/>
            </a:avLst>
          </a:prstGeom>
          <a:noFill/>
          <a:ln>
            <a:noFill/>
          </a:ln>
          <a:effectLst>
            <a:outerShdw dist="20000" dir="5400000" rotWithShape="0">
              <a:srgbClr val="00000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>
            <a:lvl1pPr defTabSz="4572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defTabSz="4572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defTabSz="4572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defTabSz="4572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defTabSz="4572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zh-CN" altLang="en-US">
              <a:solidFill>
                <a:srgbClr val="000000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22531" name="文本框 13"/>
          <p:cNvSpPr txBox="1">
            <a:spLocks noChangeArrowheads="1"/>
          </p:cNvSpPr>
          <p:nvPr/>
        </p:nvSpPr>
        <p:spPr bwMode="auto">
          <a:xfrm>
            <a:off x="1582259" y="1439095"/>
            <a:ext cx="1590675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4572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defTabSz="4572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defTabSz="4572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defTabSz="4572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defTabSz="4572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2600" b="1">
                <a:solidFill>
                  <a:srgbClr val="000000"/>
                </a:solidFill>
                <a:latin typeface="+mn-lt"/>
                <a:ea typeface="+mn-ea"/>
                <a:cs typeface="+mn-ea"/>
                <a:sym typeface="+mn-lt"/>
              </a:rPr>
              <a:t>探究点</a:t>
            </a:r>
            <a:r>
              <a:rPr lang="en-US" altLang="zh-CN" sz="2600" b="1">
                <a:solidFill>
                  <a:srgbClr val="000000"/>
                </a:solidFill>
                <a:latin typeface="+mn-lt"/>
                <a:ea typeface="+mn-ea"/>
                <a:cs typeface="+mn-ea"/>
                <a:sym typeface="+mn-lt"/>
              </a:rPr>
              <a:t>2</a:t>
            </a:r>
            <a:endParaRPr lang="zh-CN" altLang="en-US" sz="2600" b="1">
              <a:solidFill>
                <a:srgbClr val="000000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22532" name="文本框 22"/>
          <p:cNvSpPr txBox="1">
            <a:spLocks noChangeArrowheads="1"/>
          </p:cNvSpPr>
          <p:nvPr/>
        </p:nvSpPr>
        <p:spPr bwMode="auto">
          <a:xfrm>
            <a:off x="3025296" y="1469258"/>
            <a:ext cx="3808412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4572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defTabSz="4572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defTabSz="4572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defTabSz="4572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defTabSz="4572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2600" b="1">
                <a:solidFill>
                  <a:srgbClr val="000000"/>
                </a:solidFill>
                <a:latin typeface="+mn-lt"/>
                <a:ea typeface="+mn-ea"/>
                <a:cs typeface="+mn-ea"/>
                <a:sym typeface="+mn-lt"/>
              </a:rPr>
              <a:t>面积单位间的换算</a:t>
            </a:r>
          </a:p>
        </p:txBody>
      </p:sp>
      <p:pic>
        <p:nvPicPr>
          <p:cNvPr id="22533" name="图片 9" descr="book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022" y="1323208"/>
            <a:ext cx="1087437" cy="890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" name="TextBox 30"/>
          <p:cNvSpPr txBox="1">
            <a:spLocks noChangeArrowheads="1"/>
          </p:cNvSpPr>
          <p:nvPr/>
        </p:nvSpPr>
        <p:spPr bwMode="auto">
          <a:xfrm>
            <a:off x="5405251" y="3819138"/>
            <a:ext cx="4830308" cy="537711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5pPr>
            <a:lvl6pPr marL="25146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6pPr>
            <a:lvl7pPr marL="29718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7pPr>
            <a:lvl8pPr marL="34290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8pPr>
            <a:lvl9pPr marL="38862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9pPr>
          </a:lstStyle>
          <a:p>
            <a:pPr eaLnBrk="1" fontAlgn="base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 sz="2600" dirty="0">
                <a:solidFill>
                  <a:srgbClr val="002060"/>
                </a:solidFill>
                <a:latin typeface="+mn-lt"/>
                <a:ea typeface="+mn-ea"/>
                <a:cs typeface="+mn-ea"/>
                <a:sym typeface="+mn-lt"/>
              </a:rPr>
              <a:t>80×80</a:t>
            </a:r>
            <a:r>
              <a:rPr lang="zh-CN" altLang="en-US" sz="2600" dirty="0">
                <a:solidFill>
                  <a:srgbClr val="002060"/>
                </a:solidFill>
                <a:latin typeface="+mn-lt"/>
                <a:ea typeface="+mn-ea"/>
                <a:cs typeface="+mn-ea"/>
                <a:sym typeface="+mn-lt"/>
              </a:rPr>
              <a:t>＝</a:t>
            </a:r>
            <a:r>
              <a:rPr lang="en-US" altLang="zh-CN" sz="2600" dirty="0">
                <a:solidFill>
                  <a:srgbClr val="002060"/>
                </a:solidFill>
                <a:latin typeface="+mn-lt"/>
                <a:ea typeface="+mn-ea"/>
                <a:cs typeface="+mn-ea"/>
                <a:sym typeface="+mn-lt"/>
              </a:rPr>
              <a:t>6400</a:t>
            </a:r>
            <a:r>
              <a:rPr lang="zh-CN" altLang="en-US" sz="2600" dirty="0">
                <a:solidFill>
                  <a:srgbClr val="002060"/>
                </a:solidFill>
                <a:latin typeface="+mn-lt"/>
                <a:ea typeface="+mn-ea"/>
                <a:cs typeface="+mn-ea"/>
                <a:sym typeface="+mn-lt"/>
              </a:rPr>
              <a:t>（平方厘米）</a:t>
            </a:r>
          </a:p>
        </p:txBody>
      </p:sp>
      <p:sp>
        <p:nvSpPr>
          <p:cNvPr id="33" name="TextBox 32"/>
          <p:cNvSpPr txBox="1">
            <a:spLocks noChangeArrowheads="1"/>
          </p:cNvSpPr>
          <p:nvPr/>
        </p:nvSpPr>
        <p:spPr bwMode="auto">
          <a:xfrm>
            <a:off x="4737101" y="4992867"/>
            <a:ext cx="5744254" cy="537711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5pPr>
            <a:lvl6pPr marL="25146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6pPr>
            <a:lvl7pPr marL="29718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7pPr>
            <a:lvl8pPr marL="34290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8pPr>
            <a:lvl9pPr marL="38862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9pPr>
          </a:lstStyle>
          <a:p>
            <a:pPr eaLnBrk="1" fontAlgn="base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 sz="2600" dirty="0">
                <a:solidFill>
                  <a:srgbClr val="002060"/>
                </a:solidFill>
                <a:latin typeface="+mn-lt"/>
                <a:ea typeface="+mn-ea"/>
                <a:cs typeface="+mn-ea"/>
                <a:sym typeface="+mn-lt"/>
              </a:rPr>
              <a:t>6400</a:t>
            </a:r>
            <a:r>
              <a:rPr lang="zh-CN" altLang="en-US" sz="2600" dirty="0">
                <a:solidFill>
                  <a:srgbClr val="002060"/>
                </a:solidFill>
                <a:latin typeface="+mn-lt"/>
                <a:ea typeface="+mn-ea"/>
                <a:cs typeface="+mn-ea"/>
                <a:sym typeface="+mn-lt"/>
              </a:rPr>
              <a:t>平方厘米＝</a:t>
            </a:r>
            <a:r>
              <a:rPr lang="en-US" altLang="zh-CN" sz="2600" dirty="0">
                <a:solidFill>
                  <a:srgbClr val="002060"/>
                </a:solidFill>
                <a:latin typeface="+mn-lt"/>
                <a:ea typeface="+mn-ea"/>
                <a:cs typeface="+mn-ea"/>
                <a:sym typeface="+mn-lt"/>
              </a:rPr>
              <a:t>64</a:t>
            </a:r>
            <a:r>
              <a:rPr lang="zh-CN" altLang="en-US" sz="2600" dirty="0">
                <a:solidFill>
                  <a:srgbClr val="002060"/>
                </a:solidFill>
                <a:latin typeface="+mn-lt"/>
                <a:ea typeface="+mn-ea"/>
                <a:cs typeface="+mn-ea"/>
                <a:sym typeface="+mn-lt"/>
              </a:rPr>
              <a:t>平方分米</a:t>
            </a:r>
          </a:p>
        </p:txBody>
      </p:sp>
      <p:sp>
        <p:nvSpPr>
          <p:cNvPr id="35" name="TextBox 12"/>
          <p:cNvSpPr txBox="1">
            <a:spLocks noChangeArrowheads="1"/>
          </p:cNvSpPr>
          <p:nvPr/>
        </p:nvSpPr>
        <p:spPr bwMode="auto">
          <a:xfrm>
            <a:off x="1012347" y="2097907"/>
            <a:ext cx="10366853" cy="10758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fontAlgn="base" hangingPunct="1">
              <a:lnSpc>
                <a:spcPct val="14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2400" b="1" dirty="0">
                <a:solidFill>
                  <a:srgbClr val="000000"/>
                </a:solidFill>
                <a:latin typeface="+mn-lt"/>
                <a:ea typeface="+mn-ea"/>
                <a:cs typeface="+mn-ea"/>
                <a:sym typeface="+mn-lt"/>
              </a:rPr>
              <a:t>下图是一块正方形的交通标志牌，标志牌的面积是多少平方厘米？合多少平方分米？</a:t>
            </a:r>
          </a:p>
        </p:txBody>
      </p:sp>
      <p:sp>
        <p:nvSpPr>
          <p:cNvPr id="47114" name="圆角矩形 35"/>
          <p:cNvSpPr>
            <a:spLocks noChangeArrowheads="1"/>
          </p:cNvSpPr>
          <p:nvPr/>
        </p:nvSpPr>
        <p:spPr bwMode="auto">
          <a:xfrm>
            <a:off x="4151313" y="1695451"/>
            <a:ext cx="1041400" cy="576263"/>
          </a:xfrm>
          <a:prstGeom prst="roundRect">
            <a:avLst>
              <a:gd name="adj" fmla="val 16667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/>
          <a:p>
            <a:pPr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</a:pPr>
            <a:endParaRPr lang="zh-CN" altLang="en-US" sz="2600" b="1">
              <a:solidFill>
                <a:srgbClr val="000000"/>
              </a:solidFill>
              <a:cs typeface="+mn-ea"/>
              <a:sym typeface="+mn-lt"/>
            </a:endParaRPr>
          </a:p>
        </p:txBody>
      </p:sp>
      <p:sp>
        <p:nvSpPr>
          <p:cNvPr id="47115" name="圆角矩形 36"/>
          <p:cNvSpPr>
            <a:spLocks noChangeArrowheads="1"/>
          </p:cNvSpPr>
          <p:nvPr/>
        </p:nvSpPr>
        <p:spPr bwMode="auto">
          <a:xfrm>
            <a:off x="3176588" y="2451101"/>
            <a:ext cx="1376362" cy="576263"/>
          </a:xfrm>
          <a:prstGeom prst="roundRect">
            <a:avLst>
              <a:gd name="adj" fmla="val 16667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/>
          <a:p>
            <a:pPr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</a:pPr>
            <a:endParaRPr lang="zh-CN" altLang="en-US" sz="2600" b="1">
              <a:solidFill>
                <a:srgbClr val="000000"/>
              </a:solidFill>
              <a:cs typeface="+mn-ea"/>
              <a:sym typeface="+mn-lt"/>
            </a:endParaRPr>
          </a:p>
        </p:txBody>
      </p:sp>
      <p:sp>
        <p:nvSpPr>
          <p:cNvPr id="47116" name="圆角矩形 37"/>
          <p:cNvSpPr>
            <a:spLocks noChangeArrowheads="1"/>
          </p:cNvSpPr>
          <p:nvPr/>
        </p:nvSpPr>
        <p:spPr bwMode="auto">
          <a:xfrm>
            <a:off x="5851525" y="2420938"/>
            <a:ext cx="1328738" cy="576262"/>
          </a:xfrm>
          <a:prstGeom prst="roundRect">
            <a:avLst>
              <a:gd name="adj" fmla="val 16667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/>
          <a:p>
            <a:pPr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</a:pPr>
            <a:endParaRPr lang="zh-CN" altLang="en-US" sz="2600" b="1">
              <a:solidFill>
                <a:srgbClr val="000000"/>
              </a:solidFill>
              <a:cs typeface="+mn-ea"/>
              <a:sym typeface="+mn-lt"/>
            </a:endParaRPr>
          </a:p>
        </p:txBody>
      </p:sp>
      <p:cxnSp>
        <p:nvCxnSpPr>
          <p:cNvPr id="39" name="直接连接符 38"/>
          <p:cNvCxnSpPr>
            <a:cxnSpLocks noChangeShapeType="1"/>
          </p:cNvCxnSpPr>
          <p:nvPr/>
        </p:nvCxnSpPr>
        <p:spPr bwMode="auto">
          <a:xfrm>
            <a:off x="5795963" y="3408363"/>
            <a:ext cx="3922712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0" name="直接连接符 39"/>
          <p:cNvCxnSpPr>
            <a:cxnSpLocks noChangeShapeType="1"/>
          </p:cNvCxnSpPr>
          <p:nvPr/>
        </p:nvCxnSpPr>
        <p:spPr bwMode="auto">
          <a:xfrm>
            <a:off x="5464176" y="4381500"/>
            <a:ext cx="4130675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1" name="直接连接符 40"/>
          <p:cNvCxnSpPr>
            <a:cxnSpLocks noChangeShapeType="1"/>
          </p:cNvCxnSpPr>
          <p:nvPr/>
        </p:nvCxnSpPr>
        <p:spPr bwMode="auto">
          <a:xfrm>
            <a:off x="4303714" y="4833938"/>
            <a:ext cx="6016625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42" name="TextBox 41"/>
          <p:cNvSpPr txBox="1">
            <a:spLocks noChangeArrowheads="1"/>
          </p:cNvSpPr>
          <p:nvPr/>
        </p:nvSpPr>
        <p:spPr bwMode="auto">
          <a:xfrm>
            <a:off x="5405251" y="2845552"/>
            <a:ext cx="4301178" cy="538161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5pPr>
            <a:lvl6pPr marL="25146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6pPr>
            <a:lvl7pPr marL="29718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7pPr>
            <a:lvl8pPr marL="34290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8pPr>
            <a:lvl9pPr marL="38862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9pPr>
          </a:lstStyle>
          <a:p>
            <a:pPr algn="r" eaLnBrk="1" fontAlgn="base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2600" dirty="0">
                <a:solidFill>
                  <a:srgbClr val="FF0000"/>
                </a:solidFill>
                <a:latin typeface="+mn-lt"/>
                <a:ea typeface="+mn-ea"/>
                <a:cs typeface="+mn-ea"/>
                <a:sym typeface="+mn-lt"/>
              </a:rPr>
              <a:t>正方形的面积＝边长</a:t>
            </a:r>
            <a:r>
              <a:rPr lang="en-US" altLang="zh-CN" sz="2600" dirty="0">
                <a:solidFill>
                  <a:srgbClr val="FF0000"/>
                </a:solidFill>
                <a:latin typeface="+mn-lt"/>
                <a:ea typeface="+mn-ea"/>
                <a:cs typeface="+mn-ea"/>
                <a:sym typeface="+mn-lt"/>
              </a:rPr>
              <a:t>×</a:t>
            </a:r>
            <a:r>
              <a:rPr lang="zh-CN" altLang="en-US" sz="2600" dirty="0">
                <a:solidFill>
                  <a:srgbClr val="FF0000"/>
                </a:solidFill>
                <a:latin typeface="+mn-lt"/>
                <a:ea typeface="+mn-ea"/>
                <a:cs typeface="+mn-ea"/>
                <a:sym typeface="+mn-lt"/>
              </a:rPr>
              <a:t>边长</a:t>
            </a:r>
          </a:p>
        </p:txBody>
      </p:sp>
      <p:sp>
        <p:nvSpPr>
          <p:cNvPr id="43" name="TextBox 42"/>
          <p:cNvSpPr txBox="1">
            <a:spLocks noChangeArrowheads="1"/>
          </p:cNvSpPr>
          <p:nvPr/>
        </p:nvSpPr>
        <p:spPr bwMode="auto">
          <a:xfrm>
            <a:off x="5102832" y="4315029"/>
            <a:ext cx="4015844" cy="537711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5pPr>
            <a:lvl6pPr marL="25146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6pPr>
            <a:lvl7pPr marL="29718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7pPr>
            <a:lvl8pPr marL="34290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8pPr>
            <a:lvl9pPr marL="38862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9pPr>
          </a:lstStyle>
          <a:p>
            <a:pPr algn="r" eaLnBrk="1" fontAlgn="base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 sz="2600" dirty="0">
                <a:solidFill>
                  <a:srgbClr val="FF0000"/>
                </a:solidFill>
                <a:latin typeface="+mn-lt"/>
                <a:ea typeface="+mn-ea"/>
                <a:cs typeface="+mn-ea"/>
                <a:sym typeface="+mn-lt"/>
              </a:rPr>
              <a:t>100</a:t>
            </a:r>
            <a:r>
              <a:rPr lang="zh-CN" altLang="en-US" sz="2600" dirty="0">
                <a:solidFill>
                  <a:srgbClr val="FF0000"/>
                </a:solidFill>
                <a:latin typeface="+mn-lt"/>
                <a:ea typeface="+mn-ea"/>
                <a:cs typeface="+mn-ea"/>
                <a:sym typeface="+mn-lt"/>
              </a:rPr>
              <a:t>平方厘米＝</a:t>
            </a:r>
            <a:r>
              <a:rPr lang="en-US" altLang="zh-CN" sz="2600" dirty="0">
                <a:solidFill>
                  <a:srgbClr val="FF0000"/>
                </a:solidFill>
                <a:latin typeface="+mn-lt"/>
                <a:ea typeface="+mn-ea"/>
                <a:cs typeface="+mn-ea"/>
                <a:sym typeface="+mn-lt"/>
              </a:rPr>
              <a:t>1</a:t>
            </a:r>
            <a:r>
              <a:rPr lang="zh-CN" altLang="en-US" sz="2600" dirty="0">
                <a:solidFill>
                  <a:srgbClr val="FF0000"/>
                </a:solidFill>
                <a:latin typeface="+mn-lt"/>
                <a:ea typeface="+mn-ea"/>
                <a:cs typeface="+mn-ea"/>
                <a:sym typeface="+mn-lt"/>
              </a:rPr>
              <a:t>平方分米</a:t>
            </a:r>
          </a:p>
        </p:txBody>
      </p:sp>
      <p:sp>
        <p:nvSpPr>
          <p:cNvPr id="44" name="TextBox 43"/>
          <p:cNvSpPr txBox="1">
            <a:spLocks noChangeArrowheads="1"/>
          </p:cNvSpPr>
          <p:nvPr/>
        </p:nvSpPr>
        <p:spPr bwMode="auto">
          <a:xfrm>
            <a:off x="4240212" y="5795963"/>
            <a:ext cx="6935787" cy="537711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5pPr>
            <a:lvl6pPr marL="25146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6pPr>
            <a:lvl7pPr marL="29718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7pPr>
            <a:lvl8pPr marL="34290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8pPr>
            <a:lvl9pPr marL="38862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9pPr>
          </a:lstStyle>
          <a:p>
            <a:pPr eaLnBrk="1" fontAlgn="base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2600" dirty="0">
                <a:solidFill>
                  <a:srgbClr val="002060"/>
                </a:solidFill>
                <a:latin typeface="+mn-lt"/>
                <a:ea typeface="+mn-ea"/>
                <a:cs typeface="+mn-ea"/>
                <a:sym typeface="+mn-lt"/>
              </a:rPr>
              <a:t>答：面积是</a:t>
            </a:r>
            <a:r>
              <a:rPr lang="en-US" altLang="zh-CN" sz="2600" dirty="0">
                <a:solidFill>
                  <a:srgbClr val="002060"/>
                </a:solidFill>
                <a:latin typeface="+mn-lt"/>
                <a:ea typeface="+mn-ea"/>
                <a:cs typeface="+mn-ea"/>
                <a:sym typeface="+mn-lt"/>
              </a:rPr>
              <a:t>6400</a:t>
            </a:r>
            <a:r>
              <a:rPr lang="zh-CN" altLang="en-US" sz="2600" dirty="0">
                <a:solidFill>
                  <a:srgbClr val="002060"/>
                </a:solidFill>
                <a:latin typeface="+mn-lt"/>
                <a:ea typeface="+mn-ea"/>
                <a:cs typeface="+mn-ea"/>
                <a:sym typeface="+mn-lt"/>
              </a:rPr>
              <a:t>平方厘米，合</a:t>
            </a:r>
            <a:r>
              <a:rPr lang="en-US" altLang="zh-CN" sz="2600" dirty="0">
                <a:solidFill>
                  <a:srgbClr val="002060"/>
                </a:solidFill>
                <a:latin typeface="+mn-lt"/>
                <a:ea typeface="+mn-ea"/>
                <a:cs typeface="+mn-ea"/>
                <a:sym typeface="+mn-lt"/>
              </a:rPr>
              <a:t>64</a:t>
            </a:r>
            <a:r>
              <a:rPr lang="zh-CN" altLang="en-US" sz="2600" dirty="0">
                <a:solidFill>
                  <a:srgbClr val="002060"/>
                </a:solidFill>
                <a:latin typeface="+mn-lt"/>
                <a:ea typeface="+mn-ea"/>
                <a:cs typeface="+mn-ea"/>
                <a:sym typeface="+mn-lt"/>
              </a:rPr>
              <a:t>平方分米。</a:t>
            </a:r>
          </a:p>
        </p:txBody>
      </p:sp>
      <p:pic>
        <p:nvPicPr>
          <p:cNvPr id="22546" name="Picture 18" descr="未标题-6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4189" y="3746499"/>
            <a:ext cx="2443576" cy="20478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7124" name="圆角矩形 45"/>
          <p:cNvSpPr>
            <a:spLocks noChangeArrowheads="1"/>
          </p:cNvSpPr>
          <p:nvPr/>
        </p:nvSpPr>
        <p:spPr bwMode="auto">
          <a:xfrm>
            <a:off x="4324351" y="3929064"/>
            <a:ext cx="392113" cy="1152525"/>
          </a:xfrm>
          <a:prstGeom prst="roundRect">
            <a:avLst>
              <a:gd name="adj" fmla="val 16667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/>
          <a:p>
            <a:pPr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</a:pPr>
            <a:endParaRPr lang="zh-CN" altLang="en-US" sz="2600" b="1">
              <a:solidFill>
                <a:srgbClr val="000000"/>
              </a:solidFill>
              <a:cs typeface="+mn-ea"/>
              <a:sym typeface="+mn-lt"/>
            </a:endParaRPr>
          </a:p>
        </p:txBody>
      </p:sp>
      <p:sp>
        <p:nvSpPr>
          <p:cNvPr id="21" name="TextBox 12_1_1_1"/>
          <p:cNvSpPr txBox="1"/>
          <p:nvPr/>
        </p:nvSpPr>
        <p:spPr>
          <a:xfrm>
            <a:off x="741010" y="358677"/>
            <a:ext cx="39178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zh-CN" altLang="en-US" sz="3200" dirty="0">
                <a:solidFill>
                  <a:srgbClr val="242D3A">
                    <a:lumMod val="75000"/>
                    <a:lumOff val="25000"/>
                  </a:srgbClr>
                </a:solidFill>
                <a:cs typeface="+mn-ea"/>
                <a:sym typeface="+mn-lt"/>
              </a:rPr>
              <a:t>新知探究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/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1000"/>
                                        <p:tgtEl>
                                          <p:spTgt spid="47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/>
                                  </p:end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1000"/>
                                        <p:tgtEl>
                                          <p:spTgt spid="47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/>
                                  </p:end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1000"/>
                                        <p:tgtEl>
                                          <p:spTgt spid="47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/>
                                  </p:end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1000"/>
                                        <p:tgtEl>
                                          <p:spTgt spid="47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  <p:bldP spid="33" grpId="0"/>
      <p:bldP spid="47114" grpId="0"/>
      <p:bldP spid="47115" grpId="0"/>
      <p:bldP spid="47116" grpId="0"/>
      <p:bldP spid="42" grpId="0"/>
      <p:bldP spid="43" grpId="0"/>
      <p:bldP spid="44" grpId="0"/>
      <p:bldP spid="4712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文本框 4"/>
          <p:cNvSpPr txBox="1">
            <a:spLocks noChangeArrowheads="1"/>
          </p:cNvSpPr>
          <p:nvPr/>
        </p:nvSpPr>
        <p:spPr bwMode="auto">
          <a:xfrm>
            <a:off x="745506" y="1145272"/>
            <a:ext cx="255711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defTabSz="4572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defTabSz="4572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defTabSz="4572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defTabSz="4572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defTabSz="4572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3600" b="1" dirty="0">
                <a:solidFill>
                  <a:srgbClr val="FF0000"/>
                </a:solidFill>
                <a:latin typeface="+mn-lt"/>
                <a:ea typeface="+mn-ea"/>
                <a:cs typeface="+mn-ea"/>
                <a:sym typeface="+mn-lt"/>
              </a:rPr>
              <a:t>归纳总结：</a:t>
            </a:r>
          </a:p>
        </p:txBody>
      </p:sp>
      <p:cxnSp>
        <p:nvCxnSpPr>
          <p:cNvPr id="14" name="直线连接符 38"/>
          <p:cNvCxnSpPr/>
          <p:nvPr/>
        </p:nvCxnSpPr>
        <p:spPr>
          <a:xfrm>
            <a:off x="896713" y="1835145"/>
            <a:ext cx="10148658" cy="0"/>
          </a:xfrm>
          <a:prstGeom prst="line">
            <a:avLst/>
          </a:prstGeom>
          <a:ln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3556" name="矩形 13"/>
          <p:cNvSpPr>
            <a:spLocks noChangeArrowheads="1"/>
          </p:cNvSpPr>
          <p:nvPr/>
        </p:nvSpPr>
        <p:spPr bwMode="auto">
          <a:xfrm>
            <a:off x="8637400" y="5920771"/>
            <a:ext cx="281359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defTabSz="4572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defTabSz="4572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defTabSz="4572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defTabSz="4572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defTabSz="4572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2000" b="1" dirty="0">
                <a:solidFill>
                  <a:srgbClr val="008000"/>
                </a:solidFill>
                <a:latin typeface="+mn-lt"/>
                <a:ea typeface="+mn-ea"/>
                <a:cs typeface="+mn-ea"/>
                <a:sym typeface="+mn-lt"/>
              </a:rPr>
              <a:t>（讲解源于</a:t>
            </a:r>
            <a:r>
              <a:rPr lang="en-US" altLang="zh-CN" sz="2000" b="1" dirty="0">
                <a:solidFill>
                  <a:srgbClr val="008000"/>
                </a:solidFill>
                <a:latin typeface="+mn-lt"/>
                <a:ea typeface="+mn-ea"/>
                <a:cs typeface="+mn-ea"/>
                <a:sym typeface="+mn-lt"/>
              </a:rPr>
              <a:t>《</a:t>
            </a:r>
            <a:r>
              <a:rPr lang="zh-CN" altLang="en-US" sz="2000" b="1" dirty="0">
                <a:solidFill>
                  <a:srgbClr val="008000"/>
                </a:solidFill>
                <a:latin typeface="+mn-lt"/>
                <a:ea typeface="+mn-ea"/>
                <a:cs typeface="+mn-ea"/>
                <a:sym typeface="+mn-lt"/>
              </a:rPr>
              <a:t>点拨</a:t>
            </a:r>
            <a:r>
              <a:rPr lang="en-US" altLang="zh-CN" sz="2000" b="1" dirty="0">
                <a:solidFill>
                  <a:srgbClr val="008000"/>
                </a:solidFill>
                <a:latin typeface="+mn-lt"/>
                <a:ea typeface="+mn-ea"/>
                <a:cs typeface="+mn-ea"/>
                <a:sym typeface="+mn-lt"/>
              </a:rPr>
              <a:t>》</a:t>
            </a:r>
            <a:r>
              <a:rPr lang="zh-CN" altLang="en-US" sz="2000" b="1" dirty="0">
                <a:solidFill>
                  <a:srgbClr val="008000"/>
                </a:solidFill>
                <a:latin typeface="+mn-lt"/>
                <a:ea typeface="+mn-ea"/>
                <a:cs typeface="+mn-ea"/>
                <a:sym typeface="+mn-lt"/>
              </a:rPr>
              <a:t>）</a:t>
            </a:r>
          </a:p>
        </p:txBody>
      </p:sp>
      <p:sp>
        <p:nvSpPr>
          <p:cNvPr id="8" name="Text Box 16"/>
          <p:cNvSpPr txBox="1">
            <a:spLocks noChangeArrowheads="1"/>
          </p:cNvSpPr>
          <p:nvPr/>
        </p:nvSpPr>
        <p:spPr bwMode="auto">
          <a:xfrm>
            <a:off x="741009" y="2088687"/>
            <a:ext cx="10304361" cy="39786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defTabSz="457200" fontAlgn="base">
              <a:lnSpc>
                <a:spcPct val="200000"/>
              </a:lnSpc>
              <a:spcAft>
                <a:spcPct val="0"/>
              </a:spcAft>
              <a:defRPr/>
            </a:pPr>
            <a:r>
              <a:rPr lang="zh-CN" altLang="en-US" sz="2600" b="1" dirty="0">
                <a:solidFill>
                  <a:srgbClr val="000000"/>
                </a:solidFill>
                <a:cs typeface="+mn-ea"/>
                <a:sym typeface="+mn-lt"/>
              </a:rPr>
              <a:t> 面积单位间的换算方法：</a:t>
            </a:r>
          </a:p>
          <a:p>
            <a:pPr marL="805180" indent="-805180" defTabSz="457200" fontAlgn="base">
              <a:lnSpc>
                <a:spcPct val="200000"/>
              </a:lnSpc>
              <a:spcAft>
                <a:spcPct val="0"/>
              </a:spcAft>
              <a:defRPr/>
            </a:pPr>
            <a:r>
              <a:rPr lang="zh-CN" altLang="en-US" sz="2600" b="1" dirty="0">
                <a:solidFill>
                  <a:srgbClr val="000000"/>
                </a:solidFill>
                <a:cs typeface="+mn-ea"/>
                <a:sym typeface="+mn-lt"/>
              </a:rPr>
              <a:t>（</a:t>
            </a:r>
            <a:r>
              <a:rPr lang="en-US" altLang="zh-CN" sz="2600" b="1" dirty="0">
                <a:solidFill>
                  <a:srgbClr val="000000"/>
                </a:solidFill>
                <a:cs typeface="+mn-ea"/>
                <a:sym typeface="+mn-lt"/>
              </a:rPr>
              <a:t>1</a:t>
            </a:r>
            <a:r>
              <a:rPr lang="zh-CN" altLang="en-US" sz="2600" b="1" dirty="0">
                <a:solidFill>
                  <a:srgbClr val="000000"/>
                </a:solidFill>
                <a:cs typeface="+mn-ea"/>
                <a:sym typeface="+mn-lt"/>
              </a:rPr>
              <a:t>）高级单位换算成低级单位：乘进率；两个单位间的进率中有几个“</a:t>
            </a:r>
            <a:r>
              <a:rPr lang="en-US" altLang="zh-CN" sz="2600" b="1" dirty="0">
                <a:solidFill>
                  <a:srgbClr val="000000"/>
                </a:solidFill>
                <a:cs typeface="+mn-ea"/>
                <a:sym typeface="+mn-lt"/>
              </a:rPr>
              <a:t>0”</a:t>
            </a:r>
            <a:r>
              <a:rPr lang="zh-CN" altLang="en-US" sz="2600" b="1" dirty="0">
                <a:solidFill>
                  <a:srgbClr val="000000"/>
                </a:solidFill>
                <a:cs typeface="+mn-ea"/>
                <a:sym typeface="+mn-lt"/>
              </a:rPr>
              <a:t>，就在数字后添几个“</a:t>
            </a:r>
            <a:r>
              <a:rPr lang="en-US" altLang="zh-CN" sz="2600" b="1" dirty="0">
                <a:solidFill>
                  <a:srgbClr val="000000"/>
                </a:solidFill>
                <a:cs typeface="+mn-ea"/>
                <a:sym typeface="+mn-lt"/>
              </a:rPr>
              <a:t>0”</a:t>
            </a:r>
            <a:r>
              <a:rPr lang="zh-CN" altLang="en-US" sz="2600" b="1" dirty="0">
                <a:solidFill>
                  <a:srgbClr val="000000"/>
                </a:solidFill>
                <a:cs typeface="+mn-ea"/>
                <a:sym typeface="+mn-lt"/>
              </a:rPr>
              <a:t>。</a:t>
            </a:r>
          </a:p>
          <a:p>
            <a:pPr marL="805180" indent="-805180" defTabSz="457200" fontAlgn="base">
              <a:lnSpc>
                <a:spcPct val="200000"/>
              </a:lnSpc>
              <a:spcAft>
                <a:spcPct val="0"/>
              </a:spcAft>
              <a:defRPr/>
            </a:pPr>
            <a:r>
              <a:rPr lang="zh-CN" altLang="en-US" sz="2600" b="1" dirty="0">
                <a:solidFill>
                  <a:srgbClr val="000000"/>
                </a:solidFill>
                <a:cs typeface="+mn-ea"/>
                <a:sym typeface="+mn-lt"/>
              </a:rPr>
              <a:t>（</a:t>
            </a:r>
            <a:r>
              <a:rPr lang="en-US" altLang="zh-CN" sz="2600" b="1" dirty="0">
                <a:solidFill>
                  <a:srgbClr val="000000"/>
                </a:solidFill>
                <a:cs typeface="+mn-ea"/>
                <a:sym typeface="+mn-lt"/>
              </a:rPr>
              <a:t>2</a:t>
            </a:r>
            <a:r>
              <a:rPr lang="zh-CN" altLang="en-US" sz="2600" b="1" dirty="0">
                <a:solidFill>
                  <a:srgbClr val="000000"/>
                </a:solidFill>
                <a:cs typeface="+mn-ea"/>
                <a:sym typeface="+mn-lt"/>
              </a:rPr>
              <a:t>）低级单位换算成高级单位：除以进率；两个单位间的进率中有几个“</a:t>
            </a:r>
            <a:r>
              <a:rPr lang="en-US" altLang="zh-CN" sz="2600" b="1" dirty="0">
                <a:solidFill>
                  <a:srgbClr val="000000"/>
                </a:solidFill>
                <a:cs typeface="+mn-ea"/>
                <a:sym typeface="+mn-lt"/>
              </a:rPr>
              <a:t>0”</a:t>
            </a:r>
            <a:r>
              <a:rPr lang="zh-CN" altLang="en-US" sz="2600" b="1" dirty="0">
                <a:solidFill>
                  <a:srgbClr val="000000"/>
                </a:solidFill>
                <a:cs typeface="+mn-ea"/>
                <a:sym typeface="+mn-lt"/>
              </a:rPr>
              <a:t>，就在数字后面去掉几个“</a:t>
            </a:r>
            <a:r>
              <a:rPr lang="en-US" altLang="zh-CN" sz="2600" b="1" dirty="0">
                <a:solidFill>
                  <a:srgbClr val="000000"/>
                </a:solidFill>
                <a:cs typeface="+mn-ea"/>
                <a:sym typeface="+mn-lt"/>
              </a:rPr>
              <a:t>0”</a:t>
            </a:r>
            <a:r>
              <a:rPr lang="zh-CN" altLang="en-US" sz="2600" b="1" dirty="0">
                <a:solidFill>
                  <a:srgbClr val="000000"/>
                </a:solidFill>
                <a:cs typeface="+mn-ea"/>
                <a:sym typeface="+mn-lt"/>
              </a:rPr>
              <a:t>。</a:t>
            </a:r>
          </a:p>
        </p:txBody>
      </p:sp>
      <p:sp>
        <p:nvSpPr>
          <p:cNvPr id="7" name="TextBox 12_1_1_1"/>
          <p:cNvSpPr txBox="1"/>
          <p:nvPr/>
        </p:nvSpPr>
        <p:spPr>
          <a:xfrm>
            <a:off x="741010" y="358677"/>
            <a:ext cx="39178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zh-CN" altLang="en-US" sz="3200" dirty="0">
                <a:solidFill>
                  <a:srgbClr val="242D3A">
                    <a:lumMod val="75000"/>
                    <a:lumOff val="25000"/>
                  </a:srgbClr>
                </a:solidFill>
                <a:cs typeface="+mn-ea"/>
                <a:sym typeface="+mn-lt"/>
              </a:rPr>
              <a:t>新知探究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35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35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35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35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35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35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54" grpId="0"/>
      <p:bldP spid="23556" grpId="0"/>
      <p:bldP spid="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9543" y="4452707"/>
            <a:ext cx="4992914" cy="2492052"/>
          </a:xfrm>
          <a:prstGeom prst="rect">
            <a:avLst/>
          </a:prstGeom>
        </p:spPr>
      </p:pic>
      <p:sp>
        <p:nvSpPr>
          <p:cNvPr id="8" name="椭圆 7"/>
          <p:cNvSpPr/>
          <p:nvPr/>
        </p:nvSpPr>
        <p:spPr>
          <a:xfrm>
            <a:off x="823802" y="-1518382"/>
            <a:ext cx="10544396" cy="10544396"/>
          </a:xfrm>
          <a:prstGeom prst="ellipse">
            <a:avLst/>
          </a:prstGeom>
          <a:noFill/>
          <a:ln w="346075">
            <a:solidFill>
              <a:schemeClr val="bg1">
                <a:alpha val="32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4815794" y="1716685"/>
            <a:ext cx="3776663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 indent="-342900" algn="ctr">
              <a:lnSpc>
                <a:spcPct val="90000"/>
              </a:lnSpc>
              <a:spcBef>
                <a:spcPts val="1000"/>
              </a:spcBef>
              <a:defRPr/>
            </a:pPr>
            <a:r>
              <a:rPr lang="zh-CN" altLang="en-US" sz="6000" b="1" dirty="0">
                <a:gradFill flip="none" rotWithShape="1">
                  <a:gsLst>
                    <a:gs pos="5000">
                      <a:srgbClr val="C00000"/>
                    </a:gs>
                    <a:gs pos="26000">
                      <a:srgbClr val="FF9A05"/>
                    </a:gs>
                    <a:gs pos="48000">
                      <a:srgbClr val="92D050"/>
                    </a:gs>
                    <a:gs pos="73000">
                      <a:srgbClr val="00B0F0"/>
                    </a:gs>
                    <a:gs pos="97000">
                      <a:srgbClr val="7030A0"/>
                    </a:gs>
                  </a:gsLst>
                  <a:path path="circle">
                    <a:fillToRect t="100000" r="100000"/>
                  </a:path>
                  <a:tileRect l="-100000" b="-100000"/>
                </a:gradFill>
                <a:cs typeface="+mn-ea"/>
                <a:sym typeface="+mn-lt"/>
              </a:rPr>
              <a:t>课堂练习</a:t>
            </a:r>
          </a:p>
        </p:txBody>
      </p:sp>
      <p:sp>
        <p:nvSpPr>
          <p:cNvPr id="15" name="文本框 14"/>
          <p:cNvSpPr txBox="1"/>
          <p:nvPr/>
        </p:nvSpPr>
        <p:spPr>
          <a:xfrm>
            <a:off x="5101544" y="3069432"/>
            <a:ext cx="4162425" cy="4635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defTabSz="1219200">
              <a:lnSpc>
                <a:spcPct val="150000"/>
              </a:lnSpc>
              <a:defRPr/>
            </a:pPr>
            <a:r>
              <a:rPr lang="zh-CN" altLang="en-US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纸上得来终觉浅</a:t>
            </a:r>
            <a:r>
              <a:rPr lang="en-US" altLang="zh-CN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,</a:t>
            </a:r>
            <a:r>
              <a:rPr lang="zh-CN" altLang="en-US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绝知此事要躬行</a:t>
            </a:r>
          </a:p>
        </p:txBody>
      </p:sp>
      <p:sp>
        <p:nvSpPr>
          <p:cNvPr id="16" name="椭圆 15"/>
          <p:cNvSpPr>
            <a:spLocks noChangeAspect="1"/>
          </p:cNvSpPr>
          <p:nvPr/>
        </p:nvSpPr>
        <p:spPr>
          <a:xfrm>
            <a:off x="2342469" y="1855788"/>
            <a:ext cx="2087563" cy="2085975"/>
          </a:xfrm>
          <a:prstGeom prst="ellipse">
            <a:avLst/>
          </a:prstGeom>
          <a:gradFill>
            <a:gsLst>
              <a:gs pos="0">
                <a:srgbClr val="C00000"/>
              </a:gs>
              <a:gs pos="22000">
                <a:srgbClr val="FFC000"/>
              </a:gs>
              <a:gs pos="84000">
                <a:srgbClr val="00B0F0"/>
              </a:gs>
              <a:gs pos="62000">
                <a:srgbClr val="00B050"/>
              </a:gs>
              <a:gs pos="42000">
                <a:srgbClr val="92D050"/>
              </a:gs>
              <a:gs pos="100000">
                <a:srgbClr val="7030A0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21920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altLang="zh-CN" sz="4800" dirty="0">
                <a:solidFill>
                  <a:schemeClr val="tx1"/>
                </a:solidFill>
                <a:cs typeface="+mn-ea"/>
                <a:sym typeface="+mn-lt"/>
              </a:rPr>
              <a:t>03</a:t>
            </a:r>
            <a:endParaRPr lang="zh-CN" altLang="en-US" sz="4800" dirty="0">
              <a:solidFill>
                <a:schemeClr val="tx1"/>
              </a:solidFill>
              <a:cs typeface="+mn-ea"/>
              <a:sym typeface="+mn-lt"/>
            </a:endParaRPr>
          </a:p>
        </p:txBody>
      </p:sp>
      <p:sp>
        <p:nvSpPr>
          <p:cNvPr id="17" name="椭圆 16"/>
          <p:cNvSpPr/>
          <p:nvPr/>
        </p:nvSpPr>
        <p:spPr>
          <a:xfrm>
            <a:off x="2644094" y="2005013"/>
            <a:ext cx="1800225" cy="1800225"/>
          </a:xfrm>
          <a:prstGeom prst="ellipse">
            <a:avLst/>
          </a:prstGeom>
          <a:solidFill>
            <a:srgbClr val="F0E2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219200" eaLnBrk="1" fontAlgn="auto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8000" b="1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3</a:t>
            </a:r>
            <a:endParaRPr lang="zh-CN" altLang="en-US" sz="8000" b="1" dirty="0">
              <a:solidFill>
                <a:schemeClr val="tx1">
                  <a:lumMod val="65000"/>
                  <a:lumOff val="35000"/>
                </a:schemeClr>
              </a:solidFill>
              <a:cs typeface="+mn-ea"/>
              <a:sym typeface="+mn-lt"/>
            </a:endParaRPr>
          </a:p>
        </p:txBody>
      </p:sp>
      <p:cxnSp>
        <p:nvCxnSpPr>
          <p:cNvPr id="18" name="直接连接符 17"/>
          <p:cNvCxnSpPr/>
          <p:nvPr/>
        </p:nvCxnSpPr>
        <p:spPr>
          <a:xfrm flipV="1">
            <a:off x="4430032" y="2911476"/>
            <a:ext cx="4705350" cy="0"/>
          </a:xfrm>
          <a:prstGeom prst="line">
            <a:avLst/>
          </a:prstGeom>
          <a:ln w="28575">
            <a:solidFill>
              <a:schemeClr val="bg2">
                <a:lumMod val="75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  <p:bldP spid="1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649" name="组合 1"/>
          <p:cNvGrpSpPr/>
          <p:nvPr/>
        </p:nvGrpSpPr>
        <p:grpSpPr bwMode="auto">
          <a:xfrm>
            <a:off x="654845" y="1228726"/>
            <a:ext cx="7178675" cy="892175"/>
            <a:chOff x="474663" y="1182437"/>
            <a:chExt cx="7178913" cy="668338"/>
          </a:xfrm>
        </p:grpSpPr>
        <p:sp>
          <p:nvSpPr>
            <p:cNvPr id="27650" name="文本框 23"/>
            <p:cNvSpPr txBox="1">
              <a:spLocks noChangeArrowheads="1"/>
            </p:cNvSpPr>
            <p:nvPr/>
          </p:nvSpPr>
          <p:spPr bwMode="auto">
            <a:xfrm>
              <a:off x="3135551" y="1279680"/>
              <a:ext cx="4518025" cy="484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/>
            <a:p>
              <a:pPr fontAlgn="ctr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sz="2400" b="1" dirty="0">
                  <a:solidFill>
                    <a:srgbClr val="008000"/>
                  </a:solidFill>
                  <a:cs typeface="+mn-ea"/>
                  <a:sym typeface="+mn-lt"/>
                </a:rPr>
                <a:t>(</a:t>
              </a:r>
              <a:r>
                <a:rPr lang="zh-CN" altLang="en-US" sz="2400" b="1" dirty="0">
                  <a:solidFill>
                    <a:srgbClr val="008000"/>
                  </a:solidFill>
                  <a:cs typeface="+mn-ea"/>
                  <a:sym typeface="+mn-lt"/>
                </a:rPr>
                <a:t>选题源于</a:t>
              </a:r>
              <a:r>
                <a:rPr lang="en-US" altLang="zh-CN" sz="2400" b="1" dirty="0">
                  <a:solidFill>
                    <a:srgbClr val="008000"/>
                  </a:solidFill>
                  <a:cs typeface="+mn-ea"/>
                  <a:sym typeface="+mn-lt"/>
                </a:rPr>
                <a:t>《</a:t>
              </a:r>
              <a:r>
                <a:rPr lang="zh-CN" altLang="en-US" sz="2400" b="1" dirty="0">
                  <a:solidFill>
                    <a:srgbClr val="008000"/>
                  </a:solidFill>
                  <a:cs typeface="+mn-ea"/>
                  <a:sym typeface="+mn-lt"/>
                </a:rPr>
                <a:t>典中点</a:t>
              </a:r>
              <a:r>
                <a:rPr lang="en-US" altLang="zh-CN" sz="2400" b="1" dirty="0">
                  <a:solidFill>
                    <a:srgbClr val="008000"/>
                  </a:solidFill>
                  <a:cs typeface="+mn-ea"/>
                  <a:sym typeface="+mn-lt"/>
                </a:rPr>
                <a:t>》</a:t>
              </a:r>
              <a:r>
                <a:rPr lang="zh-CN" altLang="en-US" sz="2400" b="1" dirty="0">
                  <a:solidFill>
                    <a:srgbClr val="008000"/>
                  </a:solidFill>
                  <a:cs typeface="+mn-ea"/>
                  <a:sym typeface="+mn-lt"/>
                </a:rPr>
                <a:t>经典题库</a:t>
              </a:r>
              <a:r>
                <a:rPr lang="en-US" altLang="zh-CN" sz="2400" b="1" dirty="0">
                  <a:solidFill>
                    <a:srgbClr val="008000"/>
                  </a:solidFill>
                  <a:cs typeface="+mn-ea"/>
                  <a:sym typeface="+mn-lt"/>
                </a:rPr>
                <a:t>)</a:t>
              </a:r>
              <a:endParaRPr lang="zh-CN" altLang="en-US" sz="2400" b="1" dirty="0">
                <a:solidFill>
                  <a:srgbClr val="008000"/>
                </a:solidFill>
                <a:cs typeface="+mn-ea"/>
                <a:sym typeface="+mn-lt"/>
              </a:endParaRPr>
            </a:p>
          </p:txBody>
        </p:sp>
        <p:sp>
          <p:nvSpPr>
            <p:cNvPr id="21" name="圆角矩形 20"/>
            <p:cNvSpPr/>
            <p:nvPr/>
          </p:nvSpPr>
          <p:spPr>
            <a:xfrm>
              <a:off x="1397031" y="1331088"/>
              <a:ext cx="1695506" cy="449523"/>
            </a:xfrm>
            <a:prstGeom prst="roundRect">
              <a:avLst>
                <a:gd name="adj" fmla="val 50000"/>
              </a:avLst>
            </a:prstGeom>
            <a:gradFill>
              <a:gsLst>
                <a:gs pos="0">
                  <a:srgbClr val="F5CCD8"/>
                </a:gs>
                <a:gs pos="100000">
                  <a:schemeClr val="bg1"/>
                </a:gs>
              </a:gsLst>
            </a:gradFill>
            <a:ln>
              <a:solidFill>
                <a:srgbClr val="ECADC4"/>
              </a:solidFill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kumimoji="1" lang="zh-CN" altLang="en-US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27652" name="文本框 13"/>
            <p:cNvSpPr txBox="1">
              <a:spLocks noChangeArrowheads="1"/>
            </p:cNvSpPr>
            <p:nvPr/>
          </p:nvSpPr>
          <p:spPr bwMode="auto">
            <a:xfrm>
              <a:off x="1397000" y="1318962"/>
              <a:ext cx="1695450" cy="3688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zh-CN" altLang="en-US" sz="2600" b="1">
                  <a:solidFill>
                    <a:srgbClr val="000000"/>
                  </a:solidFill>
                  <a:cs typeface="+mn-ea"/>
                  <a:sym typeface="+mn-lt"/>
                </a:rPr>
                <a:t> 夯实基础</a:t>
              </a:r>
            </a:p>
          </p:txBody>
        </p:sp>
        <p:pic>
          <p:nvPicPr>
            <p:cNvPr id="27653" name="图片 9" descr="book.gif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4663" y="1182437"/>
              <a:ext cx="1089025" cy="6683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1" name="Rectangle 8"/>
          <p:cNvSpPr>
            <a:spLocks noChangeArrowheads="1"/>
          </p:cNvSpPr>
          <p:nvPr/>
        </p:nvSpPr>
        <p:spPr bwMode="auto">
          <a:xfrm>
            <a:off x="741009" y="2303150"/>
            <a:ext cx="10599435" cy="39786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444500" indent="-4445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fontAlgn="base" latinLnBrk="1" hangingPunct="1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 sz="2600" b="1" dirty="0">
                <a:solidFill>
                  <a:srgbClr val="000000"/>
                </a:solidFill>
                <a:latin typeface="+mn-lt"/>
                <a:ea typeface="+mn-ea"/>
                <a:cs typeface="+mn-ea"/>
                <a:sym typeface="+mn-lt"/>
              </a:rPr>
              <a:t>1</a:t>
            </a:r>
            <a:r>
              <a:rPr lang="zh-CN" altLang="en-US" sz="2600" b="1" dirty="0">
                <a:solidFill>
                  <a:srgbClr val="000000"/>
                </a:solidFill>
                <a:latin typeface="+mn-lt"/>
                <a:ea typeface="+mn-ea"/>
                <a:cs typeface="+mn-ea"/>
                <a:sym typeface="+mn-lt"/>
              </a:rPr>
              <a:t>．想一想，填一填。</a:t>
            </a:r>
          </a:p>
          <a:p>
            <a:pPr marL="368300" indent="-368300" eaLnBrk="1" fontAlgn="base" latinLnBrk="1" hangingPunct="1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 sz="2600" b="1" dirty="0">
                <a:solidFill>
                  <a:srgbClr val="000000"/>
                </a:solidFill>
                <a:latin typeface="+mn-lt"/>
                <a:ea typeface="+mn-ea"/>
                <a:cs typeface="+mn-ea"/>
                <a:sym typeface="+mn-lt"/>
              </a:rPr>
              <a:t>(1)</a:t>
            </a:r>
            <a:r>
              <a:rPr lang="zh-CN" altLang="en-US" sz="2600" b="1" dirty="0">
                <a:solidFill>
                  <a:srgbClr val="000000"/>
                </a:solidFill>
                <a:latin typeface="+mn-lt"/>
                <a:ea typeface="+mn-ea"/>
                <a:cs typeface="+mn-ea"/>
                <a:sym typeface="+mn-lt"/>
              </a:rPr>
              <a:t>边长是</a:t>
            </a:r>
            <a:r>
              <a:rPr lang="en-US" altLang="zh-CN" sz="2600" b="1" dirty="0">
                <a:solidFill>
                  <a:srgbClr val="000000"/>
                </a:solidFill>
                <a:latin typeface="+mn-lt"/>
                <a:ea typeface="+mn-ea"/>
                <a:cs typeface="+mn-ea"/>
                <a:sym typeface="+mn-lt"/>
              </a:rPr>
              <a:t>1</a:t>
            </a:r>
            <a:r>
              <a:rPr lang="zh-CN" altLang="en-US" sz="2600" b="1" dirty="0">
                <a:solidFill>
                  <a:srgbClr val="000000"/>
                </a:solidFill>
                <a:latin typeface="+mn-lt"/>
                <a:ea typeface="+mn-ea"/>
                <a:cs typeface="+mn-ea"/>
                <a:sym typeface="+mn-lt"/>
              </a:rPr>
              <a:t>米的正方形，面积是</a:t>
            </a:r>
            <a:r>
              <a:rPr lang="en-US" altLang="zh-CN" sz="2600" b="1" dirty="0">
                <a:solidFill>
                  <a:srgbClr val="000000"/>
                </a:solidFill>
                <a:latin typeface="+mn-lt"/>
                <a:ea typeface="+mn-ea"/>
                <a:cs typeface="+mn-ea"/>
                <a:sym typeface="+mn-lt"/>
              </a:rPr>
              <a:t>(</a:t>
            </a:r>
            <a:r>
              <a:rPr lang="zh-CN" altLang="en-US" sz="2600" b="1" dirty="0">
                <a:solidFill>
                  <a:srgbClr val="000000"/>
                </a:solidFill>
                <a:latin typeface="+mn-lt"/>
                <a:ea typeface="+mn-ea"/>
                <a:cs typeface="+mn-ea"/>
                <a:sym typeface="+mn-lt"/>
              </a:rPr>
              <a:t>　　</a:t>
            </a:r>
            <a:r>
              <a:rPr lang="en-US" altLang="zh-CN" sz="2600" b="1" dirty="0">
                <a:solidFill>
                  <a:srgbClr val="000000"/>
                </a:solidFill>
                <a:latin typeface="+mn-lt"/>
                <a:ea typeface="+mn-ea"/>
                <a:cs typeface="+mn-ea"/>
                <a:sym typeface="+mn-lt"/>
              </a:rPr>
              <a:t>)</a:t>
            </a:r>
            <a:r>
              <a:rPr lang="zh-CN" altLang="en-US" sz="2600" b="1" dirty="0">
                <a:solidFill>
                  <a:srgbClr val="000000"/>
                </a:solidFill>
                <a:latin typeface="+mn-lt"/>
                <a:ea typeface="+mn-ea"/>
                <a:cs typeface="+mn-ea"/>
                <a:sym typeface="+mn-lt"/>
              </a:rPr>
              <a:t>平方米，也可以把它看成边长是</a:t>
            </a:r>
            <a:r>
              <a:rPr lang="en-US" altLang="zh-CN" sz="2600" b="1" dirty="0">
                <a:solidFill>
                  <a:srgbClr val="000000"/>
                </a:solidFill>
                <a:latin typeface="+mn-lt"/>
                <a:ea typeface="+mn-ea"/>
                <a:cs typeface="+mn-ea"/>
                <a:sym typeface="+mn-lt"/>
              </a:rPr>
              <a:t>(</a:t>
            </a:r>
            <a:r>
              <a:rPr lang="zh-CN" altLang="en-US" sz="2600" b="1" dirty="0">
                <a:solidFill>
                  <a:srgbClr val="000000"/>
                </a:solidFill>
                <a:latin typeface="+mn-lt"/>
                <a:ea typeface="+mn-ea"/>
                <a:cs typeface="+mn-ea"/>
                <a:sym typeface="+mn-lt"/>
              </a:rPr>
              <a:t>　　</a:t>
            </a:r>
            <a:r>
              <a:rPr lang="en-US" altLang="zh-CN" sz="2600" b="1" dirty="0">
                <a:solidFill>
                  <a:srgbClr val="000000"/>
                </a:solidFill>
                <a:latin typeface="+mn-lt"/>
                <a:ea typeface="+mn-ea"/>
                <a:cs typeface="+mn-ea"/>
                <a:sym typeface="+mn-lt"/>
              </a:rPr>
              <a:t>)</a:t>
            </a:r>
            <a:r>
              <a:rPr lang="zh-CN" altLang="en-US" sz="2600" b="1" dirty="0">
                <a:solidFill>
                  <a:srgbClr val="000000"/>
                </a:solidFill>
                <a:latin typeface="+mn-lt"/>
                <a:ea typeface="+mn-ea"/>
                <a:cs typeface="+mn-ea"/>
                <a:sym typeface="+mn-lt"/>
              </a:rPr>
              <a:t>分米的正方形，面积是</a:t>
            </a:r>
            <a:r>
              <a:rPr lang="en-US" altLang="zh-CN" sz="2600" b="1" dirty="0">
                <a:solidFill>
                  <a:srgbClr val="000000"/>
                </a:solidFill>
                <a:latin typeface="+mn-lt"/>
                <a:ea typeface="+mn-ea"/>
                <a:cs typeface="+mn-ea"/>
                <a:sym typeface="+mn-lt"/>
              </a:rPr>
              <a:t>(</a:t>
            </a:r>
            <a:r>
              <a:rPr lang="zh-CN" altLang="en-US" sz="2600" b="1" dirty="0">
                <a:solidFill>
                  <a:srgbClr val="000000"/>
                </a:solidFill>
                <a:latin typeface="+mn-lt"/>
                <a:ea typeface="+mn-ea"/>
                <a:cs typeface="+mn-ea"/>
                <a:sym typeface="+mn-lt"/>
              </a:rPr>
              <a:t>　　</a:t>
            </a:r>
            <a:r>
              <a:rPr lang="en-US" altLang="zh-CN" sz="2600" b="1" dirty="0">
                <a:solidFill>
                  <a:srgbClr val="000000"/>
                </a:solidFill>
                <a:latin typeface="+mn-lt"/>
                <a:ea typeface="+mn-ea"/>
                <a:cs typeface="+mn-ea"/>
                <a:sym typeface="+mn-lt"/>
              </a:rPr>
              <a:t>)</a:t>
            </a:r>
            <a:r>
              <a:rPr lang="zh-CN" altLang="en-US" sz="2600" b="1" dirty="0">
                <a:solidFill>
                  <a:srgbClr val="000000"/>
                </a:solidFill>
                <a:latin typeface="+mn-lt"/>
                <a:ea typeface="+mn-ea"/>
                <a:cs typeface="+mn-ea"/>
                <a:sym typeface="+mn-lt"/>
              </a:rPr>
              <a:t>平方分米，所以</a:t>
            </a:r>
            <a:r>
              <a:rPr lang="en-US" altLang="zh-CN" sz="2600" b="1" dirty="0">
                <a:solidFill>
                  <a:srgbClr val="000000"/>
                </a:solidFill>
                <a:latin typeface="+mn-lt"/>
                <a:ea typeface="+mn-ea"/>
                <a:cs typeface="+mn-ea"/>
                <a:sym typeface="+mn-lt"/>
              </a:rPr>
              <a:t>1</a:t>
            </a:r>
            <a:r>
              <a:rPr lang="zh-CN" altLang="en-US" sz="2600" b="1" dirty="0">
                <a:solidFill>
                  <a:srgbClr val="000000"/>
                </a:solidFill>
                <a:latin typeface="+mn-lt"/>
                <a:ea typeface="+mn-ea"/>
                <a:cs typeface="+mn-ea"/>
                <a:sym typeface="+mn-lt"/>
              </a:rPr>
              <a:t>平方米＝</a:t>
            </a:r>
            <a:r>
              <a:rPr lang="en-US" altLang="zh-CN" sz="2600" b="1" dirty="0">
                <a:solidFill>
                  <a:srgbClr val="000000"/>
                </a:solidFill>
                <a:latin typeface="+mn-lt"/>
                <a:ea typeface="+mn-ea"/>
                <a:cs typeface="+mn-ea"/>
                <a:sym typeface="+mn-lt"/>
              </a:rPr>
              <a:t>(</a:t>
            </a:r>
            <a:r>
              <a:rPr lang="zh-CN" altLang="en-US" sz="2600" b="1" dirty="0">
                <a:solidFill>
                  <a:srgbClr val="000000"/>
                </a:solidFill>
                <a:latin typeface="+mn-lt"/>
                <a:ea typeface="+mn-ea"/>
                <a:cs typeface="+mn-ea"/>
                <a:sym typeface="+mn-lt"/>
              </a:rPr>
              <a:t>　　</a:t>
            </a:r>
            <a:r>
              <a:rPr lang="en-US" altLang="zh-CN" sz="2600" b="1" dirty="0">
                <a:solidFill>
                  <a:srgbClr val="000000"/>
                </a:solidFill>
                <a:latin typeface="+mn-lt"/>
                <a:ea typeface="+mn-ea"/>
                <a:cs typeface="+mn-ea"/>
                <a:sym typeface="+mn-lt"/>
              </a:rPr>
              <a:t>)</a:t>
            </a:r>
            <a:r>
              <a:rPr lang="zh-CN" altLang="en-US" sz="2600" b="1" dirty="0">
                <a:solidFill>
                  <a:srgbClr val="000000"/>
                </a:solidFill>
                <a:latin typeface="+mn-lt"/>
                <a:ea typeface="+mn-ea"/>
                <a:cs typeface="+mn-ea"/>
                <a:sym typeface="+mn-lt"/>
              </a:rPr>
              <a:t>平方分米。</a:t>
            </a:r>
          </a:p>
          <a:p>
            <a:pPr eaLnBrk="1" fontAlgn="base" latinLnBrk="1" hangingPunct="1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 sz="2600" b="1" dirty="0">
                <a:solidFill>
                  <a:srgbClr val="000000"/>
                </a:solidFill>
                <a:latin typeface="+mn-lt"/>
                <a:ea typeface="+mn-ea"/>
                <a:cs typeface="+mn-ea"/>
                <a:sym typeface="+mn-lt"/>
              </a:rPr>
              <a:t>(2)1</a:t>
            </a:r>
            <a:r>
              <a:rPr lang="zh-CN" altLang="en-US" sz="2600" b="1" dirty="0">
                <a:solidFill>
                  <a:srgbClr val="000000"/>
                </a:solidFill>
                <a:latin typeface="+mn-lt"/>
                <a:ea typeface="+mn-ea"/>
                <a:cs typeface="+mn-ea"/>
                <a:sym typeface="+mn-lt"/>
              </a:rPr>
              <a:t>平方分米＝</a:t>
            </a:r>
            <a:r>
              <a:rPr lang="en-US" altLang="zh-CN" sz="2600" b="1" dirty="0">
                <a:solidFill>
                  <a:srgbClr val="000000"/>
                </a:solidFill>
                <a:latin typeface="+mn-lt"/>
                <a:ea typeface="+mn-ea"/>
                <a:cs typeface="+mn-ea"/>
                <a:sym typeface="+mn-lt"/>
              </a:rPr>
              <a:t>(</a:t>
            </a:r>
            <a:r>
              <a:rPr lang="zh-CN" altLang="en-US" sz="2600" b="1" dirty="0">
                <a:solidFill>
                  <a:srgbClr val="000000"/>
                </a:solidFill>
                <a:latin typeface="+mn-lt"/>
                <a:ea typeface="+mn-ea"/>
                <a:cs typeface="+mn-ea"/>
                <a:sym typeface="+mn-lt"/>
              </a:rPr>
              <a:t>　　　</a:t>
            </a:r>
            <a:r>
              <a:rPr lang="en-US" altLang="zh-CN" sz="2600" b="1" dirty="0">
                <a:solidFill>
                  <a:srgbClr val="000000"/>
                </a:solidFill>
                <a:latin typeface="+mn-lt"/>
                <a:ea typeface="+mn-ea"/>
                <a:cs typeface="+mn-ea"/>
                <a:sym typeface="+mn-lt"/>
              </a:rPr>
              <a:t>)</a:t>
            </a:r>
            <a:r>
              <a:rPr lang="zh-CN" altLang="en-US" sz="2600" b="1" dirty="0">
                <a:solidFill>
                  <a:srgbClr val="000000"/>
                </a:solidFill>
                <a:latin typeface="+mn-lt"/>
                <a:ea typeface="+mn-ea"/>
                <a:cs typeface="+mn-ea"/>
                <a:sym typeface="+mn-lt"/>
              </a:rPr>
              <a:t>平方厘米</a:t>
            </a:r>
          </a:p>
        </p:txBody>
      </p:sp>
      <p:sp>
        <p:nvSpPr>
          <p:cNvPr id="13" name="TextBox 12"/>
          <p:cNvSpPr txBox="1">
            <a:spLocks noChangeArrowheads="1"/>
          </p:cNvSpPr>
          <p:nvPr/>
        </p:nvSpPr>
        <p:spPr bwMode="auto">
          <a:xfrm>
            <a:off x="5778102" y="3406460"/>
            <a:ext cx="370615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2600" b="1" dirty="0">
                <a:solidFill>
                  <a:srgbClr val="FF0000"/>
                </a:solidFill>
                <a:cs typeface="+mn-ea"/>
                <a:sym typeface="+mn-lt"/>
              </a:rPr>
              <a:t>1</a:t>
            </a:r>
            <a:endParaRPr lang="zh-CN" altLang="en-US" sz="2600" b="1" dirty="0">
              <a:solidFill>
                <a:srgbClr val="FF0000"/>
              </a:solidFill>
              <a:cs typeface="+mn-ea"/>
              <a:sym typeface="+mn-lt"/>
            </a:endParaRPr>
          </a:p>
        </p:txBody>
      </p:sp>
      <p:sp>
        <p:nvSpPr>
          <p:cNvPr id="15" name="TextBox 14"/>
          <p:cNvSpPr txBox="1">
            <a:spLocks noChangeArrowheads="1"/>
          </p:cNvSpPr>
          <p:nvPr/>
        </p:nvSpPr>
        <p:spPr bwMode="auto">
          <a:xfrm>
            <a:off x="1347760" y="4195143"/>
            <a:ext cx="556563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2600" b="1" dirty="0">
                <a:solidFill>
                  <a:srgbClr val="FF0000"/>
                </a:solidFill>
                <a:cs typeface="+mn-ea"/>
                <a:sym typeface="+mn-lt"/>
              </a:rPr>
              <a:t>10</a:t>
            </a:r>
            <a:endParaRPr lang="zh-CN" altLang="en-US" sz="2600" b="1" dirty="0">
              <a:solidFill>
                <a:srgbClr val="FF0000"/>
              </a:solidFill>
              <a:cs typeface="+mn-ea"/>
              <a:sym typeface="+mn-lt"/>
            </a:endParaRPr>
          </a:p>
        </p:txBody>
      </p:sp>
      <p:sp>
        <p:nvSpPr>
          <p:cNvPr id="16" name="TextBox 15"/>
          <p:cNvSpPr txBox="1">
            <a:spLocks noChangeArrowheads="1"/>
          </p:cNvSpPr>
          <p:nvPr/>
        </p:nvSpPr>
        <p:spPr bwMode="auto">
          <a:xfrm>
            <a:off x="5573299" y="4184242"/>
            <a:ext cx="742511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2600" b="1" dirty="0">
                <a:solidFill>
                  <a:srgbClr val="FF0000"/>
                </a:solidFill>
                <a:cs typeface="+mn-ea"/>
                <a:sym typeface="+mn-lt"/>
              </a:rPr>
              <a:t>100</a:t>
            </a:r>
            <a:endParaRPr lang="zh-CN" altLang="en-US" sz="2600" b="1" dirty="0">
              <a:solidFill>
                <a:srgbClr val="FF0000"/>
              </a:solidFill>
              <a:cs typeface="+mn-ea"/>
              <a:sym typeface="+mn-lt"/>
            </a:endParaRPr>
          </a:p>
        </p:txBody>
      </p:sp>
      <p:sp>
        <p:nvSpPr>
          <p:cNvPr id="17" name="TextBox 16"/>
          <p:cNvSpPr txBox="1">
            <a:spLocks noChangeArrowheads="1"/>
          </p:cNvSpPr>
          <p:nvPr/>
        </p:nvSpPr>
        <p:spPr bwMode="auto">
          <a:xfrm>
            <a:off x="10396162" y="4185716"/>
            <a:ext cx="742511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2600" b="1" dirty="0">
                <a:solidFill>
                  <a:srgbClr val="FF0000"/>
                </a:solidFill>
                <a:cs typeface="+mn-ea"/>
                <a:sym typeface="+mn-lt"/>
              </a:rPr>
              <a:t>100</a:t>
            </a:r>
            <a:endParaRPr lang="zh-CN" altLang="en-US" sz="2600" b="1" dirty="0">
              <a:solidFill>
                <a:srgbClr val="FF0000"/>
              </a:solidFill>
              <a:cs typeface="+mn-ea"/>
              <a:sym typeface="+mn-lt"/>
            </a:endParaRPr>
          </a:p>
        </p:txBody>
      </p:sp>
      <p:sp>
        <p:nvSpPr>
          <p:cNvPr id="18" name="TextBox 17"/>
          <p:cNvSpPr txBox="1">
            <a:spLocks noChangeArrowheads="1"/>
          </p:cNvSpPr>
          <p:nvPr/>
        </p:nvSpPr>
        <p:spPr bwMode="auto">
          <a:xfrm>
            <a:off x="3368951" y="5779933"/>
            <a:ext cx="742511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2600" b="1">
                <a:solidFill>
                  <a:srgbClr val="FF0000"/>
                </a:solidFill>
                <a:cs typeface="+mn-ea"/>
                <a:sym typeface="+mn-lt"/>
              </a:rPr>
              <a:t>100</a:t>
            </a:r>
            <a:endParaRPr lang="zh-CN" altLang="en-US" sz="2600" b="1">
              <a:solidFill>
                <a:srgbClr val="FF0000"/>
              </a:solidFill>
              <a:cs typeface="+mn-ea"/>
              <a:sym typeface="+mn-lt"/>
            </a:endParaRPr>
          </a:p>
        </p:txBody>
      </p:sp>
      <p:sp>
        <p:nvSpPr>
          <p:cNvPr id="14" name="TextBox 12_1_1_1"/>
          <p:cNvSpPr txBox="1"/>
          <p:nvPr/>
        </p:nvSpPr>
        <p:spPr>
          <a:xfrm>
            <a:off x="741010" y="358677"/>
            <a:ext cx="39178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zh-CN" altLang="en-US" sz="3200" dirty="0">
                <a:solidFill>
                  <a:srgbClr val="242D3A">
                    <a:lumMod val="75000"/>
                    <a:lumOff val="25000"/>
                  </a:srgbClr>
                </a:solidFill>
                <a:cs typeface="+mn-ea"/>
                <a:sym typeface="+mn-lt"/>
              </a:rPr>
              <a:t>课堂练习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5" grpId="0"/>
      <p:bldP spid="16" grpId="0"/>
      <p:bldP spid="17" grpId="0"/>
      <p:bldP spid="1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8"/>
          <p:cNvSpPr>
            <a:spLocks noChangeArrowheads="1"/>
          </p:cNvSpPr>
          <p:nvPr/>
        </p:nvSpPr>
        <p:spPr bwMode="auto">
          <a:xfrm>
            <a:off x="1055132" y="1405968"/>
            <a:ext cx="6289675" cy="4418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444500" indent="-444500" fontAlgn="base" latinLnBrk="1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 sz="2400" b="1" dirty="0">
                <a:solidFill>
                  <a:srgbClr val="000000"/>
                </a:solidFill>
                <a:cs typeface="+mn-ea"/>
                <a:sym typeface="+mn-lt"/>
              </a:rPr>
              <a:t>(3)</a:t>
            </a:r>
          </a:p>
          <a:p>
            <a:pPr marL="444500" indent="1905" fontAlgn="base" latinLnBrk="1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 sz="2400" b="1" dirty="0">
                <a:solidFill>
                  <a:srgbClr val="000000"/>
                </a:solidFill>
                <a:cs typeface="+mn-ea"/>
                <a:sym typeface="+mn-lt"/>
              </a:rPr>
              <a:t>7</a:t>
            </a:r>
            <a:r>
              <a:rPr lang="zh-CN" altLang="en-US" sz="2400" b="1" dirty="0">
                <a:solidFill>
                  <a:srgbClr val="000000"/>
                </a:solidFill>
                <a:cs typeface="+mn-ea"/>
                <a:sym typeface="+mn-lt"/>
              </a:rPr>
              <a:t>平方米＝</a:t>
            </a:r>
            <a:r>
              <a:rPr lang="en-US" altLang="zh-CN" sz="2400" b="1" dirty="0">
                <a:solidFill>
                  <a:srgbClr val="000000"/>
                </a:solidFill>
                <a:cs typeface="+mn-ea"/>
                <a:sym typeface="+mn-lt"/>
              </a:rPr>
              <a:t>(</a:t>
            </a:r>
            <a:r>
              <a:rPr lang="zh-CN" altLang="en-US" sz="2400" b="1" dirty="0">
                <a:solidFill>
                  <a:srgbClr val="000000"/>
                </a:solidFill>
                <a:cs typeface="+mn-ea"/>
                <a:sym typeface="+mn-lt"/>
              </a:rPr>
              <a:t>　　</a:t>
            </a:r>
            <a:r>
              <a:rPr lang="en-US" altLang="zh-CN" sz="2400" b="1" dirty="0">
                <a:solidFill>
                  <a:srgbClr val="000000"/>
                </a:solidFill>
                <a:cs typeface="+mn-ea"/>
                <a:sym typeface="+mn-lt"/>
              </a:rPr>
              <a:t>)</a:t>
            </a:r>
            <a:r>
              <a:rPr lang="zh-CN" altLang="en-US" sz="2400" b="1" dirty="0">
                <a:solidFill>
                  <a:srgbClr val="000000"/>
                </a:solidFill>
                <a:cs typeface="+mn-ea"/>
                <a:sym typeface="+mn-lt"/>
              </a:rPr>
              <a:t>平方分米                    </a:t>
            </a:r>
            <a:endParaRPr lang="en-US" altLang="zh-CN" sz="2400" b="1" dirty="0">
              <a:solidFill>
                <a:srgbClr val="000000"/>
              </a:solidFill>
              <a:cs typeface="+mn-ea"/>
              <a:sym typeface="+mn-lt"/>
            </a:endParaRPr>
          </a:p>
          <a:p>
            <a:pPr marL="444500" indent="1905" fontAlgn="base" latinLnBrk="1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 sz="2400" b="1" dirty="0">
                <a:solidFill>
                  <a:srgbClr val="000000"/>
                </a:solidFill>
                <a:cs typeface="+mn-ea"/>
                <a:sym typeface="+mn-lt"/>
              </a:rPr>
              <a:t>6</a:t>
            </a:r>
            <a:r>
              <a:rPr lang="zh-CN" altLang="en-US" sz="2400" b="1" dirty="0">
                <a:solidFill>
                  <a:srgbClr val="000000"/>
                </a:solidFill>
                <a:cs typeface="+mn-ea"/>
                <a:sym typeface="+mn-lt"/>
              </a:rPr>
              <a:t>平方分米＝</a:t>
            </a:r>
            <a:r>
              <a:rPr lang="en-US" altLang="zh-CN" sz="2400" b="1" dirty="0">
                <a:solidFill>
                  <a:srgbClr val="000000"/>
                </a:solidFill>
                <a:cs typeface="+mn-ea"/>
                <a:sym typeface="+mn-lt"/>
              </a:rPr>
              <a:t>(</a:t>
            </a:r>
            <a:r>
              <a:rPr lang="zh-CN" altLang="en-US" sz="2400" b="1" dirty="0">
                <a:solidFill>
                  <a:srgbClr val="000000"/>
                </a:solidFill>
                <a:cs typeface="+mn-ea"/>
                <a:sym typeface="+mn-lt"/>
              </a:rPr>
              <a:t>　　　</a:t>
            </a:r>
            <a:r>
              <a:rPr lang="en-US" altLang="zh-CN" sz="2400" b="1" dirty="0">
                <a:solidFill>
                  <a:srgbClr val="000000"/>
                </a:solidFill>
                <a:cs typeface="+mn-ea"/>
                <a:sym typeface="+mn-lt"/>
              </a:rPr>
              <a:t>)</a:t>
            </a:r>
            <a:r>
              <a:rPr lang="zh-CN" altLang="en-US" sz="2400" b="1" dirty="0">
                <a:solidFill>
                  <a:srgbClr val="000000"/>
                </a:solidFill>
                <a:cs typeface="+mn-ea"/>
                <a:sym typeface="+mn-lt"/>
              </a:rPr>
              <a:t>平方厘米</a:t>
            </a:r>
          </a:p>
          <a:p>
            <a:pPr marL="444500" indent="1905" fontAlgn="base" latinLnBrk="1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 sz="2400" b="1" dirty="0">
                <a:solidFill>
                  <a:srgbClr val="000000"/>
                </a:solidFill>
                <a:cs typeface="+mn-ea"/>
                <a:sym typeface="+mn-lt"/>
              </a:rPr>
              <a:t>60</a:t>
            </a:r>
            <a:r>
              <a:rPr lang="zh-CN" altLang="en-US" sz="2400" b="1" dirty="0">
                <a:solidFill>
                  <a:srgbClr val="000000"/>
                </a:solidFill>
                <a:cs typeface="+mn-ea"/>
                <a:sym typeface="+mn-lt"/>
              </a:rPr>
              <a:t>平方分米＝</a:t>
            </a:r>
            <a:r>
              <a:rPr lang="en-US" altLang="zh-CN" sz="2400" b="1" dirty="0">
                <a:solidFill>
                  <a:srgbClr val="000000"/>
                </a:solidFill>
                <a:cs typeface="+mn-ea"/>
                <a:sym typeface="+mn-lt"/>
              </a:rPr>
              <a:t>(</a:t>
            </a:r>
            <a:r>
              <a:rPr lang="zh-CN" altLang="en-US" sz="2400" b="1" dirty="0">
                <a:solidFill>
                  <a:srgbClr val="000000"/>
                </a:solidFill>
                <a:cs typeface="+mn-ea"/>
                <a:sym typeface="+mn-lt"/>
              </a:rPr>
              <a:t>　　　　</a:t>
            </a:r>
            <a:r>
              <a:rPr lang="en-US" altLang="zh-CN" sz="2400" b="1" dirty="0">
                <a:solidFill>
                  <a:srgbClr val="000000"/>
                </a:solidFill>
                <a:cs typeface="+mn-ea"/>
                <a:sym typeface="+mn-lt"/>
              </a:rPr>
              <a:t>)</a:t>
            </a:r>
            <a:r>
              <a:rPr lang="zh-CN" altLang="en-US" sz="2400" b="1" dirty="0">
                <a:solidFill>
                  <a:srgbClr val="000000"/>
                </a:solidFill>
                <a:cs typeface="+mn-ea"/>
                <a:sym typeface="+mn-lt"/>
              </a:rPr>
              <a:t>平方厘米       </a:t>
            </a:r>
            <a:endParaRPr lang="en-US" altLang="zh-CN" sz="2400" b="1" dirty="0">
              <a:solidFill>
                <a:srgbClr val="000000"/>
              </a:solidFill>
              <a:cs typeface="+mn-ea"/>
              <a:sym typeface="+mn-lt"/>
            </a:endParaRPr>
          </a:p>
          <a:p>
            <a:pPr marL="444500" indent="1905" fontAlgn="base" latinLnBrk="1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 sz="2400" b="1" dirty="0">
                <a:solidFill>
                  <a:srgbClr val="000000"/>
                </a:solidFill>
                <a:cs typeface="+mn-ea"/>
                <a:sym typeface="+mn-lt"/>
              </a:rPr>
              <a:t>800</a:t>
            </a:r>
            <a:r>
              <a:rPr lang="zh-CN" altLang="en-US" sz="2400" b="1" dirty="0">
                <a:solidFill>
                  <a:srgbClr val="000000"/>
                </a:solidFill>
                <a:cs typeface="+mn-ea"/>
                <a:sym typeface="+mn-lt"/>
              </a:rPr>
              <a:t>平方厘米＝</a:t>
            </a:r>
            <a:r>
              <a:rPr lang="en-US" altLang="zh-CN" sz="2400" b="1" dirty="0">
                <a:solidFill>
                  <a:srgbClr val="000000"/>
                </a:solidFill>
                <a:cs typeface="+mn-ea"/>
                <a:sym typeface="+mn-lt"/>
              </a:rPr>
              <a:t>(</a:t>
            </a:r>
            <a:r>
              <a:rPr lang="zh-CN" altLang="en-US" sz="2400" b="1" dirty="0">
                <a:solidFill>
                  <a:srgbClr val="000000"/>
                </a:solidFill>
                <a:cs typeface="+mn-ea"/>
                <a:sym typeface="+mn-lt"/>
              </a:rPr>
              <a:t>　　</a:t>
            </a:r>
            <a:r>
              <a:rPr lang="en-US" altLang="zh-CN" sz="2400" b="1" dirty="0">
                <a:solidFill>
                  <a:srgbClr val="000000"/>
                </a:solidFill>
                <a:cs typeface="+mn-ea"/>
                <a:sym typeface="+mn-lt"/>
              </a:rPr>
              <a:t>)</a:t>
            </a:r>
            <a:r>
              <a:rPr lang="zh-CN" altLang="en-US" sz="2400" b="1" dirty="0">
                <a:solidFill>
                  <a:srgbClr val="000000"/>
                </a:solidFill>
                <a:cs typeface="+mn-ea"/>
                <a:sym typeface="+mn-lt"/>
              </a:rPr>
              <a:t>平方分米</a:t>
            </a:r>
          </a:p>
          <a:p>
            <a:pPr marL="444500" indent="1905" fontAlgn="base" latinLnBrk="1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 sz="2400" b="1" dirty="0">
                <a:solidFill>
                  <a:srgbClr val="000000"/>
                </a:solidFill>
                <a:cs typeface="+mn-ea"/>
                <a:sym typeface="+mn-lt"/>
              </a:rPr>
              <a:t>200</a:t>
            </a:r>
            <a:r>
              <a:rPr lang="zh-CN" altLang="en-US" sz="2400" b="1" dirty="0">
                <a:solidFill>
                  <a:srgbClr val="000000"/>
                </a:solidFill>
                <a:cs typeface="+mn-ea"/>
                <a:sym typeface="+mn-lt"/>
              </a:rPr>
              <a:t>分米＝</a:t>
            </a:r>
            <a:r>
              <a:rPr lang="en-US" altLang="zh-CN" sz="2400" b="1" dirty="0">
                <a:solidFill>
                  <a:srgbClr val="000000"/>
                </a:solidFill>
                <a:cs typeface="+mn-ea"/>
                <a:sym typeface="+mn-lt"/>
              </a:rPr>
              <a:t>(</a:t>
            </a:r>
            <a:r>
              <a:rPr lang="zh-CN" altLang="en-US" sz="2400" b="1" dirty="0">
                <a:solidFill>
                  <a:srgbClr val="000000"/>
                </a:solidFill>
                <a:cs typeface="+mn-ea"/>
                <a:sym typeface="+mn-lt"/>
              </a:rPr>
              <a:t>　　</a:t>
            </a:r>
            <a:r>
              <a:rPr lang="en-US" altLang="zh-CN" sz="2400" b="1" dirty="0">
                <a:solidFill>
                  <a:srgbClr val="000000"/>
                </a:solidFill>
                <a:cs typeface="+mn-ea"/>
                <a:sym typeface="+mn-lt"/>
              </a:rPr>
              <a:t>)</a:t>
            </a:r>
            <a:r>
              <a:rPr lang="zh-CN" altLang="en-US" sz="2400" b="1" dirty="0">
                <a:solidFill>
                  <a:srgbClr val="000000"/>
                </a:solidFill>
                <a:cs typeface="+mn-ea"/>
                <a:sym typeface="+mn-lt"/>
              </a:rPr>
              <a:t>米</a:t>
            </a:r>
          </a:p>
        </p:txBody>
      </p:sp>
      <p:sp>
        <p:nvSpPr>
          <p:cNvPr id="26" name="TextBox 8"/>
          <p:cNvSpPr txBox="1">
            <a:spLocks noChangeArrowheads="1"/>
          </p:cNvSpPr>
          <p:nvPr/>
        </p:nvSpPr>
        <p:spPr bwMode="auto">
          <a:xfrm>
            <a:off x="3060552" y="2304920"/>
            <a:ext cx="742511" cy="6183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600" b="1" dirty="0">
                <a:solidFill>
                  <a:srgbClr val="FF0000"/>
                </a:solidFill>
                <a:cs typeface="+mn-ea"/>
                <a:sym typeface="+mn-lt"/>
              </a:rPr>
              <a:t>700</a:t>
            </a:r>
            <a:endParaRPr lang="zh-CN" altLang="en-US" sz="2600" b="1" dirty="0">
              <a:solidFill>
                <a:srgbClr val="FF0000"/>
              </a:solidFill>
              <a:cs typeface="+mn-ea"/>
              <a:sym typeface="+mn-lt"/>
            </a:endParaRPr>
          </a:p>
        </p:txBody>
      </p:sp>
      <p:sp>
        <p:nvSpPr>
          <p:cNvPr id="27" name="TextBox 9"/>
          <p:cNvSpPr txBox="1">
            <a:spLocks noChangeArrowheads="1"/>
          </p:cNvSpPr>
          <p:nvPr/>
        </p:nvSpPr>
        <p:spPr bwMode="auto">
          <a:xfrm>
            <a:off x="3476312" y="2995891"/>
            <a:ext cx="742511" cy="6183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600" b="1" dirty="0">
                <a:solidFill>
                  <a:srgbClr val="FF0000"/>
                </a:solidFill>
                <a:cs typeface="+mn-ea"/>
                <a:sym typeface="+mn-lt"/>
              </a:rPr>
              <a:t>600</a:t>
            </a:r>
            <a:endParaRPr lang="zh-CN" altLang="en-US" sz="2600" b="1" dirty="0">
              <a:solidFill>
                <a:srgbClr val="FF0000"/>
              </a:solidFill>
              <a:cs typeface="+mn-ea"/>
              <a:sym typeface="+mn-lt"/>
            </a:endParaRPr>
          </a:p>
        </p:txBody>
      </p:sp>
      <p:sp>
        <p:nvSpPr>
          <p:cNvPr id="28" name="TextBox 11"/>
          <p:cNvSpPr txBox="1">
            <a:spLocks noChangeArrowheads="1"/>
          </p:cNvSpPr>
          <p:nvPr/>
        </p:nvSpPr>
        <p:spPr bwMode="auto">
          <a:xfrm>
            <a:off x="3802616" y="3747296"/>
            <a:ext cx="928460" cy="6183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600" b="1" dirty="0">
                <a:solidFill>
                  <a:srgbClr val="FF0000"/>
                </a:solidFill>
                <a:cs typeface="+mn-ea"/>
                <a:sym typeface="+mn-lt"/>
              </a:rPr>
              <a:t>6000</a:t>
            </a:r>
            <a:endParaRPr lang="zh-CN" altLang="en-US" sz="2600" b="1" dirty="0">
              <a:solidFill>
                <a:srgbClr val="FF0000"/>
              </a:solidFill>
              <a:cs typeface="+mn-ea"/>
              <a:sym typeface="+mn-lt"/>
            </a:endParaRPr>
          </a:p>
        </p:txBody>
      </p:sp>
      <p:sp>
        <p:nvSpPr>
          <p:cNvPr id="29" name="TextBox 16"/>
          <p:cNvSpPr txBox="1">
            <a:spLocks noChangeArrowheads="1"/>
          </p:cNvSpPr>
          <p:nvPr/>
        </p:nvSpPr>
        <p:spPr bwMode="auto">
          <a:xfrm>
            <a:off x="3896231" y="4486034"/>
            <a:ext cx="370615" cy="6183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600" b="1">
                <a:solidFill>
                  <a:srgbClr val="FF0000"/>
                </a:solidFill>
                <a:cs typeface="+mn-ea"/>
                <a:sym typeface="+mn-lt"/>
              </a:rPr>
              <a:t>8</a:t>
            </a:r>
            <a:endParaRPr lang="zh-CN" altLang="en-US" sz="2600" b="1">
              <a:solidFill>
                <a:srgbClr val="FF0000"/>
              </a:solidFill>
              <a:cs typeface="+mn-ea"/>
              <a:sym typeface="+mn-lt"/>
            </a:endParaRPr>
          </a:p>
        </p:txBody>
      </p:sp>
      <p:sp>
        <p:nvSpPr>
          <p:cNvPr id="30" name="TextBox 17"/>
          <p:cNvSpPr txBox="1">
            <a:spLocks noChangeArrowheads="1"/>
          </p:cNvSpPr>
          <p:nvPr/>
        </p:nvSpPr>
        <p:spPr bwMode="auto">
          <a:xfrm>
            <a:off x="3153525" y="5204188"/>
            <a:ext cx="556563" cy="6183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600" b="1" dirty="0">
                <a:solidFill>
                  <a:srgbClr val="FF0000"/>
                </a:solidFill>
                <a:cs typeface="+mn-ea"/>
                <a:sym typeface="+mn-lt"/>
              </a:rPr>
              <a:t>20</a:t>
            </a:r>
          </a:p>
        </p:txBody>
      </p:sp>
      <p:sp>
        <p:nvSpPr>
          <p:cNvPr id="9" name="TextBox 12_1_1_1"/>
          <p:cNvSpPr txBox="1"/>
          <p:nvPr/>
        </p:nvSpPr>
        <p:spPr>
          <a:xfrm>
            <a:off x="741010" y="358677"/>
            <a:ext cx="39178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zh-CN" altLang="en-US" sz="3200" dirty="0">
                <a:solidFill>
                  <a:srgbClr val="242D3A">
                    <a:lumMod val="75000"/>
                    <a:lumOff val="25000"/>
                  </a:srgbClr>
                </a:solidFill>
                <a:cs typeface="+mn-ea"/>
                <a:sym typeface="+mn-lt"/>
              </a:rPr>
              <a:t>课堂练习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27" grpId="0"/>
      <p:bldP spid="28" grpId="0"/>
      <p:bldP spid="29" grpId="0"/>
      <p:bldP spid="30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9543" y="4452707"/>
            <a:ext cx="4992914" cy="2492052"/>
          </a:xfrm>
          <a:prstGeom prst="rect">
            <a:avLst/>
          </a:prstGeom>
        </p:spPr>
      </p:pic>
      <p:sp>
        <p:nvSpPr>
          <p:cNvPr id="8" name="椭圆 7"/>
          <p:cNvSpPr/>
          <p:nvPr/>
        </p:nvSpPr>
        <p:spPr>
          <a:xfrm>
            <a:off x="823802" y="-1518382"/>
            <a:ext cx="10544396" cy="10544396"/>
          </a:xfrm>
          <a:prstGeom prst="ellipse">
            <a:avLst/>
          </a:prstGeom>
          <a:noFill/>
          <a:ln w="346075">
            <a:solidFill>
              <a:schemeClr val="bg1">
                <a:alpha val="32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4815794" y="1716685"/>
            <a:ext cx="3776663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 indent="-342900" algn="ctr">
              <a:lnSpc>
                <a:spcPct val="90000"/>
              </a:lnSpc>
              <a:spcBef>
                <a:spcPts val="1000"/>
              </a:spcBef>
              <a:defRPr/>
            </a:pPr>
            <a:r>
              <a:rPr lang="zh-CN" altLang="en-US" sz="6000" b="1" dirty="0">
                <a:gradFill flip="none" rotWithShape="1">
                  <a:gsLst>
                    <a:gs pos="5000">
                      <a:srgbClr val="C00000"/>
                    </a:gs>
                    <a:gs pos="26000">
                      <a:srgbClr val="FF9A05"/>
                    </a:gs>
                    <a:gs pos="48000">
                      <a:srgbClr val="92D050"/>
                    </a:gs>
                    <a:gs pos="73000">
                      <a:srgbClr val="00B0F0"/>
                    </a:gs>
                    <a:gs pos="97000">
                      <a:srgbClr val="7030A0"/>
                    </a:gs>
                  </a:gsLst>
                  <a:path path="circle">
                    <a:fillToRect t="100000" r="100000"/>
                  </a:path>
                  <a:tileRect l="-100000" b="-100000"/>
                </a:gradFill>
                <a:cs typeface="+mn-ea"/>
                <a:sym typeface="+mn-lt"/>
              </a:rPr>
              <a:t>课堂小结</a:t>
            </a:r>
          </a:p>
        </p:txBody>
      </p:sp>
      <p:sp>
        <p:nvSpPr>
          <p:cNvPr id="15" name="文本框 14"/>
          <p:cNvSpPr txBox="1"/>
          <p:nvPr/>
        </p:nvSpPr>
        <p:spPr>
          <a:xfrm>
            <a:off x="5101544" y="3069432"/>
            <a:ext cx="4162425" cy="4635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defTabSz="1219200">
              <a:lnSpc>
                <a:spcPct val="150000"/>
              </a:lnSpc>
              <a:defRPr/>
            </a:pPr>
            <a:r>
              <a:rPr lang="zh-CN" altLang="en-US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学而不思则惘，思而不学则殆</a:t>
            </a:r>
          </a:p>
        </p:txBody>
      </p:sp>
      <p:sp>
        <p:nvSpPr>
          <p:cNvPr id="16" name="椭圆 15"/>
          <p:cNvSpPr>
            <a:spLocks noChangeAspect="1"/>
          </p:cNvSpPr>
          <p:nvPr/>
        </p:nvSpPr>
        <p:spPr>
          <a:xfrm>
            <a:off x="2342469" y="1855788"/>
            <a:ext cx="2087563" cy="2085975"/>
          </a:xfrm>
          <a:prstGeom prst="ellipse">
            <a:avLst/>
          </a:prstGeom>
          <a:gradFill>
            <a:gsLst>
              <a:gs pos="0">
                <a:srgbClr val="C00000"/>
              </a:gs>
              <a:gs pos="22000">
                <a:srgbClr val="FFC000"/>
              </a:gs>
              <a:gs pos="84000">
                <a:srgbClr val="00B0F0"/>
              </a:gs>
              <a:gs pos="62000">
                <a:srgbClr val="00B050"/>
              </a:gs>
              <a:gs pos="42000">
                <a:srgbClr val="92D050"/>
              </a:gs>
              <a:gs pos="100000">
                <a:srgbClr val="7030A0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21920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altLang="zh-CN" sz="4800" dirty="0">
                <a:solidFill>
                  <a:schemeClr val="tx1"/>
                </a:solidFill>
                <a:cs typeface="+mn-ea"/>
                <a:sym typeface="+mn-lt"/>
              </a:rPr>
              <a:t>03</a:t>
            </a:r>
            <a:endParaRPr lang="zh-CN" altLang="en-US" sz="4800" dirty="0">
              <a:solidFill>
                <a:schemeClr val="tx1"/>
              </a:solidFill>
              <a:cs typeface="+mn-ea"/>
              <a:sym typeface="+mn-lt"/>
            </a:endParaRPr>
          </a:p>
        </p:txBody>
      </p:sp>
      <p:sp>
        <p:nvSpPr>
          <p:cNvPr id="17" name="椭圆 16"/>
          <p:cNvSpPr/>
          <p:nvPr/>
        </p:nvSpPr>
        <p:spPr>
          <a:xfrm>
            <a:off x="2644094" y="2005013"/>
            <a:ext cx="1800225" cy="1800225"/>
          </a:xfrm>
          <a:prstGeom prst="ellipse">
            <a:avLst/>
          </a:prstGeom>
          <a:solidFill>
            <a:srgbClr val="F0E2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219200" eaLnBrk="1" fontAlgn="auto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8000" b="1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4</a:t>
            </a:r>
            <a:endParaRPr lang="zh-CN" altLang="en-US" sz="8000" b="1" dirty="0">
              <a:solidFill>
                <a:schemeClr val="tx1">
                  <a:lumMod val="65000"/>
                  <a:lumOff val="35000"/>
                </a:schemeClr>
              </a:solidFill>
              <a:cs typeface="+mn-ea"/>
              <a:sym typeface="+mn-lt"/>
            </a:endParaRPr>
          </a:p>
        </p:txBody>
      </p:sp>
      <p:cxnSp>
        <p:nvCxnSpPr>
          <p:cNvPr id="18" name="直接连接符 17"/>
          <p:cNvCxnSpPr/>
          <p:nvPr/>
        </p:nvCxnSpPr>
        <p:spPr>
          <a:xfrm flipV="1">
            <a:off x="4430032" y="2911476"/>
            <a:ext cx="4705350" cy="0"/>
          </a:xfrm>
          <a:prstGeom prst="line">
            <a:avLst/>
          </a:prstGeom>
          <a:ln w="28575">
            <a:solidFill>
              <a:schemeClr val="bg2">
                <a:lumMod val="75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  <p:bldP spid="16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组合 8"/>
          <p:cNvGrpSpPr/>
          <p:nvPr/>
        </p:nvGrpSpPr>
        <p:grpSpPr bwMode="auto">
          <a:xfrm>
            <a:off x="2537342" y="4497936"/>
            <a:ext cx="6927850" cy="628187"/>
            <a:chOff x="1971958" y="3313710"/>
            <a:chExt cx="6925920" cy="471808"/>
          </a:xfrm>
        </p:grpSpPr>
        <p:sp>
          <p:nvSpPr>
            <p:cNvPr id="10" name="对角圆角矩形 9"/>
            <p:cNvSpPr/>
            <p:nvPr/>
          </p:nvSpPr>
          <p:spPr>
            <a:xfrm>
              <a:off x="1971958" y="3400750"/>
              <a:ext cx="6925920" cy="384768"/>
            </a:xfrm>
            <a:prstGeom prst="round2DiagRect">
              <a:avLst/>
            </a:prstGeom>
            <a:solidFill>
              <a:srgbClr val="92D050"/>
            </a:solidFill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45720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zh-CN" altLang="en-US" sz="2600">
                <a:solidFill>
                  <a:srgbClr val="FFFFFF"/>
                </a:solidFill>
                <a:cs typeface="+mn-ea"/>
                <a:sym typeface="+mn-lt"/>
              </a:endParaRPr>
            </a:p>
          </p:txBody>
        </p:sp>
        <p:sp>
          <p:nvSpPr>
            <p:cNvPr id="35844" name="Text Box 14"/>
            <p:cNvSpPr txBox="1">
              <a:spLocks noChangeArrowheads="1"/>
            </p:cNvSpPr>
            <p:nvPr/>
          </p:nvSpPr>
          <p:spPr bwMode="auto">
            <a:xfrm>
              <a:off x="2203668" y="3313710"/>
              <a:ext cx="6694210" cy="4718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defTabSz="4572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defTabSz="4572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defTabSz="4572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defTabSz="4572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defTabSz="4572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fontAlgn="base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zh-CN" altLang="en-US" sz="2600" b="1" dirty="0">
                  <a:solidFill>
                    <a:srgbClr val="000000"/>
                  </a:solidFill>
                  <a:latin typeface="+mn-lt"/>
                  <a:ea typeface="+mn-ea"/>
                  <a:cs typeface="+mn-ea"/>
                  <a:sym typeface="+mn-lt"/>
                </a:rPr>
                <a:t>相邻两个常用的面积单位间的进率都是</a:t>
              </a:r>
              <a:r>
                <a:rPr lang="en-US" altLang="zh-CN" sz="2600" b="1" dirty="0">
                  <a:solidFill>
                    <a:srgbClr val="000000"/>
                  </a:solidFill>
                  <a:latin typeface="+mn-lt"/>
                  <a:ea typeface="+mn-ea"/>
                  <a:cs typeface="+mn-ea"/>
                  <a:sym typeface="+mn-lt"/>
                </a:rPr>
                <a:t>100</a:t>
              </a:r>
              <a:r>
                <a:rPr lang="zh-CN" altLang="en-US" sz="2600" b="1" dirty="0">
                  <a:solidFill>
                    <a:srgbClr val="000000"/>
                  </a:solidFill>
                  <a:latin typeface="+mn-lt"/>
                  <a:ea typeface="+mn-ea"/>
                  <a:cs typeface="+mn-ea"/>
                  <a:sym typeface="+mn-lt"/>
                </a:rPr>
                <a:t>。</a:t>
              </a:r>
            </a:p>
          </p:txBody>
        </p:sp>
      </p:grpSp>
      <p:sp>
        <p:nvSpPr>
          <p:cNvPr id="15" name="矩形 14"/>
          <p:cNvSpPr/>
          <p:nvPr/>
        </p:nvSpPr>
        <p:spPr bwMode="auto">
          <a:xfrm>
            <a:off x="881948" y="1316058"/>
            <a:ext cx="4240264" cy="6693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457200" fontAlgn="base">
              <a:lnSpc>
                <a:spcPct val="150000"/>
              </a:lnSpc>
              <a:spcAft>
                <a:spcPct val="0"/>
              </a:spcAft>
              <a:defRPr/>
            </a:pPr>
            <a:r>
              <a:rPr lang="zh-CN" altLang="en-US" sz="2800" b="1" dirty="0">
                <a:solidFill>
                  <a:srgbClr val="000000"/>
                </a:solidFill>
                <a:cs typeface="+mn-ea"/>
                <a:sym typeface="+mn-lt"/>
              </a:rPr>
              <a:t>常用面积单位间的进率：</a:t>
            </a:r>
          </a:p>
        </p:txBody>
      </p:sp>
      <p:grpSp>
        <p:nvGrpSpPr>
          <p:cNvPr id="19" name="组合 18"/>
          <p:cNvGrpSpPr/>
          <p:nvPr/>
        </p:nvGrpSpPr>
        <p:grpSpPr bwMode="auto">
          <a:xfrm>
            <a:off x="1923723" y="2683391"/>
            <a:ext cx="3798888" cy="676275"/>
            <a:chOff x="1646940" y="2519310"/>
            <a:chExt cx="3797029" cy="507831"/>
          </a:xfrm>
        </p:grpSpPr>
        <p:sp>
          <p:nvSpPr>
            <p:cNvPr id="20" name="矩形 19"/>
            <p:cNvSpPr/>
            <p:nvPr/>
          </p:nvSpPr>
          <p:spPr>
            <a:xfrm>
              <a:off x="1916635" y="2628365"/>
              <a:ext cx="3190337" cy="300452"/>
            </a:xfrm>
            <a:prstGeom prst="rect">
              <a:avLst/>
            </a:prstGeom>
          </p:spPr>
          <p:txBody>
            <a:bodyPr wrap="none" anchor="ctr">
              <a:spAutoFit/>
            </a:bodyPr>
            <a:lstStyle/>
            <a:p>
              <a:pPr defTabSz="457200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zh-CN" altLang="en-US" sz="2000" b="1" dirty="0">
                  <a:solidFill>
                    <a:srgbClr val="000000"/>
                  </a:solidFill>
                  <a:cs typeface="+mn-ea"/>
                  <a:sym typeface="+mn-lt"/>
                </a:rPr>
                <a:t> </a:t>
              </a:r>
              <a:r>
                <a:rPr lang="en-US" altLang="zh-CN" sz="2000" b="1" dirty="0">
                  <a:solidFill>
                    <a:srgbClr val="000000"/>
                  </a:solidFill>
                  <a:cs typeface="+mn-ea"/>
                  <a:sym typeface="+mn-lt"/>
                </a:rPr>
                <a:t>1</a:t>
              </a:r>
              <a:r>
                <a:rPr lang="zh-CN" altLang="en-US" sz="2000" b="1" dirty="0">
                  <a:solidFill>
                    <a:srgbClr val="000000"/>
                  </a:solidFill>
                  <a:cs typeface="+mn-ea"/>
                  <a:sym typeface="+mn-lt"/>
                </a:rPr>
                <a:t>平方分米＝</a:t>
              </a:r>
              <a:r>
                <a:rPr lang="en-US" altLang="zh-CN" sz="2000" b="1" dirty="0">
                  <a:solidFill>
                    <a:srgbClr val="000000"/>
                  </a:solidFill>
                  <a:cs typeface="+mn-ea"/>
                  <a:sym typeface="+mn-lt"/>
                </a:rPr>
                <a:t>100</a:t>
              </a:r>
              <a:r>
                <a:rPr lang="zh-CN" altLang="en-US" sz="2000" b="1" dirty="0">
                  <a:solidFill>
                    <a:srgbClr val="000000"/>
                  </a:solidFill>
                  <a:cs typeface="+mn-ea"/>
                  <a:sym typeface="+mn-lt"/>
                </a:rPr>
                <a:t>平方厘米</a:t>
              </a:r>
              <a:endParaRPr lang="zh-CN" altLang="en-US" sz="2000" dirty="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21" name="圆角矩形 20"/>
            <p:cNvSpPr/>
            <p:nvPr/>
          </p:nvSpPr>
          <p:spPr>
            <a:xfrm>
              <a:off x="1646940" y="2519310"/>
              <a:ext cx="3797029" cy="507831"/>
            </a:xfrm>
            <a:prstGeom prst="roundRect">
              <a:avLst/>
            </a:prstGeom>
            <a:noFill/>
            <a:ln w="28575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45720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zh-CN" altLang="en-US" sz="2000">
                <a:solidFill>
                  <a:srgbClr val="FFFFFF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24" name="组合 23"/>
          <p:cNvGrpSpPr/>
          <p:nvPr/>
        </p:nvGrpSpPr>
        <p:grpSpPr bwMode="auto">
          <a:xfrm>
            <a:off x="6165622" y="2691331"/>
            <a:ext cx="3795713" cy="674686"/>
            <a:chOff x="6023780" y="2519954"/>
            <a:chExt cx="3796110" cy="507809"/>
          </a:xfrm>
        </p:grpSpPr>
        <p:sp>
          <p:nvSpPr>
            <p:cNvPr id="25" name="矩形 24"/>
            <p:cNvSpPr/>
            <p:nvPr/>
          </p:nvSpPr>
          <p:spPr>
            <a:xfrm>
              <a:off x="6492447" y="2544342"/>
              <a:ext cx="2858774" cy="379473"/>
            </a:xfrm>
            <a:prstGeom prst="rect">
              <a:avLst/>
            </a:prstGeom>
          </p:spPr>
          <p:txBody>
            <a:bodyPr wrap="none" anchor="ctr">
              <a:spAutoFit/>
            </a:bodyPr>
            <a:lstStyle/>
            <a:p>
              <a:pPr defTabSz="457200" fontAlgn="base">
                <a:lnSpc>
                  <a:spcPct val="150000"/>
                </a:lnSpc>
                <a:spcAft>
                  <a:spcPct val="0"/>
                </a:spcAft>
                <a:defRPr/>
              </a:pPr>
              <a:r>
                <a:rPr lang="en-US" altLang="zh-CN" sz="2000" b="1" dirty="0">
                  <a:solidFill>
                    <a:srgbClr val="000000"/>
                  </a:solidFill>
                  <a:cs typeface="+mn-ea"/>
                  <a:sym typeface="+mn-lt"/>
                </a:rPr>
                <a:t>1</a:t>
              </a:r>
              <a:r>
                <a:rPr lang="zh-CN" altLang="en-US" sz="2000" b="1" dirty="0">
                  <a:solidFill>
                    <a:srgbClr val="000000"/>
                  </a:solidFill>
                  <a:cs typeface="+mn-ea"/>
                  <a:sym typeface="+mn-lt"/>
                </a:rPr>
                <a:t>平方米＝</a:t>
              </a:r>
              <a:r>
                <a:rPr lang="en-US" altLang="zh-CN" sz="2000" b="1" dirty="0">
                  <a:solidFill>
                    <a:srgbClr val="000000"/>
                  </a:solidFill>
                  <a:cs typeface="+mn-ea"/>
                  <a:sym typeface="+mn-lt"/>
                </a:rPr>
                <a:t>100</a:t>
              </a:r>
              <a:r>
                <a:rPr lang="zh-CN" altLang="en-US" sz="2000" b="1" dirty="0">
                  <a:solidFill>
                    <a:srgbClr val="000000"/>
                  </a:solidFill>
                  <a:cs typeface="+mn-ea"/>
                  <a:sym typeface="+mn-lt"/>
                </a:rPr>
                <a:t>平方分米</a:t>
              </a:r>
            </a:p>
          </p:txBody>
        </p:sp>
        <p:sp>
          <p:nvSpPr>
            <p:cNvPr id="26" name="圆角矩形 25"/>
            <p:cNvSpPr/>
            <p:nvPr/>
          </p:nvSpPr>
          <p:spPr>
            <a:xfrm>
              <a:off x="6023780" y="2519954"/>
              <a:ext cx="3796110" cy="507809"/>
            </a:xfrm>
            <a:prstGeom prst="roundRect">
              <a:avLst/>
            </a:prstGeom>
            <a:noFill/>
            <a:ln w="28575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45720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zh-CN" altLang="en-US" sz="2000">
                <a:solidFill>
                  <a:srgbClr val="FFFFFF"/>
                </a:solidFill>
                <a:cs typeface="+mn-ea"/>
                <a:sym typeface="+mn-lt"/>
              </a:endParaRPr>
            </a:p>
          </p:txBody>
        </p:sp>
      </p:grpSp>
      <p:sp>
        <p:nvSpPr>
          <p:cNvPr id="22" name="TextBox 12_1_1_1"/>
          <p:cNvSpPr txBox="1"/>
          <p:nvPr/>
        </p:nvSpPr>
        <p:spPr>
          <a:xfrm>
            <a:off x="741010" y="358677"/>
            <a:ext cx="39178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zh-CN" altLang="en-US" sz="3200" dirty="0">
                <a:solidFill>
                  <a:srgbClr val="242D3A">
                    <a:lumMod val="75000"/>
                    <a:lumOff val="25000"/>
                  </a:srgbClr>
                </a:solidFill>
                <a:cs typeface="+mn-ea"/>
                <a:sym typeface="+mn-lt"/>
              </a:rPr>
              <a:t>课堂小结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71" name="矩形 3"/>
          <p:cNvSpPr>
            <a:spLocks noChangeArrowheads="1"/>
          </p:cNvSpPr>
          <p:nvPr/>
        </p:nvSpPr>
        <p:spPr bwMode="auto">
          <a:xfrm>
            <a:off x="906445" y="1246698"/>
            <a:ext cx="4240263" cy="669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defTabSz="4572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defTabSz="4572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defTabSz="4572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defTabSz="4572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defTabSz="4572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2800" b="1" dirty="0">
                <a:solidFill>
                  <a:srgbClr val="000000"/>
                </a:solidFill>
                <a:latin typeface="+mn-lt"/>
                <a:ea typeface="+mn-ea"/>
                <a:cs typeface="+mn-ea"/>
                <a:sym typeface="+mn-lt"/>
              </a:rPr>
              <a:t>面积单位间的换算方法：</a:t>
            </a:r>
          </a:p>
        </p:txBody>
      </p:sp>
      <p:sp>
        <p:nvSpPr>
          <p:cNvPr id="32" name="Text Box 15"/>
          <p:cNvSpPr txBox="1">
            <a:spLocks noChangeArrowheads="1"/>
          </p:cNvSpPr>
          <p:nvPr/>
        </p:nvSpPr>
        <p:spPr bwMode="auto">
          <a:xfrm>
            <a:off x="906445" y="2219294"/>
            <a:ext cx="10650817" cy="36334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805180" indent="-805180" defTabSz="4572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defTabSz="4572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defTabSz="4572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defTabSz="4572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defTabSz="4572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fontAlgn="base">
              <a:lnSpc>
                <a:spcPct val="25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2400" b="1" dirty="0">
                <a:solidFill>
                  <a:srgbClr val="000000"/>
                </a:solidFill>
                <a:latin typeface="+mn-lt"/>
                <a:ea typeface="+mn-ea"/>
                <a:cs typeface="+mn-ea"/>
                <a:sym typeface="+mn-lt"/>
              </a:rPr>
              <a:t>（</a:t>
            </a:r>
            <a:r>
              <a:rPr lang="en-US" altLang="zh-CN" sz="2400" b="1" dirty="0">
                <a:solidFill>
                  <a:srgbClr val="000000"/>
                </a:solidFill>
                <a:latin typeface="+mn-lt"/>
                <a:ea typeface="+mn-ea"/>
                <a:cs typeface="+mn-ea"/>
                <a:sym typeface="+mn-lt"/>
              </a:rPr>
              <a:t>1</a:t>
            </a:r>
            <a:r>
              <a:rPr lang="zh-CN" altLang="en-US" sz="2400" b="1" dirty="0">
                <a:solidFill>
                  <a:srgbClr val="000000"/>
                </a:solidFill>
                <a:latin typeface="+mn-lt"/>
                <a:ea typeface="+mn-ea"/>
                <a:cs typeface="+mn-ea"/>
                <a:sym typeface="+mn-lt"/>
              </a:rPr>
              <a:t>）</a:t>
            </a:r>
            <a:r>
              <a:rPr lang="zh-CN" altLang="en-US" sz="2400" b="1" dirty="0">
                <a:solidFill>
                  <a:srgbClr val="00B0F0"/>
                </a:solidFill>
                <a:latin typeface="+mn-lt"/>
                <a:ea typeface="+mn-ea"/>
                <a:cs typeface="+mn-ea"/>
                <a:sym typeface="+mn-lt"/>
              </a:rPr>
              <a:t>高级单位换算成低级单位：</a:t>
            </a:r>
            <a:r>
              <a:rPr lang="zh-CN" altLang="en-US" sz="2400" b="1" dirty="0">
                <a:solidFill>
                  <a:srgbClr val="FF0000"/>
                </a:solidFill>
                <a:latin typeface="+mn-lt"/>
                <a:ea typeface="+mn-ea"/>
                <a:cs typeface="+mn-ea"/>
                <a:sym typeface="+mn-lt"/>
              </a:rPr>
              <a:t>乘进率</a:t>
            </a:r>
            <a:r>
              <a:rPr lang="zh-CN" altLang="en-US" sz="2400" b="1" dirty="0">
                <a:solidFill>
                  <a:srgbClr val="000000"/>
                </a:solidFill>
                <a:latin typeface="+mn-lt"/>
                <a:ea typeface="+mn-ea"/>
                <a:cs typeface="+mn-ea"/>
                <a:sym typeface="+mn-lt"/>
              </a:rPr>
              <a:t>；两个单位间的进率中有几个“</a:t>
            </a:r>
            <a:r>
              <a:rPr lang="en-US" altLang="zh-CN" sz="2400" b="1" dirty="0">
                <a:solidFill>
                  <a:srgbClr val="000000"/>
                </a:solidFill>
                <a:latin typeface="+mn-lt"/>
                <a:ea typeface="+mn-ea"/>
                <a:cs typeface="+mn-ea"/>
                <a:sym typeface="+mn-lt"/>
              </a:rPr>
              <a:t>0”</a:t>
            </a:r>
            <a:r>
              <a:rPr lang="zh-CN" altLang="en-US" sz="2400" b="1" dirty="0">
                <a:solidFill>
                  <a:srgbClr val="000000"/>
                </a:solidFill>
                <a:latin typeface="+mn-lt"/>
                <a:ea typeface="+mn-ea"/>
                <a:cs typeface="+mn-ea"/>
                <a:sym typeface="+mn-lt"/>
              </a:rPr>
              <a:t>，就在数字后添几个“</a:t>
            </a:r>
            <a:r>
              <a:rPr lang="en-US" altLang="zh-CN" sz="2400" b="1" dirty="0">
                <a:solidFill>
                  <a:srgbClr val="000000"/>
                </a:solidFill>
                <a:latin typeface="+mn-lt"/>
                <a:ea typeface="+mn-ea"/>
                <a:cs typeface="+mn-ea"/>
                <a:sym typeface="+mn-lt"/>
              </a:rPr>
              <a:t>0”</a:t>
            </a:r>
            <a:r>
              <a:rPr lang="zh-CN" altLang="en-US" sz="2400" b="1" dirty="0">
                <a:solidFill>
                  <a:srgbClr val="000000"/>
                </a:solidFill>
                <a:latin typeface="+mn-lt"/>
                <a:ea typeface="+mn-ea"/>
                <a:cs typeface="+mn-ea"/>
                <a:sym typeface="+mn-lt"/>
              </a:rPr>
              <a:t>。</a:t>
            </a:r>
          </a:p>
          <a:p>
            <a:pPr fontAlgn="base">
              <a:lnSpc>
                <a:spcPct val="25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2400" b="1" dirty="0">
                <a:solidFill>
                  <a:srgbClr val="000000"/>
                </a:solidFill>
                <a:latin typeface="+mn-lt"/>
                <a:ea typeface="+mn-ea"/>
                <a:cs typeface="+mn-ea"/>
                <a:sym typeface="+mn-lt"/>
              </a:rPr>
              <a:t>（</a:t>
            </a:r>
            <a:r>
              <a:rPr lang="en-US" altLang="zh-CN" sz="2400" b="1" dirty="0">
                <a:solidFill>
                  <a:srgbClr val="000000"/>
                </a:solidFill>
                <a:latin typeface="+mn-lt"/>
                <a:ea typeface="+mn-ea"/>
                <a:cs typeface="+mn-ea"/>
                <a:sym typeface="+mn-lt"/>
              </a:rPr>
              <a:t>2</a:t>
            </a:r>
            <a:r>
              <a:rPr lang="zh-CN" altLang="en-US" sz="2400" b="1" dirty="0">
                <a:solidFill>
                  <a:srgbClr val="000000"/>
                </a:solidFill>
                <a:latin typeface="+mn-lt"/>
                <a:ea typeface="+mn-ea"/>
                <a:cs typeface="+mn-ea"/>
                <a:sym typeface="+mn-lt"/>
              </a:rPr>
              <a:t>）</a:t>
            </a:r>
            <a:r>
              <a:rPr lang="zh-CN" altLang="en-US" sz="2400" b="1" dirty="0">
                <a:solidFill>
                  <a:srgbClr val="00B0F0"/>
                </a:solidFill>
                <a:latin typeface="+mn-lt"/>
                <a:ea typeface="+mn-ea"/>
                <a:cs typeface="+mn-ea"/>
                <a:sym typeface="+mn-lt"/>
              </a:rPr>
              <a:t>低级单位换算成高级单位：</a:t>
            </a:r>
            <a:r>
              <a:rPr lang="zh-CN" altLang="en-US" sz="2400" b="1" dirty="0">
                <a:solidFill>
                  <a:srgbClr val="FF0000"/>
                </a:solidFill>
                <a:latin typeface="+mn-lt"/>
                <a:ea typeface="+mn-ea"/>
                <a:cs typeface="+mn-ea"/>
                <a:sym typeface="+mn-lt"/>
              </a:rPr>
              <a:t>除以进率</a:t>
            </a:r>
            <a:r>
              <a:rPr lang="zh-CN" altLang="en-US" sz="2400" b="1" dirty="0">
                <a:solidFill>
                  <a:srgbClr val="000000"/>
                </a:solidFill>
                <a:latin typeface="+mn-lt"/>
                <a:ea typeface="+mn-ea"/>
                <a:cs typeface="+mn-ea"/>
                <a:sym typeface="+mn-lt"/>
              </a:rPr>
              <a:t>；两个单位间的进率中有几个“</a:t>
            </a:r>
            <a:r>
              <a:rPr lang="en-US" altLang="zh-CN" sz="2400" b="1" dirty="0">
                <a:solidFill>
                  <a:srgbClr val="000000"/>
                </a:solidFill>
                <a:latin typeface="+mn-lt"/>
                <a:ea typeface="+mn-ea"/>
                <a:cs typeface="+mn-ea"/>
                <a:sym typeface="+mn-lt"/>
              </a:rPr>
              <a:t>0”</a:t>
            </a:r>
            <a:r>
              <a:rPr lang="zh-CN" altLang="en-US" sz="2400" b="1" dirty="0">
                <a:solidFill>
                  <a:srgbClr val="000000"/>
                </a:solidFill>
                <a:latin typeface="+mn-lt"/>
                <a:ea typeface="+mn-ea"/>
                <a:cs typeface="+mn-ea"/>
                <a:sym typeface="+mn-lt"/>
              </a:rPr>
              <a:t>，就在数字后面去掉几个“</a:t>
            </a:r>
            <a:r>
              <a:rPr lang="en-US" altLang="zh-CN" sz="2400" b="1" dirty="0">
                <a:solidFill>
                  <a:srgbClr val="000000"/>
                </a:solidFill>
                <a:latin typeface="+mn-lt"/>
                <a:ea typeface="+mn-ea"/>
                <a:cs typeface="+mn-ea"/>
                <a:sym typeface="+mn-lt"/>
              </a:rPr>
              <a:t>0”</a:t>
            </a:r>
            <a:r>
              <a:rPr lang="zh-CN" altLang="en-US" sz="2400" b="1" dirty="0">
                <a:solidFill>
                  <a:srgbClr val="000000"/>
                </a:solidFill>
                <a:latin typeface="+mn-lt"/>
                <a:ea typeface="+mn-ea"/>
                <a:cs typeface="+mn-ea"/>
                <a:sym typeface="+mn-lt"/>
              </a:rPr>
              <a:t>。</a:t>
            </a:r>
          </a:p>
        </p:txBody>
      </p:sp>
      <p:sp>
        <p:nvSpPr>
          <p:cNvPr id="11" name="TextBox 12_1_1_1"/>
          <p:cNvSpPr txBox="1"/>
          <p:nvPr/>
        </p:nvSpPr>
        <p:spPr>
          <a:xfrm>
            <a:off x="741010" y="358677"/>
            <a:ext cx="39178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zh-CN" altLang="en-US" sz="3200" dirty="0">
                <a:solidFill>
                  <a:srgbClr val="242D3A">
                    <a:lumMod val="75000"/>
                    <a:lumOff val="25000"/>
                  </a:srgbClr>
                </a:solidFill>
                <a:cs typeface="+mn-ea"/>
                <a:sym typeface="+mn-lt"/>
              </a:rPr>
              <a:t>课堂小结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9543" y="4452707"/>
            <a:ext cx="4992914" cy="2492052"/>
          </a:xfrm>
          <a:prstGeom prst="rect">
            <a:avLst/>
          </a:prstGeom>
        </p:spPr>
      </p:pic>
      <p:sp>
        <p:nvSpPr>
          <p:cNvPr id="8" name="椭圆 7"/>
          <p:cNvSpPr/>
          <p:nvPr/>
        </p:nvSpPr>
        <p:spPr>
          <a:xfrm>
            <a:off x="823802" y="-1518382"/>
            <a:ext cx="10544396" cy="10544396"/>
          </a:xfrm>
          <a:prstGeom prst="ellipse">
            <a:avLst/>
          </a:prstGeom>
          <a:noFill/>
          <a:ln w="346075">
            <a:solidFill>
              <a:schemeClr val="bg1">
                <a:alpha val="32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cxnSp>
        <p:nvCxnSpPr>
          <p:cNvPr id="9" name="直接连接符 8"/>
          <p:cNvCxnSpPr/>
          <p:nvPr/>
        </p:nvCxnSpPr>
        <p:spPr>
          <a:xfrm>
            <a:off x="3040415" y="3164989"/>
            <a:ext cx="5969000" cy="0"/>
          </a:xfrm>
          <a:prstGeom prst="line">
            <a:avLst/>
          </a:prstGeom>
          <a:ln w="28575">
            <a:solidFill>
              <a:schemeClr val="bg2">
                <a:lumMod val="7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直接连接符 9"/>
          <p:cNvCxnSpPr/>
          <p:nvPr/>
        </p:nvCxnSpPr>
        <p:spPr>
          <a:xfrm>
            <a:off x="2999140" y="1920389"/>
            <a:ext cx="6010275" cy="57150"/>
          </a:xfrm>
          <a:prstGeom prst="line">
            <a:avLst/>
          </a:prstGeom>
          <a:ln w="28575">
            <a:solidFill>
              <a:schemeClr val="bg2">
                <a:lumMod val="7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文本框 12"/>
          <p:cNvSpPr txBox="1"/>
          <p:nvPr/>
        </p:nvSpPr>
        <p:spPr>
          <a:xfrm>
            <a:off x="3875405" y="3683635"/>
            <a:ext cx="2160270" cy="3683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defTabSz="121920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zh-CN" altLang="en-US" sz="1800" smtClean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讲师：</a:t>
            </a:r>
            <a:r>
              <a:rPr lang="en-US" altLang="zh-CN" sz="1800" smtClean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PPT818</a:t>
            </a:r>
            <a:endParaRPr lang="zh-CN" altLang="en-US" sz="1800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4" name="副标题 2"/>
          <p:cNvSpPr>
            <a:spLocks noChangeArrowheads="1"/>
          </p:cNvSpPr>
          <p:nvPr/>
        </p:nvSpPr>
        <p:spPr bwMode="auto">
          <a:xfrm>
            <a:off x="2999740" y="2222500"/>
            <a:ext cx="6085205" cy="742950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342900" indent="-342900">
              <a:defRPr sz="2400"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5pPr>
            <a:lvl6pPr marL="2514600" indent="-228600" defTabSz="121793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6pPr>
            <a:lvl7pPr marL="2971800" indent="-228600" defTabSz="121793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7pPr>
            <a:lvl8pPr marL="3429000" indent="-228600" defTabSz="121793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8pPr>
            <a:lvl9pPr marL="3886200" indent="-228600" defTabSz="121793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9pPr>
          </a:lstStyle>
          <a:p>
            <a:pPr marL="0" algn="dist">
              <a:lnSpc>
                <a:spcPct val="90000"/>
              </a:lnSpc>
              <a:spcBef>
                <a:spcPts val="1000"/>
              </a:spcBef>
            </a:pPr>
            <a:r>
              <a:rPr lang="zh-CN" altLang="en-US" sz="4800" b="1" dirty="0">
                <a:gradFill flip="none" rotWithShape="1">
                  <a:gsLst>
                    <a:gs pos="5000">
                      <a:srgbClr val="C00000"/>
                    </a:gs>
                    <a:gs pos="26000">
                      <a:srgbClr val="FF9A05"/>
                    </a:gs>
                    <a:gs pos="48000">
                      <a:srgbClr val="92D050"/>
                    </a:gs>
                    <a:gs pos="73000">
                      <a:srgbClr val="00B0F0"/>
                    </a:gs>
                    <a:gs pos="97000">
                      <a:srgbClr val="7030A0"/>
                    </a:gs>
                  </a:gsLst>
                  <a:path path="circle">
                    <a:fillToRect t="100000" r="100000"/>
                  </a:path>
                  <a:tileRect l="-100000" b="-100000"/>
                </a:gradFill>
                <a:latin typeface="+mn-lt"/>
                <a:ea typeface="+mn-ea"/>
                <a:cs typeface="+mn-ea"/>
                <a:sym typeface="+mn-lt"/>
              </a:rPr>
              <a:t>感谢各位的仔细聆听</a:t>
            </a:r>
          </a:p>
        </p:txBody>
      </p:sp>
      <p:grpSp>
        <p:nvGrpSpPr>
          <p:cNvPr id="15" name="PA_组合 42"/>
          <p:cNvGrpSpPr/>
          <p:nvPr>
            <p:custDataLst>
              <p:tags r:id="rId1"/>
            </p:custDataLst>
          </p:nvPr>
        </p:nvGrpSpPr>
        <p:grpSpPr>
          <a:xfrm>
            <a:off x="5241094" y="865751"/>
            <a:ext cx="540000" cy="540000"/>
            <a:chOff x="5309025" y="2094564"/>
            <a:chExt cx="1461661" cy="1461661"/>
          </a:xfrm>
        </p:grpSpPr>
        <p:sp>
          <p:nvSpPr>
            <p:cNvPr id="16" name="椭圆 1"/>
            <p:cNvSpPr>
              <a:spLocks noChangeArrowheads="1"/>
            </p:cNvSpPr>
            <p:nvPr/>
          </p:nvSpPr>
          <p:spPr bwMode="auto">
            <a:xfrm>
              <a:off x="5309025" y="2094564"/>
              <a:ext cx="1461661" cy="1461661"/>
            </a:xfrm>
            <a:prstGeom prst="ellipse">
              <a:avLst/>
            </a:prstGeom>
            <a:gradFill>
              <a:gsLst>
                <a:gs pos="22000">
                  <a:schemeClr val="bg1">
                    <a:alpha val="40000"/>
                  </a:schemeClr>
                </a:gs>
                <a:gs pos="50000">
                  <a:srgbClr val="FFFFFF">
                    <a:alpha val="10000"/>
                  </a:srgbClr>
                </a:gs>
                <a:gs pos="50000">
                  <a:schemeClr val="bg1">
                    <a:alpha val="20000"/>
                  </a:schemeClr>
                </a:gs>
                <a:gs pos="15000">
                  <a:schemeClr val="bg1">
                    <a:alpha val="87000"/>
                  </a:schemeClr>
                </a:gs>
              </a:gsLst>
              <a:lin ang="2700000" scaled="0"/>
            </a:gradFill>
            <a:ln>
              <a:gradFill>
                <a:gsLst>
                  <a:gs pos="75000">
                    <a:srgbClr val="F0F0F0"/>
                  </a:gs>
                  <a:gs pos="50000">
                    <a:srgbClr val="C8C8C8"/>
                  </a:gs>
                  <a:gs pos="25000">
                    <a:srgbClr val="F0F0F0"/>
                  </a:gs>
                  <a:gs pos="0">
                    <a:schemeClr val="bg1"/>
                  </a:gs>
                  <a:gs pos="100000">
                    <a:schemeClr val="bg1"/>
                  </a:gs>
                </a:gsLst>
                <a:lin ang="2700000" scaled="0"/>
              </a:gradFill>
            </a:ln>
            <a:effectLst>
              <a:outerShdw blurRad="228600" dist="88900" dir="2700000" algn="tl" rotWithShape="0">
                <a:prstClr val="black">
                  <a:alpha val="1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zh-CN" sz="800" b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endParaRPr>
            </a:p>
          </p:txBody>
        </p:sp>
        <p:sp>
          <p:nvSpPr>
            <p:cNvPr id="17" name="Oval 8"/>
            <p:cNvSpPr>
              <a:spLocks noChangeArrowheads="1"/>
            </p:cNvSpPr>
            <p:nvPr/>
          </p:nvSpPr>
          <p:spPr bwMode="auto">
            <a:xfrm>
              <a:off x="5410323" y="2195862"/>
              <a:ext cx="1259066" cy="1259064"/>
            </a:xfrm>
            <a:prstGeom prst="ellipse">
              <a:avLst/>
            </a:prstGeom>
            <a:solidFill>
              <a:srgbClr val="6EADAA"/>
            </a:solidFill>
            <a:ln w="222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800" b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endParaRPr>
            </a:p>
          </p:txBody>
        </p:sp>
      </p:grpSp>
      <p:grpSp>
        <p:nvGrpSpPr>
          <p:cNvPr id="18" name="PA_组合 45"/>
          <p:cNvGrpSpPr/>
          <p:nvPr>
            <p:custDataLst>
              <p:tags r:id="rId2"/>
            </p:custDataLst>
          </p:nvPr>
        </p:nvGrpSpPr>
        <p:grpSpPr>
          <a:xfrm>
            <a:off x="5781094" y="865751"/>
            <a:ext cx="540000" cy="540000"/>
            <a:chOff x="5309025" y="2094564"/>
            <a:chExt cx="1461661" cy="1461661"/>
          </a:xfrm>
        </p:grpSpPr>
        <p:sp>
          <p:nvSpPr>
            <p:cNvPr id="19" name="椭圆 1"/>
            <p:cNvSpPr>
              <a:spLocks noChangeArrowheads="1"/>
            </p:cNvSpPr>
            <p:nvPr/>
          </p:nvSpPr>
          <p:spPr bwMode="auto">
            <a:xfrm>
              <a:off x="5309025" y="2094564"/>
              <a:ext cx="1461661" cy="1461661"/>
            </a:xfrm>
            <a:prstGeom prst="ellipse">
              <a:avLst/>
            </a:prstGeom>
            <a:gradFill>
              <a:gsLst>
                <a:gs pos="22000">
                  <a:schemeClr val="bg1">
                    <a:alpha val="40000"/>
                  </a:schemeClr>
                </a:gs>
                <a:gs pos="50000">
                  <a:srgbClr val="FFFFFF">
                    <a:alpha val="10000"/>
                  </a:srgbClr>
                </a:gs>
                <a:gs pos="50000">
                  <a:schemeClr val="bg1">
                    <a:alpha val="20000"/>
                  </a:schemeClr>
                </a:gs>
                <a:gs pos="15000">
                  <a:schemeClr val="bg1">
                    <a:alpha val="87000"/>
                  </a:schemeClr>
                </a:gs>
              </a:gsLst>
              <a:lin ang="2700000" scaled="0"/>
            </a:gradFill>
            <a:ln>
              <a:gradFill>
                <a:gsLst>
                  <a:gs pos="75000">
                    <a:srgbClr val="F0F0F0"/>
                  </a:gs>
                  <a:gs pos="50000">
                    <a:srgbClr val="C8C8C8"/>
                  </a:gs>
                  <a:gs pos="25000">
                    <a:srgbClr val="F0F0F0"/>
                  </a:gs>
                  <a:gs pos="0">
                    <a:schemeClr val="bg1"/>
                  </a:gs>
                  <a:gs pos="100000">
                    <a:schemeClr val="bg1"/>
                  </a:gs>
                </a:gsLst>
                <a:lin ang="2700000" scaled="0"/>
              </a:gradFill>
            </a:ln>
            <a:effectLst>
              <a:outerShdw blurRad="228600" dist="88900" dir="2700000" algn="tl" rotWithShape="0">
                <a:prstClr val="black">
                  <a:alpha val="1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zh-CN" sz="800" b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endParaRPr>
            </a:p>
          </p:txBody>
        </p:sp>
        <p:sp>
          <p:nvSpPr>
            <p:cNvPr id="20" name="Oval 8"/>
            <p:cNvSpPr>
              <a:spLocks noChangeArrowheads="1"/>
            </p:cNvSpPr>
            <p:nvPr/>
          </p:nvSpPr>
          <p:spPr bwMode="auto">
            <a:xfrm>
              <a:off x="5410323" y="2195862"/>
              <a:ext cx="1259066" cy="1259064"/>
            </a:xfrm>
            <a:prstGeom prst="ellipse">
              <a:avLst/>
            </a:prstGeom>
            <a:solidFill>
              <a:srgbClr val="F3913F"/>
            </a:solidFill>
            <a:ln w="222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800" b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endParaRPr>
            </a:p>
          </p:txBody>
        </p:sp>
      </p:grpSp>
      <p:grpSp>
        <p:nvGrpSpPr>
          <p:cNvPr id="21" name="PA_组合 48"/>
          <p:cNvGrpSpPr/>
          <p:nvPr>
            <p:custDataLst>
              <p:tags r:id="rId3"/>
            </p:custDataLst>
          </p:nvPr>
        </p:nvGrpSpPr>
        <p:grpSpPr>
          <a:xfrm>
            <a:off x="6277622" y="865751"/>
            <a:ext cx="540000" cy="540000"/>
            <a:chOff x="5309025" y="2094564"/>
            <a:chExt cx="1461661" cy="1461661"/>
          </a:xfrm>
        </p:grpSpPr>
        <p:sp>
          <p:nvSpPr>
            <p:cNvPr id="22" name="椭圆 1"/>
            <p:cNvSpPr>
              <a:spLocks noChangeArrowheads="1"/>
            </p:cNvSpPr>
            <p:nvPr/>
          </p:nvSpPr>
          <p:spPr bwMode="auto">
            <a:xfrm>
              <a:off x="5309025" y="2094564"/>
              <a:ext cx="1461661" cy="1461661"/>
            </a:xfrm>
            <a:prstGeom prst="ellipse">
              <a:avLst/>
            </a:prstGeom>
            <a:gradFill>
              <a:gsLst>
                <a:gs pos="22000">
                  <a:schemeClr val="bg1">
                    <a:alpha val="40000"/>
                  </a:schemeClr>
                </a:gs>
                <a:gs pos="50000">
                  <a:srgbClr val="FFFFFF">
                    <a:alpha val="10000"/>
                  </a:srgbClr>
                </a:gs>
                <a:gs pos="50000">
                  <a:schemeClr val="bg1">
                    <a:alpha val="20000"/>
                  </a:schemeClr>
                </a:gs>
                <a:gs pos="15000">
                  <a:schemeClr val="bg1">
                    <a:alpha val="87000"/>
                  </a:schemeClr>
                </a:gs>
              </a:gsLst>
              <a:lin ang="2700000" scaled="0"/>
            </a:gradFill>
            <a:ln>
              <a:gradFill>
                <a:gsLst>
                  <a:gs pos="75000">
                    <a:srgbClr val="F0F0F0"/>
                  </a:gs>
                  <a:gs pos="50000">
                    <a:srgbClr val="C8C8C8"/>
                  </a:gs>
                  <a:gs pos="25000">
                    <a:srgbClr val="F0F0F0"/>
                  </a:gs>
                  <a:gs pos="0">
                    <a:schemeClr val="bg1"/>
                  </a:gs>
                  <a:gs pos="100000">
                    <a:schemeClr val="bg1"/>
                  </a:gs>
                </a:gsLst>
                <a:lin ang="2700000" scaled="0"/>
              </a:gradFill>
            </a:ln>
            <a:effectLst>
              <a:outerShdw blurRad="228600" dist="88900" dir="2700000" algn="tl" rotWithShape="0">
                <a:prstClr val="black">
                  <a:alpha val="1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zh-CN" sz="800" b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endParaRPr>
            </a:p>
          </p:txBody>
        </p:sp>
        <p:sp>
          <p:nvSpPr>
            <p:cNvPr id="23" name="Oval 8"/>
            <p:cNvSpPr>
              <a:spLocks noChangeArrowheads="1"/>
            </p:cNvSpPr>
            <p:nvPr/>
          </p:nvSpPr>
          <p:spPr bwMode="auto">
            <a:xfrm>
              <a:off x="5410323" y="2195862"/>
              <a:ext cx="1259066" cy="1259064"/>
            </a:xfrm>
            <a:prstGeom prst="ellipse">
              <a:avLst/>
            </a:prstGeom>
            <a:solidFill>
              <a:srgbClr val="56CA93"/>
            </a:solidFill>
            <a:ln w="222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800" b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endParaRPr>
            </a:p>
          </p:txBody>
        </p:sp>
      </p:grpSp>
      <p:grpSp>
        <p:nvGrpSpPr>
          <p:cNvPr id="24" name="PA_组合 51"/>
          <p:cNvGrpSpPr/>
          <p:nvPr>
            <p:custDataLst>
              <p:tags r:id="rId4"/>
            </p:custDataLst>
          </p:nvPr>
        </p:nvGrpSpPr>
        <p:grpSpPr>
          <a:xfrm>
            <a:off x="6780198" y="865751"/>
            <a:ext cx="540000" cy="540000"/>
            <a:chOff x="5309025" y="2094564"/>
            <a:chExt cx="1461661" cy="1461661"/>
          </a:xfrm>
        </p:grpSpPr>
        <p:sp>
          <p:nvSpPr>
            <p:cNvPr id="25" name="椭圆 1"/>
            <p:cNvSpPr>
              <a:spLocks noChangeArrowheads="1"/>
            </p:cNvSpPr>
            <p:nvPr/>
          </p:nvSpPr>
          <p:spPr bwMode="auto">
            <a:xfrm>
              <a:off x="5309025" y="2094564"/>
              <a:ext cx="1461661" cy="1461661"/>
            </a:xfrm>
            <a:prstGeom prst="ellipse">
              <a:avLst/>
            </a:prstGeom>
            <a:gradFill>
              <a:gsLst>
                <a:gs pos="22000">
                  <a:schemeClr val="bg1">
                    <a:alpha val="40000"/>
                  </a:schemeClr>
                </a:gs>
                <a:gs pos="50000">
                  <a:srgbClr val="FFFFFF">
                    <a:alpha val="10000"/>
                  </a:srgbClr>
                </a:gs>
                <a:gs pos="50000">
                  <a:schemeClr val="bg1">
                    <a:alpha val="20000"/>
                  </a:schemeClr>
                </a:gs>
                <a:gs pos="15000">
                  <a:schemeClr val="bg1">
                    <a:alpha val="87000"/>
                  </a:schemeClr>
                </a:gs>
              </a:gsLst>
              <a:lin ang="2700000" scaled="0"/>
            </a:gradFill>
            <a:ln>
              <a:gradFill>
                <a:gsLst>
                  <a:gs pos="75000">
                    <a:srgbClr val="F0F0F0"/>
                  </a:gs>
                  <a:gs pos="50000">
                    <a:srgbClr val="C8C8C8"/>
                  </a:gs>
                  <a:gs pos="25000">
                    <a:srgbClr val="F0F0F0"/>
                  </a:gs>
                  <a:gs pos="0">
                    <a:schemeClr val="bg1"/>
                  </a:gs>
                  <a:gs pos="100000">
                    <a:schemeClr val="bg1"/>
                  </a:gs>
                </a:gsLst>
                <a:lin ang="2700000" scaled="0"/>
              </a:gradFill>
            </a:ln>
            <a:effectLst>
              <a:outerShdw blurRad="228600" dist="88900" dir="2700000" algn="tl" rotWithShape="0">
                <a:prstClr val="black">
                  <a:alpha val="1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zh-CN" sz="800" b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endParaRPr>
            </a:p>
          </p:txBody>
        </p:sp>
        <p:sp>
          <p:nvSpPr>
            <p:cNvPr id="26" name="Oval 8"/>
            <p:cNvSpPr>
              <a:spLocks noChangeArrowheads="1"/>
            </p:cNvSpPr>
            <p:nvPr/>
          </p:nvSpPr>
          <p:spPr bwMode="auto">
            <a:xfrm>
              <a:off x="5410323" y="2195862"/>
              <a:ext cx="1259066" cy="1259064"/>
            </a:xfrm>
            <a:prstGeom prst="ellipse">
              <a:avLst/>
            </a:prstGeom>
            <a:solidFill>
              <a:srgbClr val="FB6060"/>
            </a:solidFill>
            <a:ln w="222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800" b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endParaRPr>
            </a:p>
          </p:txBody>
        </p:sp>
      </p:grpSp>
      <p:sp>
        <p:nvSpPr>
          <p:cNvPr id="27" name="PA_文本框 26"/>
          <p:cNvSpPr txBox="1"/>
          <p:nvPr>
            <p:custDataLst>
              <p:tags r:id="rId5"/>
            </p:custDataLst>
          </p:nvPr>
        </p:nvSpPr>
        <p:spPr>
          <a:xfrm>
            <a:off x="5215007" y="865751"/>
            <a:ext cx="540000" cy="540000"/>
          </a:xfrm>
          <a:prstGeom prst="rect">
            <a:avLst/>
          </a:prstGeom>
          <a:noFill/>
        </p:spPr>
        <p:txBody>
          <a:bodyPr wrap="square" lIns="121889" tIns="60944" rIns="121889" bIns="60944" rtlCol="0">
            <a:noAutofit/>
          </a:bodyPr>
          <a:lstStyle/>
          <a:p>
            <a:pPr algn="ctr"/>
            <a:r>
              <a:rPr lang="zh-CN" altLang="en-US" sz="2400" b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rPr>
              <a:t>三</a:t>
            </a:r>
            <a:endParaRPr lang="zh-CN" altLang="en-US" sz="32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ea"/>
              <a:sym typeface="+mn-lt"/>
            </a:endParaRPr>
          </a:p>
        </p:txBody>
      </p:sp>
      <p:sp>
        <p:nvSpPr>
          <p:cNvPr id="28" name="PA_文本框 26"/>
          <p:cNvSpPr txBox="1"/>
          <p:nvPr>
            <p:custDataLst>
              <p:tags r:id="rId6"/>
            </p:custDataLst>
          </p:nvPr>
        </p:nvSpPr>
        <p:spPr>
          <a:xfrm>
            <a:off x="5781094" y="865751"/>
            <a:ext cx="540000" cy="540000"/>
          </a:xfrm>
          <a:prstGeom prst="rect">
            <a:avLst/>
          </a:prstGeom>
          <a:noFill/>
        </p:spPr>
        <p:txBody>
          <a:bodyPr wrap="square" lIns="121889" tIns="60944" rIns="121889" bIns="60944" rtlCol="0">
            <a:noAutofit/>
          </a:bodyPr>
          <a:lstStyle/>
          <a:p>
            <a:pPr algn="ctr"/>
            <a:r>
              <a:rPr lang="zh-CN" altLang="en-US" sz="24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rPr>
              <a:t>下</a:t>
            </a:r>
          </a:p>
        </p:txBody>
      </p:sp>
      <p:sp>
        <p:nvSpPr>
          <p:cNvPr id="29" name="PA_矩形 56"/>
          <p:cNvSpPr/>
          <p:nvPr>
            <p:custDataLst>
              <p:tags r:id="rId7"/>
            </p:custDataLst>
          </p:nvPr>
        </p:nvSpPr>
        <p:spPr>
          <a:xfrm>
            <a:off x="6264959" y="889334"/>
            <a:ext cx="540000" cy="540000"/>
          </a:xfrm>
          <a:prstGeom prst="rect">
            <a:avLst/>
          </a:prstGeom>
        </p:spPr>
        <p:txBody>
          <a:bodyPr wrap="square" lIns="121889" tIns="60944" rIns="121889" bIns="60944">
            <a:noAutofit/>
          </a:bodyPr>
          <a:lstStyle/>
          <a:p>
            <a:pPr algn="ctr"/>
            <a:r>
              <a:rPr lang="zh-CN" altLang="en-US" sz="24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rPr>
              <a:t>数</a:t>
            </a:r>
          </a:p>
        </p:txBody>
      </p:sp>
      <p:sp>
        <p:nvSpPr>
          <p:cNvPr id="30" name="PA_矩形 57"/>
          <p:cNvSpPr/>
          <p:nvPr>
            <p:custDataLst>
              <p:tags r:id="rId8"/>
            </p:custDataLst>
          </p:nvPr>
        </p:nvSpPr>
        <p:spPr>
          <a:xfrm>
            <a:off x="6780198" y="865751"/>
            <a:ext cx="540000" cy="540000"/>
          </a:xfrm>
          <a:prstGeom prst="rect">
            <a:avLst/>
          </a:prstGeom>
        </p:spPr>
        <p:txBody>
          <a:bodyPr wrap="square" lIns="121889" tIns="60944" rIns="121889" bIns="60944">
            <a:noAutofit/>
          </a:bodyPr>
          <a:lstStyle/>
          <a:p>
            <a:pPr algn="ctr"/>
            <a:r>
              <a:rPr lang="zh-CN" altLang="en-US" sz="24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rPr>
              <a:t>学</a:t>
            </a:r>
          </a:p>
        </p:txBody>
      </p:sp>
      <p:pic>
        <p:nvPicPr>
          <p:cNvPr id="31" name="Picture 2" descr="“书”的图片搜索结果"/>
          <p:cNvPicPr>
            <a:picLocks noChangeAspect="1" noChangeArrowheads="1"/>
          </p:cNvPicPr>
          <p:nvPr/>
        </p:nvPicPr>
        <p:blipFill>
          <a:blip r:embed="rId1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26251" y="602226"/>
            <a:ext cx="990171" cy="835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55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5" presetClass="entr" presetSubtype="0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55" presetClass="entr" presetSubtype="0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5" presetClass="entr" presetSubtype="0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55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5" presetClass="entr" presetSubtype="0" fill="hold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55" presetClass="entr" presetSubtype="0" fill="hold" grpId="0" nodeType="withEffect">
                                  <p:stCondLst>
                                    <p:cond delay="14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  <p:bldP spid="28" grpId="0"/>
      <p:bldP spid="29" grpId="0"/>
      <p:bldP spid="3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9543" y="4452707"/>
            <a:ext cx="4992914" cy="2492052"/>
          </a:xfrm>
          <a:prstGeom prst="rect">
            <a:avLst/>
          </a:prstGeom>
        </p:spPr>
      </p:pic>
      <p:sp>
        <p:nvSpPr>
          <p:cNvPr id="8" name="椭圆 7"/>
          <p:cNvSpPr/>
          <p:nvPr/>
        </p:nvSpPr>
        <p:spPr>
          <a:xfrm>
            <a:off x="823802" y="-1518382"/>
            <a:ext cx="10544396" cy="10544396"/>
          </a:xfrm>
          <a:prstGeom prst="ellipse">
            <a:avLst/>
          </a:prstGeom>
          <a:noFill/>
          <a:ln w="346075">
            <a:solidFill>
              <a:schemeClr val="bg1">
                <a:alpha val="32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32" name="MH_Other_1"/>
          <p:cNvSpPr>
            <a:spLocks noChangeAspect="1"/>
          </p:cNvSpPr>
          <p:nvPr>
            <p:custDataLst>
              <p:tags r:id="rId1"/>
            </p:custDataLst>
          </p:nvPr>
        </p:nvSpPr>
        <p:spPr>
          <a:xfrm>
            <a:off x="3353412" y="2148550"/>
            <a:ext cx="681037" cy="682625"/>
          </a:xfrm>
          <a:prstGeom prst="ellipse">
            <a:avLst/>
          </a:prstGeom>
          <a:solidFill>
            <a:schemeClr val="bg1"/>
          </a:solidFill>
          <a:ln w="57150" cap="flat" cmpd="sng" algn="ctr">
            <a:solidFill>
              <a:schemeClr val="bg2">
                <a:lumMod val="75000"/>
              </a:schemeClr>
            </a:solidFill>
            <a:prstDash val="solid"/>
          </a:ln>
          <a:effectLst/>
        </p:spPr>
        <p:txBody>
          <a:bodyPr lIns="0" tIns="0" rIns="0" bIns="0" anchor="ctr"/>
          <a:lstStyle/>
          <a:p>
            <a:pPr algn="ctr" defTabSz="121920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altLang="zh-CN" sz="4000" kern="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1</a:t>
            </a:r>
          </a:p>
        </p:txBody>
      </p:sp>
      <p:sp>
        <p:nvSpPr>
          <p:cNvPr id="33" name="MH_Other_2"/>
          <p:cNvSpPr>
            <a:spLocks noChangeAspect="1"/>
          </p:cNvSpPr>
          <p:nvPr>
            <p:custDataLst>
              <p:tags r:id="rId2"/>
            </p:custDataLst>
          </p:nvPr>
        </p:nvSpPr>
        <p:spPr>
          <a:xfrm>
            <a:off x="3353412" y="3102638"/>
            <a:ext cx="681037" cy="682625"/>
          </a:xfrm>
          <a:prstGeom prst="ellipse">
            <a:avLst/>
          </a:prstGeom>
          <a:solidFill>
            <a:schemeClr val="bg1"/>
          </a:solidFill>
          <a:ln w="57150" cap="flat" cmpd="sng" algn="ctr">
            <a:solidFill>
              <a:schemeClr val="bg2">
                <a:lumMod val="75000"/>
              </a:schemeClr>
            </a:solidFill>
            <a:prstDash val="solid"/>
          </a:ln>
          <a:effectLst/>
        </p:spPr>
        <p:txBody>
          <a:bodyPr lIns="0" tIns="0" rIns="0" bIns="0" anchor="ctr"/>
          <a:lstStyle/>
          <a:p>
            <a:pPr algn="ctr" defTabSz="121920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altLang="zh-CN" sz="4000" kern="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2</a:t>
            </a:r>
          </a:p>
        </p:txBody>
      </p:sp>
      <p:sp>
        <p:nvSpPr>
          <p:cNvPr id="34" name="MH_Other_3"/>
          <p:cNvSpPr>
            <a:spLocks noChangeAspect="1"/>
          </p:cNvSpPr>
          <p:nvPr>
            <p:custDataLst>
              <p:tags r:id="rId3"/>
            </p:custDataLst>
          </p:nvPr>
        </p:nvSpPr>
        <p:spPr>
          <a:xfrm>
            <a:off x="7131501" y="2146962"/>
            <a:ext cx="681037" cy="682625"/>
          </a:xfrm>
          <a:prstGeom prst="ellipse">
            <a:avLst/>
          </a:prstGeom>
          <a:solidFill>
            <a:schemeClr val="bg1"/>
          </a:solidFill>
          <a:ln w="57150" cap="flat" cmpd="sng" algn="ctr">
            <a:solidFill>
              <a:schemeClr val="bg2">
                <a:lumMod val="75000"/>
              </a:schemeClr>
            </a:solidFill>
            <a:prstDash val="solid"/>
          </a:ln>
          <a:effectLst/>
        </p:spPr>
        <p:txBody>
          <a:bodyPr lIns="0" tIns="0" rIns="0" bIns="0" anchor="ctr"/>
          <a:lstStyle/>
          <a:p>
            <a:pPr algn="ctr" defTabSz="121920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altLang="zh-CN" sz="4000" kern="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3</a:t>
            </a:r>
          </a:p>
        </p:txBody>
      </p:sp>
      <p:sp>
        <p:nvSpPr>
          <p:cNvPr id="35" name="MH_Other_4"/>
          <p:cNvSpPr>
            <a:spLocks noChangeAspect="1"/>
          </p:cNvSpPr>
          <p:nvPr>
            <p:custDataLst>
              <p:tags r:id="rId4"/>
            </p:custDataLst>
          </p:nvPr>
        </p:nvSpPr>
        <p:spPr>
          <a:xfrm>
            <a:off x="7131501" y="3102637"/>
            <a:ext cx="681037" cy="682625"/>
          </a:xfrm>
          <a:prstGeom prst="ellipse">
            <a:avLst/>
          </a:prstGeom>
          <a:solidFill>
            <a:schemeClr val="bg1"/>
          </a:solidFill>
          <a:ln w="57150" cap="flat" cmpd="sng" algn="ctr">
            <a:solidFill>
              <a:schemeClr val="bg2">
                <a:lumMod val="75000"/>
              </a:schemeClr>
            </a:solidFill>
            <a:prstDash val="solid"/>
          </a:ln>
          <a:effectLst/>
        </p:spPr>
        <p:txBody>
          <a:bodyPr lIns="0" tIns="0" rIns="0" bIns="0" anchor="ctr"/>
          <a:lstStyle/>
          <a:p>
            <a:pPr algn="ctr" defTabSz="121920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altLang="zh-CN" sz="4000" kern="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4</a:t>
            </a:r>
          </a:p>
        </p:txBody>
      </p:sp>
      <p:sp>
        <p:nvSpPr>
          <p:cNvPr id="36" name="MH_Text_1"/>
          <p:cNvSpPr/>
          <p:nvPr>
            <p:custDataLst>
              <p:tags r:id="rId5"/>
            </p:custDataLst>
          </p:nvPr>
        </p:nvSpPr>
        <p:spPr>
          <a:xfrm>
            <a:off x="4461494" y="2251738"/>
            <a:ext cx="2179637" cy="473075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/>
          <a:p>
            <a:pPr algn="dist" defTabSz="121920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zh-CN" altLang="en-US" sz="3065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温故知新</a:t>
            </a:r>
            <a:endParaRPr lang="en-US" altLang="zh-CN" sz="3065" dirty="0">
              <a:solidFill>
                <a:schemeClr val="bg1">
                  <a:lumMod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37" name="MH_Text_2"/>
          <p:cNvSpPr/>
          <p:nvPr>
            <p:custDataLst>
              <p:tags r:id="rId6"/>
            </p:custDataLst>
          </p:nvPr>
        </p:nvSpPr>
        <p:spPr>
          <a:xfrm>
            <a:off x="4461494" y="3205825"/>
            <a:ext cx="2179637" cy="473075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/>
          <a:p>
            <a:pPr algn="dist" defTabSz="121920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zh-CN" altLang="en-US" sz="3065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新知探究</a:t>
            </a:r>
            <a:endParaRPr lang="en-US" altLang="zh-CN" sz="3065" dirty="0">
              <a:solidFill>
                <a:schemeClr val="bg1">
                  <a:lumMod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38" name="MH_Text_3"/>
          <p:cNvSpPr/>
          <p:nvPr>
            <p:custDataLst>
              <p:tags r:id="rId7"/>
            </p:custDataLst>
          </p:nvPr>
        </p:nvSpPr>
        <p:spPr>
          <a:xfrm>
            <a:off x="8239583" y="2251737"/>
            <a:ext cx="2179637" cy="473075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/>
          <a:p>
            <a:pPr algn="dist" defTabSz="121920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zh-CN" altLang="en-US" sz="3065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课堂练习</a:t>
            </a:r>
            <a:endParaRPr lang="en-US" altLang="zh-CN" sz="3065" dirty="0">
              <a:solidFill>
                <a:schemeClr val="bg1">
                  <a:lumMod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39" name="MH_Text_4"/>
          <p:cNvSpPr/>
          <p:nvPr>
            <p:custDataLst>
              <p:tags r:id="rId8"/>
            </p:custDataLst>
          </p:nvPr>
        </p:nvSpPr>
        <p:spPr>
          <a:xfrm>
            <a:off x="8239583" y="3205825"/>
            <a:ext cx="2179637" cy="473075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/>
          <a:p>
            <a:pPr algn="dist" defTabSz="121920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zh-CN" altLang="en-US" sz="3065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课堂小结</a:t>
            </a:r>
            <a:endParaRPr lang="en-US" altLang="zh-CN" sz="3065" dirty="0">
              <a:solidFill>
                <a:schemeClr val="bg1">
                  <a:lumMod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40" name="MH_Others_1"/>
          <p:cNvSpPr txBox="1"/>
          <p:nvPr>
            <p:custDataLst>
              <p:tags r:id="rId9"/>
            </p:custDataLst>
          </p:nvPr>
        </p:nvSpPr>
        <p:spPr>
          <a:xfrm>
            <a:off x="933509" y="1111005"/>
            <a:ext cx="2724150" cy="2313454"/>
          </a:xfrm>
          <a:prstGeom prst="rect">
            <a:avLst/>
          </a:prstGeom>
          <a:noFill/>
        </p:spPr>
        <p:txBody>
          <a:bodyPr lIns="0" tIns="0" rIns="0" bIns="0" anchor="ctr">
            <a:spAutoFit/>
          </a:bodyPr>
          <a:lstStyle/>
          <a:p>
            <a:pPr algn="ctr" defTabSz="121920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zh-CN" altLang="en-US" sz="6000" b="1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目</a:t>
            </a:r>
            <a:r>
              <a:rPr lang="zh-CN" altLang="en-US" sz="8800" b="1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  </a:t>
            </a:r>
            <a:endParaRPr lang="en-US" altLang="zh-CN" sz="8800" b="1" dirty="0">
              <a:solidFill>
                <a:schemeClr val="tx1">
                  <a:lumMod val="65000"/>
                  <a:lumOff val="35000"/>
                </a:schemeClr>
              </a:solidFill>
              <a:cs typeface="+mn-ea"/>
              <a:sym typeface="+mn-lt"/>
            </a:endParaRPr>
          </a:p>
          <a:p>
            <a:pPr indent="-342900" algn="ctr" defTabSz="914400" eaLnBrk="1" hangingPunct="1">
              <a:lnSpc>
                <a:spcPct val="90000"/>
              </a:lnSpc>
              <a:spcBef>
                <a:spcPts val="1000"/>
              </a:spcBef>
              <a:defRPr/>
            </a:pPr>
            <a:r>
              <a:rPr lang="zh-CN" altLang="en-US" sz="6000" b="1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录</a:t>
            </a:r>
          </a:p>
        </p:txBody>
      </p:sp>
      <p:sp>
        <p:nvSpPr>
          <p:cNvPr id="41" name="MH_Others_2"/>
          <p:cNvSpPr txBox="1"/>
          <p:nvPr>
            <p:custDataLst>
              <p:tags r:id="rId10"/>
            </p:custDataLst>
          </p:nvPr>
        </p:nvSpPr>
        <p:spPr>
          <a:xfrm>
            <a:off x="1523951" y="2046274"/>
            <a:ext cx="398571" cy="2519362"/>
          </a:xfrm>
          <a:prstGeom prst="rect">
            <a:avLst/>
          </a:prstGeom>
          <a:noFill/>
        </p:spPr>
        <p:txBody>
          <a:bodyPr vert="eaVert" lIns="0" tIns="0" rIns="0" bIns="0">
            <a:spAutoFit/>
          </a:bodyPr>
          <a:lstStyle/>
          <a:p>
            <a:pPr indent="-342900" algn="ctr" defTabSz="914400" eaLnBrk="1" hangingPunct="1">
              <a:lnSpc>
                <a:spcPct val="90000"/>
              </a:lnSpc>
              <a:spcBef>
                <a:spcPts val="1000"/>
              </a:spcBef>
              <a:defRPr/>
            </a:pPr>
            <a:r>
              <a:rPr lang="en-US" altLang="zh-CN" sz="2800" b="1" dirty="0">
                <a:gradFill flip="none" rotWithShape="1">
                  <a:gsLst>
                    <a:gs pos="5000">
                      <a:srgbClr val="C00000"/>
                    </a:gs>
                    <a:gs pos="26000">
                      <a:srgbClr val="FF9A05"/>
                    </a:gs>
                    <a:gs pos="48000">
                      <a:srgbClr val="92D050"/>
                    </a:gs>
                    <a:gs pos="73000">
                      <a:srgbClr val="00B0F0"/>
                    </a:gs>
                    <a:gs pos="97000">
                      <a:srgbClr val="7030A0"/>
                    </a:gs>
                  </a:gsLst>
                  <a:path path="circle">
                    <a:fillToRect t="100000" r="100000"/>
                  </a:path>
                  <a:tileRect l="-100000" b="-100000"/>
                </a:gradFill>
                <a:cs typeface="+mn-ea"/>
                <a:sym typeface="+mn-lt"/>
              </a:rPr>
              <a:t>CONTENTS</a:t>
            </a:r>
            <a:endParaRPr lang="zh-CN" altLang="en-US" sz="2800" b="1" dirty="0">
              <a:gradFill flip="none" rotWithShape="1">
                <a:gsLst>
                  <a:gs pos="5000">
                    <a:srgbClr val="C00000"/>
                  </a:gs>
                  <a:gs pos="26000">
                    <a:srgbClr val="FF9A05"/>
                  </a:gs>
                  <a:gs pos="48000">
                    <a:srgbClr val="92D050"/>
                  </a:gs>
                  <a:gs pos="73000">
                    <a:srgbClr val="00B0F0"/>
                  </a:gs>
                  <a:gs pos="97000">
                    <a:srgbClr val="7030A0"/>
                  </a:gs>
                </a:gsLst>
                <a:path path="circle">
                  <a:fillToRect t="100000" r="100000"/>
                </a:path>
                <a:tileRect l="-100000" b="-100000"/>
              </a:gradFill>
              <a:cs typeface="+mn-ea"/>
              <a:sym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3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4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 animBg="1"/>
      <p:bldP spid="33" grpId="0" animBg="1"/>
      <p:bldP spid="34" grpId="0" animBg="1"/>
      <p:bldP spid="35" grpId="0" animBg="1"/>
      <p:bldP spid="36" grpId="0"/>
      <p:bldP spid="37" grpId="0"/>
      <p:bldP spid="38" grpId="0"/>
      <p:bldP spid="39" grpId="0"/>
      <p:bldP spid="40" grpId="0"/>
      <p:bldP spid="4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9543" y="4452707"/>
            <a:ext cx="4992914" cy="2492052"/>
          </a:xfrm>
          <a:prstGeom prst="rect">
            <a:avLst/>
          </a:prstGeom>
        </p:spPr>
      </p:pic>
      <p:sp>
        <p:nvSpPr>
          <p:cNvPr id="8" name="椭圆 7"/>
          <p:cNvSpPr/>
          <p:nvPr/>
        </p:nvSpPr>
        <p:spPr>
          <a:xfrm>
            <a:off x="823802" y="-1518382"/>
            <a:ext cx="10544396" cy="10544396"/>
          </a:xfrm>
          <a:prstGeom prst="ellipse">
            <a:avLst/>
          </a:prstGeom>
          <a:noFill/>
          <a:ln w="346075">
            <a:solidFill>
              <a:schemeClr val="bg1">
                <a:alpha val="32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4815794" y="1716685"/>
            <a:ext cx="3776663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 indent="-342900" algn="ctr" defTabSz="914400" eaLnBrk="1" hangingPunct="1">
              <a:lnSpc>
                <a:spcPct val="90000"/>
              </a:lnSpc>
              <a:spcBef>
                <a:spcPts val="1000"/>
              </a:spcBef>
              <a:defRPr/>
            </a:pPr>
            <a:r>
              <a:rPr lang="zh-CN" altLang="en-US" sz="6000" b="1" dirty="0">
                <a:gradFill flip="none" rotWithShape="1">
                  <a:gsLst>
                    <a:gs pos="5000">
                      <a:srgbClr val="C00000"/>
                    </a:gs>
                    <a:gs pos="26000">
                      <a:srgbClr val="FF9A05"/>
                    </a:gs>
                    <a:gs pos="48000">
                      <a:srgbClr val="92D050"/>
                    </a:gs>
                    <a:gs pos="73000">
                      <a:srgbClr val="00B0F0"/>
                    </a:gs>
                    <a:gs pos="97000">
                      <a:srgbClr val="7030A0"/>
                    </a:gs>
                  </a:gsLst>
                  <a:path path="circle">
                    <a:fillToRect t="100000" r="100000"/>
                  </a:path>
                  <a:tileRect l="-100000" b="-100000"/>
                </a:gradFill>
                <a:cs typeface="+mn-ea"/>
                <a:sym typeface="+mn-lt"/>
              </a:rPr>
              <a:t>温故知新</a:t>
            </a:r>
          </a:p>
        </p:txBody>
      </p:sp>
      <p:sp>
        <p:nvSpPr>
          <p:cNvPr id="15" name="文本框 14"/>
          <p:cNvSpPr txBox="1"/>
          <p:nvPr/>
        </p:nvSpPr>
        <p:spPr>
          <a:xfrm>
            <a:off x="5101544" y="3069432"/>
            <a:ext cx="4162425" cy="46294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defTabSz="1219200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zh-CN" altLang="en-US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学而时习之，不亦说乎</a:t>
            </a:r>
            <a:endParaRPr lang="en-US" altLang="zh-CN" dirty="0">
              <a:solidFill>
                <a:schemeClr val="bg1">
                  <a:lumMod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6" name="椭圆 15"/>
          <p:cNvSpPr>
            <a:spLocks noChangeAspect="1"/>
          </p:cNvSpPr>
          <p:nvPr/>
        </p:nvSpPr>
        <p:spPr>
          <a:xfrm>
            <a:off x="2342469" y="1855788"/>
            <a:ext cx="2087563" cy="2085975"/>
          </a:xfrm>
          <a:prstGeom prst="ellipse">
            <a:avLst/>
          </a:prstGeom>
          <a:gradFill>
            <a:gsLst>
              <a:gs pos="0">
                <a:srgbClr val="C00000"/>
              </a:gs>
              <a:gs pos="22000">
                <a:srgbClr val="FFC000"/>
              </a:gs>
              <a:gs pos="84000">
                <a:srgbClr val="00B0F0"/>
              </a:gs>
              <a:gs pos="62000">
                <a:srgbClr val="00B050"/>
              </a:gs>
              <a:gs pos="42000">
                <a:srgbClr val="92D050"/>
              </a:gs>
              <a:gs pos="100000">
                <a:srgbClr val="7030A0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21920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altLang="zh-CN" sz="4800" dirty="0">
                <a:solidFill>
                  <a:schemeClr val="tx1"/>
                </a:solidFill>
                <a:cs typeface="+mn-ea"/>
                <a:sym typeface="+mn-lt"/>
              </a:rPr>
              <a:t>03</a:t>
            </a:r>
            <a:endParaRPr lang="zh-CN" altLang="en-US" sz="4800" dirty="0">
              <a:solidFill>
                <a:schemeClr val="tx1"/>
              </a:solidFill>
              <a:cs typeface="+mn-ea"/>
              <a:sym typeface="+mn-lt"/>
            </a:endParaRPr>
          </a:p>
        </p:txBody>
      </p:sp>
      <p:sp>
        <p:nvSpPr>
          <p:cNvPr id="17" name="椭圆 16"/>
          <p:cNvSpPr/>
          <p:nvPr/>
        </p:nvSpPr>
        <p:spPr>
          <a:xfrm>
            <a:off x="2644094" y="2005013"/>
            <a:ext cx="1800225" cy="1800225"/>
          </a:xfrm>
          <a:prstGeom prst="ellipse">
            <a:avLst/>
          </a:prstGeom>
          <a:solidFill>
            <a:srgbClr val="F0E2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219200" eaLnBrk="1" fontAlgn="auto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8000" b="1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1</a:t>
            </a:r>
            <a:endParaRPr lang="zh-CN" altLang="en-US" sz="8000" b="1" dirty="0">
              <a:solidFill>
                <a:schemeClr val="tx1">
                  <a:lumMod val="65000"/>
                  <a:lumOff val="35000"/>
                </a:schemeClr>
              </a:solidFill>
              <a:cs typeface="+mn-ea"/>
              <a:sym typeface="+mn-lt"/>
            </a:endParaRPr>
          </a:p>
        </p:txBody>
      </p:sp>
      <p:cxnSp>
        <p:nvCxnSpPr>
          <p:cNvPr id="18" name="直接连接符 17"/>
          <p:cNvCxnSpPr/>
          <p:nvPr/>
        </p:nvCxnSpPr>
        <p:spPr>
          <a:xfrm flipV="1">
            <a:off x="4430032" y="2911476"/>
            <a:ext cx="4705350" cy="0"/>
          </a:xfrm>
          <a:prstGeom prst="line">
            <a:avLst/>
          </a:prstGeom>
          <a:ln w="28575">
            <a:solidFill>
              <a:schemeClr val="bg2">
                <a:lumMod val="75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  <p:bldP spid="1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Box 12_1_1_1"/>
          <p:cNvSpPr txBox="1"/>
          <p:nvPr/>
        </p:nvSpPr>
        <p:spPr>
          <a:xfrm>
            <a:off x="741010" y="358677"/>
            <a:ext cx="39178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242D3A">
                    <a:lumMod val="75000"/>
                    <a:lumOff val="25000"/>
                  </a:srgbClr>
                </a:solidFill>
                <a:effectLst/>
                <a:uLnTx/>
                <a:uFillTx/>
                <a:cs typeface="+mn-ea"/>
                <a:sym typeface="+mn-lt"/>
              </a:rPr>
              <a:t>温故知新</a:t>
            </a: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1520" y="4164729"/>
            <a:ext cx="2789140" cy="2688023"/>
          </a:xfrm>
          <a:prstGeom prst="rect">
            <a:avLst/>
          </a:prstGeom>
        </p:spPr>
      </p:pic>
      <p:sp>
        <p:nvSpPr>
          <p:cNvPr id="5" name="Text Box 3"/>
          <p:cNvSpPr txBox="1">
            <a:spLocks noChangeArrowheads="1"/>
          </p:cNvSpPr>
          <p:nvPr/>
        </p:nvSpPr>
        <p:spPr bwMode="auto">
          <a:xfrm>
            <a:off x="3783238" y="1404717"/>
            <a:ext cx="7499350" cy="13031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363855" indent="-363855" eaLnBrk="1" fontAlgn="base" hangingPunct="1">
              <a:lnSpc>
                <a:spcPct val="150000"/>
              </a:lnSpc>
              <a:spcBef>
                <a:spcPct val="50000"/>
              </a:spcBef>
              <a:spcAft>
                <a:spcPct val="0"/>
              </a:spcAft>
              <a:defRPr/>
            </a:pPr>
            <a:r>
              <a:rPr lang="en-US" altLang="zh-CN" sz="2800" b="1" dirty="0">
                <a:solidFill>
                  <a:srgbClr val="000000"/>
                </a:solidFill>
                <a:latin typeface="+mn-lt"/>
                <a:ea typeface="+mn-ea"/>
                <a:cs typeface="+mn-ea"/>
                <a:sym typeface="+mn-lt"/>
              </a:rPr>
              <a:t>1. </a:t>
            </a:r>
            <a:r>
              <a:rPr lang="zh-CN" altLang="en-US" sz="2800" b="1" dirty="0">
                <a:solidFill>
                  <a:srgbClr val="000000"/>
                </a:solidFill>
                <a:latin typeface="+mn-lt"/>
                <a:ea typeface="+mn-ea"/>
                <a:cs typeface="+mn-ea"/>
                <a:sym typeface="+mn-lt"/>
              </a:rPr>
              <a:t>常用的长度单位有哪些？每相邻两个长度单位间的进率是多少？</a:t>
            </a:r>
          </a:p>
        </p:txBody>
      </p:sp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3783238" y="3037959"/>
            <a:ext cx="8103961" cy="1092607"/>
          </a:xfrm>
          <a:prstGeom prst="rect">
            <a:avLst/>
          </a:prstGeom>
          <a:noFill/>
          <a:ln>
            <a:noFill/>
          </a:ln>
          <a:effectLst>
            <a:outerShdw dist="20000" dir="5400000" rotWithShape="0">
              <a:srgbClr val="00000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altLang="zh-CN" sz="2600" b="1" dirty="0">
                <a:solidFill>
                  <a:srgbClr val="FF0000"/>
                </a:solidFill>
                <a:cs typeface="+mn-ea"/>
                <a:sym typeface="+mn-lt"/>
              </a:rPr>
              <a:t>1</a:t>
            </a:r>
            <a:r>
              <a:rPr lang="zh-CN" altLang="en-US" sz="2600" b="1" dirty="0">
                <a:solidFill>
                  <a:srgbClr val="FF0000"/>
                </a:solidFill>
                <a:cs typeface="+mn-ea"/>
                <a:sym typeface="+mn-lt"/>
              </a:rPr>
              <a:t>米＝</a:t>
            </a:r>
            <a:r>
              <a:rPr lang="en-US" altLang="zh-CN" sz="2600" b="1" dirty="0">
                <a:solidFill>
                  <a:srgbClr val="FF0000"/>
                </a:solidFill>
                <a:cs typeface="+mn-ea"/>
                <a:sym typeface="+mn-lt"/>
              </a:rPr>
              <a:t>10</a:t>
            </a:r>
            <a:r>
              <a:rPr lang="zh-CN" altLang="en-US" sz="2600" b="1" dirty="0">
                <a:solidFill>
                  <a:srgbClr val="FF0000"/>
                </a:solidFill>
                <a:cs typeface="+mn-ea"/>
                <a:sym typeface="+mn-lt"/>
              </a:rPr>
              <a:t>分米，</a:t>
            </a:r>
            <a:r>
              <a:rPr lang="en-US" altLang="zh-CN" sz="2600" b="1" dirty="0">
                <a:solidFill>
                  <a:srgbClr val="FF0000"/>
                </a:solidFill>
                <a:cs typeface="+mn-ea"/>
                <a:sym typeface="+mn-lt"/>
              </a:rPr>
              <a:t>1</a:t>
            </a:r>
            <a:r>
              <a:rPr lang="zh-CN" altLang="en-US" sz="2600" b="1" dirty="0">
                <a:solidFill>
                  <a:srgbClr val="FF0000"/>
                </a:solidFill>
                <a:cs typeface="+mn-ea"/>
                <a:sym typeface="+mn-lt"/>
              </a:rPr>
              <a:t>分米＝</a:t>
            </a:r>
            <a:r>
              <a:rPr lang="en-US" altLang="zh-CN" sz="2600" b="1" dirty="0">
                <a:solidFill>
                  <a:srgbClr val="FF0000"/>
                </a:solidFill>
                <a:cs typeface="+mn-ea"/>
                <a:sym typeface="+mn-lt"/>
              </a:rPr>
              <a:t>10</a:t>
            </a:r>
            <a:r>
              <a:rPr lang="zh-CN" altLang="en-US" sz="2600" b="1" dirty="0">
                <a:solidFill>
                  <a:srgbClr val="FF0000"/>
                </a:solidFill>
                <a:cs typeface="+mn-ea"/>
                <a:sym typeface="+mn-lt"/>
              </a:rPr>
              <a:t>厘米，</a:t>
            </a:r>
            <a:r>
              <a:rPr lang="en-US" altLang="zh-CN" sz="2600" b="1" dirty="0">
                <a:solidFill>
                  <a:srgbClr val="FF0000"/>
                </a:solidFill>
                <a:cs typeface="+mn-ea"/>
                <a:sym typeface="+mn-lt"/>
              </a:rPr>
              <a:t>1</a:t>
            </a:r>
            <a:r>
              <a:rPr lang="zh-CN" altLang="en-US" sz="2600" b="1" dirty="0">
                <a:solidFill>
                  <a:srgbClr val="FF0000"/>
                </a:solidFill>
                <a:cs typeface="+mn-ea"/>
                <a:sym typeface="+mn-lt"/>
              </a:rPr>
              <a:t>厘米＝</a:t>
            </a:r>
            <a:r>
              <a:rPr lang="en-US" altLang="zh-CN" sz="2600" b="1" dirty="0">
                <a:solidFill>
                  <a:srgbClr val="FF0000"/>
                </a:solidFill>
                <a:cs typeface="+mn-ea"/>
                <a:sym typeface="+mn-lt"/>
              </a:rPr>
              <a:t>10</a:t>
            </a:r>
            <a:r>
              <a:rPr lang="zh-CN" altLang="en-US" sz="2600" b="1" dirty="0">
                <a:solidFill>
                  <a:srgbClr val="FF0000"/>
                </a:solidFill>
                <a:cs typeface="+mn-ea"/>
                <a:sym typeface="+mn-lt"/>
              </a:rPr>
              <a:t>毫米</a:t>
            </a:r>
            <a:endParaRPr lang="en-US" altLang="zh-CN" sz="2600" b="1" dirty="0">
              <a:solidFill>
                <a:srgbClr val="FF0000"/>
              </a:solidFill>
              <a:cs typeface="+mn-ea"/>
              <a:sym typeface="+mn-lt"/>
            </a:endParaRPr>
          </a:p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zh-CN" altLang="en-US" sz="2600" b="1" dirty="0">
                <a:solidFill>
                  <a:srgbClr val="FF0000"/>
                </a:solidFill>
                <a:cs typeface="+mn-ea"/>
                <a:sym typeface="+mn-lt"/>
              </a:rPr>
              <a:t>每相邻两个长度单位间的进率是</a:t>
            </a:r>
            <a:r>
              <a:rPr lang="en-US" altLang="zh-CN" sz="2600" b="1" dirty="0">
                <a:solidFill>
                  <a:srgbClr val="FF0000"/>
                </a:solidFill>
                <a:cs typeface="+mn-ea"/>
                <a:sym typeface="+mn-lt"/>
              </a:rPr>
              <a:t>10</a:t>
            </a:r>
            <a:endParaRPr lang="zh-CN" altLang="en-US" sz="2600" b="1" dirty="0">
              <a:solidFill>
                <a:srgbClr val="FF0000"/>
              </a:solidFill>
              <a:cs typeface="+mn-ea"/>
              <a:sym typeface="+mn-lt"/>
            </a:endParaRPr>
          </a:p>
        </p:txBody>
      </p:sp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3783238" y="4460631"/>
            <a:ext cx="4967288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altLang="zh-CN" sz="2800" b="1" dirty="0">
                <a:solidFill>
                  <a:srgbClr val="000000"/>
                </a:solidFill>
                <a:latin typeface="+mn-lt"/>
                <a:ea typeface="+mn-ea"/>
                <a:cs typeface="+mn-ea"/>
                <a:sym typeface="+mn-lt"/>
              </a:rPr>
              <a:t>2. </a:t>
            </a:r>
            <a:r>
              <a:rPr lang="zh-CN" altLang="en-US" sz="2800" b="1" dirty="0">
                <a:solidFill>
                  <a:srgbClr val="000000"/>
                </a:solidFill>
                <a:latin typeface="+mn-lt"/>
                <a:ea typeface="+mn-ea"/>
                <a:cs typeface="+mn-ea"/>
                <a:sym typeface="+mn-lt"/>
              </a:rPr>
              <a:t>常用的面积单位有哪些？</a:t>
            </a:r>
          </a:p>
        </p:txBody>
      </p:sp>
      <p:sp>
        <p:nvSpPr>
          <p:cNvPr id="8" name="Text Box 6"/>
          <p:cNvSpPr txBox="1">
            <a:spLocks noChangeArrowheads="1"/>
          </p:cNvSpPr>
          <p:nvPr/>
        </p:nvSpPr>
        <p:spPr bwMode="auto">
          <a:xfrm>
            <a:off x="3783238" y="5313916"/>
            <a:ext cx="6108700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  <a:defRPr/>
            </a:pPr>
            <a:r>
              <a:rPr lang="zh-CN" altLang="en-US" sz="2600" b="1" dirty="0">
                <a:solidFill>
                  <a:srgbClr val="FF0000"/>
                </a:solidFill>
                <a:latin typeface="+mn-lt"/>
                <a:ea typeface="+mn-ea"/>
                <a:cs typeface="+mn-ea"/>
                <a:sym typeface="+mn-lt"/>
              </a:rPr>
              <a:t>平方米、平方分米、平方厘米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9543" y="4452707"/>
            <a:ext cx="4992914" cy="2492052"/>
          </a:xfrm>
          <a:prstGeom prst="rect">
            <a:avLst/>
          </a:prstGeom>
        </p:spPr>
      </p:pic>
      <p:sp>
        <p:nvSpPr>
          <p:cNvPr id="8" name="椭圆 7"/>
          <p:cNvSpPr/>
          <p:nvPr/>
        </p:nvSpPr>
        <p:spPr>
          <a:xfrm>
            <a:off x="823802" y="-1518382"/>
            <a:ext cx="10544396" cy="10544396"/>
          </a:xfrm>
          <a:prstGeom prst="ellipse">
            <a:avLst/>
          </a:prstGeom>
          <a:noFill/>
          <a:ln w="346075">
            <a:solidFill>
              <a:schemeClr val="bg1">
                <a:alpha val="32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4815794" y="1716685"/>
            <a:ext cx="3776663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 indent="-342900" algn="ctr">
              <a:lnSpc>
                <a:spcPct val="90000"/>
              </a:lnSpc>
              <a:spcBef>
                <a:spcPts val="1000"/>
              </a:spcBef>
              <a:defRPr/>
            </a:pPr>
            <a:r>
              <a:rPr lang="zh-CN" altLang="en-US" sz="6000" b="1" dirty="0">
                <a:gradFill flip="none" rotWithShape="1">
                  <a:gsLst>
                    <a:gs pos="5000">
                      <a:srgbClr val="C00000"/>
                    </a:gs>
                    <a:gs pos="26000">
                      <a:srgbClr val="FF9A05"/>
                    </a:gs>
                    <a:gs pos="48000">
                      <a:srgbClr val="92D050"/>
                    </a:gs>
                    <a:gs pos="73000">
                      <a:srgbClr val="00B0F0"/>
                    </a:gs>
                    <a:gs pos="97000">
                      <a:srgbClr val="7030A0"/>
                    </a:gs>
                  </a:gsLst>
                  <a:path path="circle">
                    <a:fillToRect t="100000" r="100000"/>
                  </a:path>
                  <a:tileRect l="-100000" b="-100000"/>
                </a:gradFill>
                <a:cs typeface="+mn-ea"/>
                <a:sym typeface="+mn-lt"/>
              </a:rPr>
              <a:t>新知探究</a:t>
            </a:r>
          </a:p>
        </p:txBody>
      </p:sp>
      <p:sp>
        <p:nvSpPr>
          <p:cNvPr id="15" name="文本框 14"/>
          <p:cNvSpPr txBox="1"/>
          <p:nvPr/>
        </p:nvSpPr>
        <p:spPr>
          <a:xfrm>
            <a:off x="5101544" y="3069432"/>
            <a:ext cx="4162425" cy="4635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defTabSz="1219200">
              <a:lnSpc>
                <a:spcPct val="150000"/>
              </a:lnSpc>
              <a:defRPr/>
            </a:pPr>
            <a:r>
              <a:rPr lang="zh-CN" altLang="en-US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学，然后知不足。</a:t>
            </a:r>
          </a:p>
        </p:txBody>
      </p:sp>
      <p:sp>
        <p:nvSpPr>
          <p:cNvPr id="16" name="椭圆 15"/>
          <p:cNvSpPr>
            <a:spLocks noChangeAspect="1"/>
          </p:cNvSpPr>
          <p:nvPr/>
        </p:nvSpPr>
        <p:spPr>
          <a:xfrm>
            <a:off x="2342469" y="1855788"/>
            <a:ext cx="2087563" cy="2085975"/>
          </a:xfrm>
          <a:prstGeom prst="ellipse">
            <a:avLst/>
          </a:prstGeom>
          <a:gradFill>
            <a:gsLst>
              <a:gs pos="0">
                <a:srgbClr val="C00000"/>
              </a:gs>
              <a:gs pos="22000">
                <a:srgbClr val="FFC000"/>
              </a:gs>
              <a:gs pos="84000">
                <a:srgbClr val="00B0F0"/>
              </a:gs>
              <a:gs pos="62000">
                <a:srgbClr val="00B050"/>
              </a:gs>
              <a:gs pos="42000">
                <a:srgbClr val="92D050"/>
              </a:gs>
              <a:gs pos="100000">
                <a:srgbClr val="7030A0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21920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altLang="zh-CN" sz="4800" dirty="0">
                <a:solidFill>
                  <a:schemeClr val="tx1"/>
                </a:solidFill>
                <a:cs typeface="+mn-ea"/>
                <a:sym typeface="+mn-lt"/>
              </a:rPr>
              <a:t>03</a:t>
            </a:r>
            <a:endParaRPr lang="zh-CN" altLang="en-US" sz="4800" dirty="0">
              <a:solidFill>
                <a:schemeClr val="tx1"/>
              </a:solidFill>
              <a:cs typeface="+mn-ea"/>
              <a:sym typeface="+mn-lt"/>
            </a:endParaRPr>
          </a:p>
        </p:txBody>
      </p:sp>
      <p:sp>
        <p:nvSpPr>
          <p:cNvPr id="17" name="椭圆 16"/>
          <p:cNvSpPr/>
          <p:nvPr/>
        </p:nvSpPr>
        <p:spPr>
          <a:xfrm>
            <a:off x="2644094" y="2005013"/>
            <a:ext cx="1800225" cy="1800225"/>
          </a:xfrm>
          <a:prstGeom prst="ellipse">
            <a:avLst/>
          </a:prstGeom>
          <a:solidFill>
            <a:srgbClr val="F0E2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219200" eaLnBrk="1" fontAlgn="auto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8000" b="1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2</a:t>
            </a:r>
            <a:endParaRPr lang="zh-CN" altLang="en-US" sz="8000" b="1" dirty="0">
              <a:solidFill>
                <a:schemeClr val="tx1">
                  <a:lumMod val="65000"/>
                  <a:lumOff val="35000"/>
                </a:schemeClr>
              </a:solidFill>
              <a:cs typeface="+mn-ea"/>
              <a:sym typeface="+mn-lt"/>
            </a:endParaRPr>
          </a:p>
        </p:txBody>
      </p:sp>
      <p:cxnSp>
        <p:nvCxnSpPr>
          <p:cNvPr id="18" name="直接连接符 17"/>
          <p:cNvCxnSpPr/>
          <p:nvPr/>
        </p:nvCxnSpPr>
        <p:spPr>
          <a:xfrm flipV="1">
            <a:off x="4430032" y="2911476"/>
            <a:ext cx="4705350" cy="0"/>
          </a:xfrm>
          <a:prstGeom prst="line">
            <a:avLst/>
          </a:prstGeom>
          <a:ln w="28575">
            <a:solidFill>
              <a:schemeClr val="bg2">
                <a:lumMod val="75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  <p:bldP spid="1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圆角矩形 8"/>
          <p:cNvSpPr>
            <a:spLocks noChangeArrowheads="1"/>
          </p:cNvSpPr>
          <p:nvPr/>
        </p:nvSpPr>
        <p:spPr bwMode="auto">
          <a:xfrm>
            <a:off x="2627313" y="931864"/>
            <a:ext cx="1778000" cy="598487"/>
          </a:xfrm>
          <a:prstGeom prst="roundRect">
            <a:avLst>
              <a:gd name="adj" fmla="val 50000"/>
            </a:avLst>
          </a:prstGeom>
          <a:noFill/>
          <a:ln>
            <a:noFill/>
          </a:ln>
          <a:effectLst>
            <a:outerShdw dist="20000" dir="5400000" rotWithShape="0">
              <a:srgbClr val="00000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>
            <a:lvl1pPr defTabSz="4572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defTabSz="4572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defTabSz="4572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defTabSz="4572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defTabSz="4572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zh-CN" altLang="en-US">
              <a:solidFill>
                <a:srgbClr val="000000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6386" name="文本框 13"/>
          <p:cNvSpPr txBox="1">
            <a:spLocks noChangeArrowheads="1"/>
          </p:cNvSpPr>
          <p:nvPr/>
        </p:nvSpPr>
        <p:spPr bwMode="auto">
          <a:xfrm>
            <a:off x="2105933" y="2035015"/>
            <a:ext cx="1590675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4572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defTabSz="4572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defTabSz="4572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defTabSz="4572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defTabSz="4572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2600" b="1">
                <a:solidFill>
                  <a:srgbClr val="000000"/>
                </a:solidFill>
                <a:latin typeface="+mn-lt"/>
                <a:ea typeface="+mn-ea"/>
                <a:cs typeface="+mn-ea"/>
                <a:sym typeface="+mn-lt"/>
              </a:rPr>
              <a:t>探究点</a:t>
            </a:r>
            <a:r>
              <a:rPr lang="en-US" altLang="zh-CN" sz="2600" b="1">
                <a:solidFill>
                  <a:srgbClr val="000000"/>
                </a:solidFill>
                <a:latin typeface="+mn-lt"/>
                <a:ea typeface="+mn-ea"/>
                <a:cs typeface="+mn-ea"/>
                <a:sym typeface="+mn-lt"/>
              </a:rPr>
              <a:t>1</a:t>
            </a:r>
            <a:endParaRPr lang="zh-CN" altLang="en-US" sz="2600" b="1">
              <a:solidFill>
                <a:srgbClr val="000000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6387" name="文本框 22"/>
          <p:cNvSpPr txBox="1">
            <a:spLocks noChangeArrowheads="1"/>
          </p:cNvSpPr>
          <p:nvPr/>
        </p:nvSpPr>
        <p:spPr bwMode="auto">
          <a:xfrm>
            <a:off x="3548970" y="2065178"/>
            <a:ext cx="3808412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4572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defTabSz="4572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defTabSz="4572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defTabSz="4572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defTabSz="4572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2600" b="1">
                <a:solidFill>
                  <a:srgbClr val="000000"/>
                </a:solidFill>
                <a:latin typeface="+mn-lt"/>
                <a:ea typeface="+mn-ea"/>
                <a:cs typeface="+mn-ea"/>
                <a:sym typeface="+mn-lt"/>
              </a:rPr>
              <a:t>面积单位间的进率</a:t>
            </a:r>
          </a:p>
        </p:txBody>
      </p:sp>
      <p:pic>
        <p:nvPicPr>
          <p:cNvPr id="16388" name="图片 9" descr="book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0696" y="1738925"/>
            <a:ext cx="1087437" cy="890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" name="TextBox 12"/>
          <p:cNvSpPr txBox="1">
            <a:spLocks noChangeArrowheads="1"/>
          </p:cNvSpPr>
          <p:nvPr/>
        </p:nvSpPr>
        <p:spPr bwMode="auto">
          <a:xfrm>
            <a:off x="1080408" y="3182778"/>
            <a:ext cx="5141913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2600" b="1" dirty="0">
                <a:solidFill>
                  <a:srgbClr val="000000"/>
                </a:solidFill>
                <a:latin typeface="+mn-lt"/>
                <a:ea typeface="+mn-ea"/>
                <a:cs typeface="+mn-ea"/>
                <a:sym typeface="+mn-lt"/>
              </a:rPr>
              <a:t>下面这个大正方形的面积是多少？</a:t>
            </a:r>
          </a:p>
        </p:txBody>
      </p:sp>
      <p:grpSp>
        <p:nvGrpSpPr>
          <p:cNvPr id="63" name="组合 15"/>
          <p:cNvGrpSpPr/>
          <p:nvPr/>
        </p:nvGrpSpPr>
        <p:grpSpPr bwMode="auto">
          <a:xfrm>
            <a:off x="7152594" y="1530351"/>
            <a:ext cx="3295650" cy="4573906"/>
            <a:chOff x="849450" y="2085439"/>
            <a:chExt cx="3901029" cy="4228350"/>
          </a:xfrm>
        </p:grpSpPr>
        <p:pic>
          <p:nvPicPr>
            <p:cNvPr id="16392" name="Picture 17" descr="未标题-14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49450" y="2085439"/>
              <a:ext cx="3901029" cy="40757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6" name="TextBox 14"/>
            <p:cNvSpPr txBox="1">
              <a:spLocks noChangeArrowheads="1"/>
            </p:cNvSpPr>
            <p:nvPr/>
          </p:nvSpPr>
          <p:spPr bwMode="auto">
            <a:xfrm>
              <a:off x="1313589" y="5858550"/>
              <a:ext cx="3047914" cy="455239"/>
            </a:xfrm>
            <a:prstGeom prst="rect">
              <a:avLst/>
            </a:prstGeom>
            <a:no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altLang="zh-CN" sz="2600" b="1" dirty="0">
                  <a:solidFill>
                    <a:srgbClr val="000000"/>
                  </a:solidFill>
                  <a:latin typeface="+mn-lt"/>
                  <a:ea typeface="+mn-ea"/>
                  <a:cs typeface="+mn-ea"/>
                  <a:sym typeface="+mn-lt"/>
                </a:rPr>
                <a:t>1</a:t>
              </a:r>
              <a:r>
                <a:rPr lang="zh-CN" altLang="en-US" sz="2600" b="1" dirty="0">
                  <a:solidFill>
                    <a:srgbClr val="000000"/>
                  </a:solidFill>
                  <a:latin typeface="+mn-lt"/>
                  <a:ea typeface="+mn-ea"/>
                  <a:cs typeface="+mn-ea"/>
                  <a:sym typeface="+mn-lt"/>
                </a:rPr>
                <a:t>分米（</a:t>
              </a:r>
              <a:r>
                <a:rPr lang="en-US" altLang="zh-CN" sz="2600" b="1" dirty="0">
                  <a:solidFill>
                    <a:srgbClr val="000000"/>
                  </a:solidFill>
                  <a:latin typeface="+mn-lt"/>
                  <a:ea typeface="+mn-ea"/>
                  <a:cs typeface="+mn-ea"/>
                  <a:sym typeface="+mn-lt"/>
                </a:rPr>
                <a:t>10</a:t>
              </a:r>
              <a:r>
                <a:rPr lang="zh-CN" altLang="en-US" sz="2600" b="1" dirty="0">
                  <a:solidFill>
                    <a:srgbClr val="000000"/>
                  </a:solidFill>
                  <a:latin typeface="+mn-lt"/>
                  <a:ea typeface="+mn-ea"/>
                  <a:cs typeface="+mn-ea"/>
                  <a:sym typeface="+mn-lt"/>
                </a:rPr>
                <a:t>厘米</a:t>
              </a:r>
              <a:r>
                <a:rPr lang="en-US" altLang="zh-CN" sz="2600" b="1" dirty="0">
                  <a:solidFill>
                    <a:srgbClr val="000000"/>
                  </a:solidFill>
                  <a:latin typeface="+mn-lt"/>
                  <a:ea typeface="+mn-ea"/>
                  <a:cs typeface="+mn-ea"/>
                  <a:sym typeface="+mn-lt"/>
                </a:rPr>
                <a:t>)</a:t>
              </a:r>
              <a:endParaRPr lang="zh-CN" altLang="en-US" sz="2600" b="1" dirty="0">
                <a:solidFill>
                  <a:srgbClr val="000000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sp>
        <p:nvSpPr>
          <p:cNvPr id="11" name="TextBox 12_1_1_1"/>
          <p:cNvSpPr txBox="1"/>
          <p:nvPr/>
        </p:nvSpPr>
        <p:spPr>
          <a:xfrm>
            <a:off x="741010" y="358677"/>
            <a:ext cx="39178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zh-CN" altLang="en-US" sz="3200" dirty="0">
                <a:solidFill>
                  <a:srgbClr val="242D3A">
                    <a:lumMod val="75000"/>
                    <a:lumOff val="25000"/>
                  </a:srgbClr>
                </a:solidFill>
                <a:cs typeface="+mn-ea"/>
                <a:sym typeface="+mn-lt"/>
              </a:rPr>
              <a:t>新知探究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14" descr="清除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6355" y="3169941"/>
            <a:ext cx="1956707" cy="2170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3012" name="AutoShape 27"/>
          <p:cNvSpPr>
            <a:spLocks noChangeArrowheads="1"/>
          </p:cNvSpPr>
          <p:nvPr/>
        </p:nvSpPr>
        <p:spPr bwMode="auto">
          <a:xfrm>
            <a:off x="2933700" y="2642891"/>
            <a:ext cx="3162300" cy="2697163"/>
          </a:xfrm>
          <a:prstGeom prst="wedgeRoundRectCallout">
            <a:avLst>
              <a:gd name="adj1" fmla="val -55444"/>
              <a:gd name="adj2" fmla="val -7324"/>
              <a:gd name="adj3" fmla="val 16667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2600" b="1" dirty="0">
                <a:solidFill>
                  <a:srgbClr val="000000"/>
                </a:solidFill>
                <a:cs typeface="+mn-ea"/>
                <a:sym typeface="+mn-lt"/>
              </a:rPr>
              <a:t>我这样算：边长是</a:t>
            </a:r>
            <a:r>
              <a:rPr lang="en-US" altLang="zh-CN" sz="2600" b="1" dirty="0">
                <a:solidFill>
                  <a:srgbClr val="000000"/>
                </a:solidFill>
                <a:cs typeface="+mn-ea"/>
                <a:sym typeface="+mn-lt"/>
              </a:rPr>
              <a:t>1</a:t>
            </a:r>
            <a:r>
              <a:rPr lang="zh-CN" altLang="en-US" sz="2600" b="1" dirty="0">
                <a:solidFill>
                  <a:srgbClr val="000000"/>
                </a:solidFill>
                <a:cs typeface="+mn-ea"/>
                <a:sym typeface="+mn-lt"/>
              </a:rPr>
              <a:t>分米，面积就是</a:t>
            </a:r>
            <a:r>
              <a:rPr lang="en-US" altLang="zh-CN" sz="2600" b="1" dirty="0">
                <a:solidFill>
                  <a:srgbClr val="000000"/>
                </a:solidFill>
                <a:cs typeface="+mn-ea"/>
                <a:sym typeface="+mn-lt"/>
              </a:rPr>
              <a:t>1</a:t>
            </a:r>
            <a:r>
              <a:rPr lang="zh-CN" altLang="en-US" sz="2600" b="1" dirty="0">
                <a:solidFill>
                  <a:srgbClr val="000000"/>
                </a:solidFill>
                <a:cs typeface="+mn-ea"/>
                <a:sym typeface="+mn-lt"/>
              </a:rPr>
              <a:t>平方分米。</a:t>
            </a:r>
            <a:endParaRPr lang="en-US" altLang="zh-CN" sz="2600" b="1" dirty="0">
              <a:solidFill>
                <a:srgbClr val="000000"/>
              </a:solidFill>
              <a:cs typeface="+mn-ea"/>
              <a:sym typeface="+mn-lt"/>
            </a:endParaRPr>
          </a:p>
          <a:p>
            <a:pPr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endParaRPr lang="en-US" altLang="zh-CN" sz="2600" b="1" dirty="0">
              <a:solidFill>
                <a:srgbClr val="000000"/>
              </a:solidFill>
              <a:cs typeface="+mn-ea"/>
              <a:sym typeface="+mn-lt"/>
            </a:endParaRPr>
          </a:p>
        </p:txBody>
      </p:sp>
      <p:grpSp>
        <p:nvGrpSpPr>
          <p:cNvPr id="11" name="组合 14"/>
          <p:cNvGrpSpPr/>
          <p:nvPr/>
        </p:nvGrpSpPr>
        <p:grpSpPr bwMode="auto">
          <a:xfrm>
            <a:off x="7254876" y="1963739"/>
            <a:ext cx="3078163" cy="4290715"/>
            <a:chOff x="2473130" y="2426143"/>
            <a:chExt cx="3901029" cy="4289866"/>
          </a:xfrm>
        </p:grpSpPr>
        <p:pic>
          <p:nvPicPr>
            <p:cNvPr id="18437" name="Picture 17" descr="未标题-14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73130" y="2426143"/>
              <a:ext cx="3901029" cy="40757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3" name="TextBox 16"/>
            <p:cNvSpPr txBox="1">
              <a:spLocks noChangeArrowheads="1"/>
            </p:cNvSpPr>
            <p:nvPr/>
          </p:nvSpPr>
          <p:spPr bwMode="auto">
            <a:xfrm>
              <a:off x="3006278" y="6254435"/>
              <a:ext cx="3086218" cy="46157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altLang="zh-CN" sz="2400" b="1" dirty="0">
                  <a:solidFill>
                    <a:srgbClr val="000000"/>
                  </a:solidFill>
                  <a:latin typeface="+mn-lt"/>
                  <a:ea typeface="+mn-ea"/>
                  <a:cs typeface="+mn-ea"/>
                  <a:sym typeface="+mn-lt"/>
                </a:rPr>
                <a:t>1</a:t>
              </a:r>
              <a:r>
                <a:rPr lang="zh-CN" altLang="en-US" sz="2400" b="1" dirty="0">
                  <a:solidFill>
                    <a:srgbClr val="000000"/>
                  </a:solidFill>
                  <a:latin typeface="+mn-lt"/>
                  <a:ea typeface="+mn-ea"/>
                  <a:cs typeface="+mn-ea"/>
                  <a:sym typeface="+mn-lt"/>
                </a:rPr>
                <a:t>分米（</a:t>
              </a:r>
              <a:r>
                <a:rPr lang="en-US" altLang="zh-CN" sz="2400" b="1" dirty="0">
                  <a:solidFill>
                    <a:srgbClr val="000000"/>
                  </a:solidFill>
                  <a:latin typeface="+mn-lt"/>
                  <a:ea typeface="+mn-ea"/>
                  <a:cs typeface="+mn-ea"/>
                  <a:sym typeface="+mn-lt"/>
                </a:rPr>
                <a:t>10</a:t>
              </a:r>
              <a:r>
                <a:rPr lang="zh-CN" altLang="en-US" sz="2400" b="1" dirty="0">
                  <a:solidFill>
                    <a:srgbClr val="000000"/>
                  </a:solidFill>
                  <a:latin typeface="+mn-lt"/>
                  <a:ea typeface="+mn-ea"/>
                  <a:cs typeface="+mn-ea"/>
                  <a:sym typeface="+mn-lt"/>
                </a:rPr>
                <a:t>厘米</a:t>
              </a:r>
              <a:r>
                <a:rPr lang="en-US" altLang="zh-CN" sz="2400" b="1" dirty="0">
                  <a:solidFill>
                    <a:srgbClr val="000000"/>
                  </a:solidFill>
                  <a:latin typeface="+mn-lt"/>
                  <a:ea typeface="+mn-ea"/>
                  <a:cs typeface="+mn-ea"/>
                  <a:sym typeface="+mn-lt"/>
                </a:rPr>
                <a:t>)</a:t>
              </a:r>
              <a:endParaRPr lang="zh-CN" altLang="en-US" sz="2400" b="1" dirty="0">
                <a:solidFill>
                  <a:srgbClr val="000000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sp>
        <p:nvSpPr>
          <p:cNvPr id="8" name="TextBox 12_1_1_1"/>
          <p:cNvSpPr txBox="1"/>
          <p:nvPr/>
        </p:nvSpPr>
        <p:spPr>
          <a:xfrm>
            <a:off x="741010" y="358677"/>
            <a:ext cx="39178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zh-CN" altLang="en-US" sz="3200" dirty="0">
                <a:solidFill>
                  <a:srgbClr val="242D3A">
                    <a:lumMod val="75000"/>
                    <a:lumOff val="25000"/>
                  </a:srgbClr>
                </a:solidFill>
                <a:cs typeface="+mn-ea"/>
                <a:sym typeface="+mn-lt"/>
              </a:rPr>
              <a:t>新知探究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430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01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15" descr="未标题-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2985" y="3772335"/>
            <a:ext cx="1376364" cy="254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4036" name="AutoShape 27"/>
          <p:cNvSpPr>
            <a:spLocks noChangeArrowheads="1"/>
          </p:cNvSpPr>
          <p:nvPr/>
        </p:nvSpPr>
        <p:spPr bwMode="auto">
          <a:xfrm>
            <a:off x="2419349" y="2622986"/>
            <a:ext cx="3370262" cy="3267075"/>
          </a:xfrm>
          <a:prstGeom prst="wedgeRoundRectCallout">
            <a:avLst>
              <a:gd name="adj1" fmla="val -58773"/>
              <a:gd name="adj2" fmla="val 18301"/>
              <a:gd name="adj3" fmla="val 16667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2600" b="1" dirty="0">
                <a:solidFill>
                  <a:srgbClr val="000000"/>
                </a:solidFill>
                <a:cs typeface="+mn-ea"/>
                <a:sym typeface="+mn-lt"/>
              </a:rPr>
              <a:t>还可以这样算：边长是</a:t>
            </a:r>
            <a:r>
              <a:rPr lang="en-US" altLang="zh-CN" sz="2600" b="1" dirty="0">
                <a:solidFill>
                  <a:srgbClr val="000000"/>
                </a:solidFill>
                <a:cs typeface="+mn-ea"/>
                <a:sym typeface="+mn-lt"/>
              </a:rPr>
              <a:t>10</a:t>
            </a:r>
            <a:r>
              <a:rPr lang="zh-CN" altLang="en-US" sz="2600" b="1" dirty="0">
                <a:solidFill>
                  <a:srgbClr val="000000"/>
                </a:solidFill>
                <a:cs typeface="+mn-ea"/>
                <a:sym typeface="+mn-lt"/>
              </a:rPr>
              <a:t>厘米，面积就是</a:t>
            </a:r>
            <a:r>
              <a:rPr lang="en-US" altLang="zh-CN" sz="2600" b="1" dirty="0">
                <a:solidFill>
                  <a:srgbClr val="000000"/>
                </a:solidFill>
                <a:cs typeface="+mn-ea"/>
                <a:sym typeface="+mn-lt"/>
              </a:rPr>
              <a:t>10×10</a:t>
            </a:r>
            <a:r>
              <a:rPr lang="zh-CN" altLang="en-US" sz="2600" b="1" dirty="0">
                <a:solidFill>
                  <a:srgbClr val="000000"/>
                </a:solidFill>
                <a:cs typeface="+mn-ea"/>
                <a:sym typeface="+mn-lt"/>
              </a:rPr>
              <a:t>＝</a:t>
            </a:r>
            <a:r>
              <a:rPr lang="en-US" altLang="zh-CN" sz="2600" b="1" dirty="0">
                <a:solidFill>
                  <a:srgbClr val="000000"/>
                </a:solidFill>
                <a:cs typeface="+mn-ea"/>
                <a:sym typeface="+mn-lt"/>
              </a:rPr>
              <a:t>100</a:t>
            </a:r>
            <a:r>
              <a:rPr lang="zh-CN" altLang="en-US" sz="2600" b="1" dirty="0">
                <a:solidFill>
                  <a:srgbClr val="000000"/>
                </a:solidFill>
                <a:cs typeface="+mn-ea"/>
                <a:sym typeface="+mn-lt"/>
              </a:rPr>
              <a:t>（平方厘米）。</a:t>
            </a:r>
            <a:endParaRPr lang="en-US" altLang="zh-CN" sz="2600" b="1" dirty="0">
              <a:solidFill>
                <a:srgbClr val="000000"/>
              </a:solidFill>
              <a:cs typeface="+mn-ea"/>
              <a:sym typeface="+mn-lt"/>
            </a:endParaRPr>
          </a:p>
        </p:txBody>
      </p:sp>
      <p:grpSp>
        <p:nvGrpSpPr>
          <p:cNvPr id="15" name="组合 14"/>
          <p:cNvGrpSpPr/>
          <p:nvPr/>
        </p:nvGrpSpPr>
        <p:grpSpPr bwMode="auto">
          <a:xfrm>
            <a:off x="6802439" y="1281114"/>
            <a:ext cx="3551237" cy="4730809"/>
            <a:chOff x="2473130" y="2426143"/>
            <a:chExt cx="3901029" cy="4183527"/>
          </a:xfrm>
        </p:grpSpPr>
        <p:pic>
          <p:nvPicPr>
            <p:cNvPr id="19461" name="Picture 17" descr="未标题-14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73130" y="2426143"/>
              <a:ext cx="3901029" cy="40757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7" name="TextBox 16"/>
            <p:cNvSpPr txBox="1">
              <a:spLocks noChangeArrowheads="1"/>
            </p:cNvSpPr>
            <p:nvPr/>
          </p:nvSpPr>
          <p:spPr bwMode="auto">
            <a:xfrm>
              <a:off x="3479340" y="6255847"/>
              <a:ext cx="2256563" cy="35382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altLang="zh-CN" sz="2000" b="1" dirty="0">
                  <a:solidFill>
                    <a:srgbClr val="000000"/>
                  </a:solidFill>
                  <a:latin typeface="+mn-lt"/>
                  <a:ea typeface="+mn-ea"/>
                  <a:cs typeface="+mn-ea"/>
                  <a:sym typeface="+mn-lt"/>
                </a:rPr>
                <a:t>1</a:t>
              </a:r>
              <a:r>
                <a:rPr lang="zh-CN" altLang="en-US" sz="2000" b="1" dirty="0">
                  <a:solidFill>
                    <a:srgbClr val="000000"/>
                  </a:solidFill>
                  <a:latin typeface="+mn-lt"/>
                  <a:ea typeface="+mn-ea"/>
                  <a:cs typeface="+mn-ea"/>
                  <a:sym typeface="+mn-lt"/>
                </a:rPr>
                <a:t>分米（</a:t>
              </a:r>
              <a:r>
                <a:rPr lang="en-US" altLang="zh-CN" sz="2000" b="1" dirty="0">
                  <a:solidFill>
                    <a:srgbClr val="000000"/>
                  </a:solidFill>
                  <a:latin typeface="+mn-lt"/>
                  <a:ea typeface="+mn-ea"/>
                  <a:cs typeface="+mn-ea"/>
                  <a:sym typeface="+mn-lt"/>
                </a:rPr>
                <a:t>10</a:t>
              </a:r>
              <a:r>
                <a:rPr lang="zh-CN" altLang="en-US" sz="2000" b="1" dirty="0">
                  <a:solidFill>
                    <a:srgbClr val="000000"/>
                  </a:solidFill>
                  <a:latin typeface="+mn-lt"/>
                  <a:ea typeface="+mn-ea"/>
                  <a:cs typeface="+mn-ea"/>
                  <a:sym typeface="+mn-lt"/>
                </a:rPr>
                <a:t>厘米</a:t>
              </a:r>
              <a:r>
                <a:rPr lang="en-US" altLang="zh-CN" sz="2000" b="1" dirty="0">
                  <a:solidFill>
                    <a:srgbClr val="000000"/>
                  </a:solidFill>
                  <a:latin typeface="+mn-lt"/>
                  <a:ea typeface="+mn-ea"/>
                  <a:cs typeface="+mn-ea"/>
                  <a:sym typeface="+mn-lt"/>
                </a:rPr>
                <a:t>)</a:t>
              </a:r>
              <a:endParaRPr lang="zh-CN" altLang="en-US" sz="2000" b="1" dirty="0">
                <a:solidFill>
                  <a:srgbClr val="000000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sp>
        <p:nvSpPr>
          <p:cNvPr id="44040" name="矩形 17"/>
          <p:cNvSpPr>
            <a:spLocks noChangeArrowheads="1"/>
          </p:cNvSpPr>
          <p:nvPr/>
        </p:nvSpPr>
        <p:spPr bwMode="auto">
          <a:xfrm>
            <a:off x="942976" y="1772919"/>
            <a:ext cx="4065587" cy="639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2600" b="1" dirty="0">
                <a:solidFill>
                  <a:srgbClr val="FF0000"/>
                </a:solidFill>
                <a:cs typeface="+mn-ea"/>
                <a:sym typeface="+mn-lt"/>
              </a:rPr>
              <a:t>1</a:t>
            </a:r>
            <a:r>
              <a:rPr lang="zh-CN" altLang="en-US" sz="2600" b="1" dirty="0">
                <a:solidFill>
                  <a:srgbClr val="FF0000"/>
                </a:solidFill>
                <a:cs typeface="+mn-ea"/>
                <a:sym typeface="+mn-lt"/>
              </a:rPr>
              <a:t>平方分米＝</a:t>
            </a:r>
            <a:r>
              <a:rPr lang="en-US" altLang="zh-CN" sz="2600" b="1" dirty="0">
                <a:solidFill>
                  <a:srgbClr val="FF0000"/>
                </a:solidFill>
                <a:cs typeface="+mn-ea"/>
                <a:sym typeface="+mn-lt"/>
              </a:rPr>
              <a:t>100</a:t>
            </a:r>
            <a:r>
              <a:rPr lang="zh-CN" altLang="en-US" sz="2600" b="1" dirty="0">
                <a:solidFill>
                  <a:srgbClr val="FF0000"/>
                </a:solidFill>
                <a:cs typeface="+mn-ea"/>
                <a:sym typeface="+mn-lt"/>
              </a:rPr>
              <a:t>平方厘米</a:t>
            </a:r>
          </a:p>
        </p:txBody>
      </p:sp>
      <p:sp>
        <p:nvSpPr>
          <p:cNvPr id="9" name="TextBox 12_1_1_1"/>
          <p:cNvSpPr txBox="1"/>
          <p:nvPr/>
        </p:nvSpPr>
        <p:spPr>
          <a:xfrm>
            <a:off x="741010" y="358677"/>
            <a:ext cx="39178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zh-CN" altLang="en-US" sz="3200" dirty="0">
                <a:solidFill>
                  <a:srgbClr val="242D3A">
                    <a:lumMod val="75000"/>
                    <a:lumOff val="25000"/>
                  </a:srgbClr>
                </a:solidFill>
                <a:cs typeface="+mn-ea"/>
                <a:sym typeface="+mn-lt"/>
              </a:rPr>
              <a:t>新知探究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500"/>
                                        <p:tgtEl>
                                          <p:spTgt spid="440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440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036" grpId="0"/>
      <p:bldP spid="4404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12"/>
          <p:cNvSpPr txBox="1">
            <a:spLocks noChangeArrowheads="1"/>
          </p:cNvSpPr>
          <p:nvPr/>
        </p:nvSpPr>
        <p:spPr bwMode="auto">
          <a:xfrm>
            <a:off x="2820988" y="915988"/>
            <a:ext cx="5619750" cy="5381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fontAlgn="base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2600" b="1" dirty="0">
                <a:solidFill>
                  <a:srgbClr val="000000"/>
                </a:solidFill>
                <a:latin typeface="+mn-lt"/>
                <a:ea typeface="+mn-ea"/>
                <a:cs typeface="+mn-ea"/>
                <a:sym typeface="+mn-lt"/>
              </a:rPr>
              <a:t>想一想：</a:t>
            </a:r>
            <a:r>
              <a:rPr lang="en-US" altLang="zh-CN" sz="2600" b="1" dirty="0">
                <a:solidFill>
                  <a:srgbClr val="000000"/>
                </a:solidFill>
                <a:latin typeface="+mn-lt"/>
                <a:ea typeface="+mn-ea"/>
                <a:cs typeface="+mn-ea"/>
                <a:sym typeface="+mn-lt"/>
              </a:rPr>
              <a:t>1</a:t>
            </a:r>
            <a:r>
              <a:rPr lang="zh-CN" altLang="en-US" sz="2600" b="1" dirty="0">
                <a:solidFill>
                  <a:srgbClr val="000000"/>
                </a:solidFill>
                <a:latin typeface="+mn-lt"/>
                <a:ea typeface="+mn-ea"/>
                <a:cs typeface="+mn-ea"/>
                <a:sym typeface="+mn-lt"/>
              </a:rPr>
              <a:t>平方米等于多少平方分米？</a:t>
            </a:r>
          </a:p>
        </p:txBody>
      </p:sp>
      <p:sp>
        <p:nvSpPr>
          <p:cNvPr id="45060" name="AutoShape 27"/>
          <p:cNvSpPr>
            <a:spLocks noChangeArrowheads="1"/>
          </p:cNvSpPr>
          <p:nvPr/>
        </p:nvSpPr>
        <p:spPr bwMode="auto">
          <a:xfrm>
            <a:off x="5091113" y="1860550"/>
            <a:ext cx="3752850" cy="719138"/>
          </a:xfrm>
          <a:prstGeom prst="wedgeRoundRectCallout">
            <a:avLst>
              <a:gd name="adj1" fmla="val 55194"/>
              <a:gd name="adj2" fmla="val 4870"/>
              <a:gd name="adj3" fmla="val 16667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2600" b="1">
                <a:solidFill>
                  <a:srgbClr val="000000"/>
                </a:solidFill>
                <a:cs typeface="+mn-ea"/>
                <a:sym typeface="+mn-lt"/>
              </a:rPr>
              <a:t>仿照上面的方法说一说。</a:t>
            </a:r>
            <a:endParaRPr lang="en-US" altLang="zh-CN" sz="2600" b="1">
              <a:solidFill>
                <a:srgbClr val="000000"/>
              </a:solidFill>
              <a:cs typeface="+mn-ea"/>
              <a:sym typeface="+mn-lt"/>
            </a:endParaRPr>
          </a:p>
        </p:txBody>
      </p:sp>
      <p:pic>
        <p:nvPicPr>
          <p:cNvPr id="5" name="Picture 15" descr="男天使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16988" y="654050"/>
            <a:ext cx="1524000" cy="1885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5062" name="矩形 5"/>
          <p:cNvSpPr>
            <a:spLocks noChangeArrowheads="1"/>
          </p:cNvSpPr>
          <p:nvPr/>
        </p:nvSpPr>
        <p:spPr bwMode="auto">
          <a:xfrm>
            <a:off x="5227638" y="5830888"/>
            <a:ext cx="445135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600" b="1">
                <a:solidFill>
                  <a:srgbClr val="FF0000"/>
                </a:solidFill>
                <a:cs typeface="+mn-ea"/>
                <a:sym typeface="+mn-lt"/>
              </a:rPr>
              <a:t>1</a:t>
            </a:r>
            <a:r>
              <a:rPr lang="zh-CN" altLang="en-US" sz="2600" b="1">
                <a:solidFill>
                  <a:srgbClr val="FF0000"/>
                </a:solidFill>
                <a:cs typeface="+mn-ea"/>
                <a:sym typeface="+mn-lt"/>
              </a:rPr>
              <a:t>平方米＝（       ）平方分米</a:t>
            </a:r>
          </a:p>
        </p:txBody>
      </p:sp>
      <p:sp>
        <p:nvSpPr>
          <p:cNvPr id="20486" name="矩形 14"/>
          <p:cNvSpPr>
            <a:spLocks noChangeArrowheads="1"/>
          </p:cNvSpPr>
          <p:nvPr/>
        </p:nvSpPr>
        <p:spPr bwMode="auto">
          <a:xfrm>
            <a:off x="5151438" y="2843214"/>
            <a:ext cx="195262" cy="257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</a:pPr>
            <a:endParaRPr lang="zh-CN" altLang="en-US" sz="2600" b="1">
              <a:solidFill>
                <a:srgbClr val="000000"/>
              </a:solidFill>
              <a:cs typeface="+mn-ea"/>
              <a:sym typeface="+mn-lt"/>
            </a:endParaRPr>
          </a:p>
        </p:txBody>
      </p:sp>
      <p:sp>
        <p:nvSpPr>
          <p:cNvPr id="8" name="TextBox 15"/>
          <p:cNvSpPr txBox="1">
            <a:spLocks noChangeArrowheads="1"/>
          </p:cNvSpPr>
          <p:nvPr/>
        </p:nvSpPr>
        <p:spPr bwMode="auto">
          <a:xfrm>
            <a:off x="5346700" y="2605088"/>
            <a:ext cx="2438400" cy="538161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5pPr>
            <a:lvl6pPr marL="25146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6pPr>
            <a:lvl7pPr marL="29718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7pPr>
            <a:lvl8pPr marL="34290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8pPr>
            <a:lvl9pPr marL="38862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9pPr>
          </a:lstStyle>
          <a:p>
            <a:pPr eaLnBrk="1" fontAlgn="base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2600" dirty="0">
                <a:solidFill>
                  <a:srgbClr val="000000"/>
                </a:solidFill>
                <a:latin typeface="+mn-lt"/>
                <a:ea typeface="+mn-ea"/>
                <a:cs typeface="+mn-ea"/>
                <a:sym typeface="+mn-lt"/>
              </a:rPr>
              <a:t>表示</a:t>
            </a:r>
            <a:r>
              <a:rPr lang="en-US" altLang="zh-CN" sz="2600" dirty="0">
                <a:solidFill>
                  <a:srgbClr val="000000"/>
                </a:solidFill>
                <a:latin typeface="+mn-lt"/>
                <a:ea typeface="+mn-ea"/>
                <a:cs typeface="+mn-ea"/>
                <a:sym typeface="+mn-lt"/>
              </a:rPr>
              <a:t>1</a:t>
            </a:r>
            <a:r>
              <a:rPr lang="zh-CN" altLang="en-US" sz="2600" dirty="0">
                <a:solidFill>
                  <a:srgbClr val="000000"/>
                </a:solidFill>
                <a:latin typeface="+mn-lt"/>
                <a:ea typeface="+mn-ea"/>
                <a:cs typeface="+mn-ea"/>
                <a:sym typeface="+mn-lt"/>
              </a:rPr>
              <a:t>平方分米</a:t>
            </a:r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7188201" y="5815013"/>
            <a:ext cx="742511" cy="528350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5pPr>
            <a:lvl6pPr marL="25146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6pPr>
            <a:lvl7pPr marL="29718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7pPr>
            <a:lvl8pPr marL="34290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8pPr>
            <a:lvl9pPr marL="38862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9pPr>
          </a:lstStyle>
          <a:p>
            <a:pPr eaLnBrk="1" fontAlgn="base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 sz="2600" dirty="0">
                <a:solidFill>
                  <a:srgbClr val="FF0000"/>
                </a:solidFill>
                <a:latin typeface="+mn-lt"/>
                <a:ea typeface="+mn-ea"/>
                <a:cs typeface="+mn-ea"/>
                <a:sym typeface="+mn-lt"/>
              </a:rPr>
              <a:t>100</a:t>
            </a:r>
            <a:endParaRPr lang="zh-CN" altLang="en-US" sz="2600" dirty="0">
              <a:solidFill>
                <a:srgbClr val="FF0000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pic>
        <p:nvPicPr>
          <p:cNvPr id="20489" name="Picture 22" descr="未标题-3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1011" y="1838128"/>
            <a:ext cx="2375821" cy="36784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5067" name="AutoShape 27"/>
          <p:cNvSpPr>
            <a:spLocks noChangeArrowheads="1"/>
          </p:cNvSpPr>
          <p:nvPr/>
        </p:nvSpPr>
        <p:spPr bwMode="auto">
          <a:xfrm>
            <a:off x="4481514" y="3284538"/>
            <a:ext cx="5959475" cy="768350"/>
          </a:xfrm>
          <a:prstGeom prst="wedgeRoundRectCallout">
            <a:avLst>
              <a:gd name="adj1" fmla="val 35833"/>
              <a:gd name="adj2" fmla="val -36227"/>
              <a:gd name="adj3" fmla="val 16667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2600" b="1">
                <a:solidFill>
                  <a:srgbClr val="000000"/>
                </a:solidFill>
                <a:cs typeface="+mn-ea"/>
                <a:sym typeface="+mn-lt"/>
              </a:rPr>
              <a:t>我这样算：</a:t>
            </a:r>
          </a:p>
        </p:txBody>
      </p:sp>
      <p:sp>
        <p:nvSpPr>
          <p:cNvPr id="45068" name="AutoShape 27"/>
          <p:cNvSpPr>
            <a:spLocks noChangeArrowheads="1"/>
          </p:cNvSpPr>
          <p:nvPr/>
        </p:nvSpPr>
        <p:spPr bwMode="auto">
          <a:xfrm>
            <a:off x="4403725" y="4262438"/>
            <a:ext cx="6159500" cy="1479550"/>
          </a:xfrm>
          <a:prstGeom prst="wedgeRoundRectCallout">
            <a:avLst>
              <a:gd name="adj1" fmla="val 19435"/>
              <a:gd name="adj2" fmla="val -31282"/>
              <a:gd name="adj3" fmla="val 16667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2600" b="1">
                <a:solidFill>
                  <a:srgbClr val="000000"/>
                </a:solidFill>
                <a:cs typeface="+mn-ea"/>
                <a:sym typeface="+mn-lt"/>
              </a:rPr>
              <a:t>还可以这样算：</a:t>
            </a:r>
            <a:endParaRPr lang="en-US" altLang="zh-CN" sz="2600" b="1">
              <a:solidFill>
                <a:srgbClr val="000000"/>
              </a:solidFill>
              <a:cs typeface="+mn-ea"/>
              <a:sym typeface="+mn-lt"/>
            </a:endParaRPr>
          </a:p>
        </p:txBody>
      </p:sp>
      <p:sp>
        <p:nvSpPr>
          <p:cNvPr id="13" name="TextBox 15"/>
          <p:cNvSpPr txBox="1">
            <a:spLocks noChangeArrowheads="1"/>
          </p:cNvSpPr>
          <p:nvPr/>
        </p:nvSpPr>
        <p:spPr bwMode="auto">
          <a:xfrm>
            <a:off x="6116637" y="3382963"/>
            <a:ext cx="4801269" cy="5034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fontAlgn="base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2400" b="1" dirty="0">
                <a:solidFill>
                  <a:srgbClr val="000000"/>
                </a:solidFill>
                <a:latin typeface="+mn-lt"/>
                <a:ea typeface="+mn-ea"/>
                <a:cs typeface="+mn-ea"/>
                <a:sym typeface="+mn-lt"/>
              </a:rPr>
              <a:t>边长是</a:t>
            </a:r>
            <a:r>
              <a:rPr lang="en-US" altLang="zh-CN" sz="2400" b="1" dirty="0">
                <a:solidFill>
                  <a:srgbClr val="000000"/>
                </a:solidFill>
                <a:latin typeface="+mn-lt"/>
                <a:ea typeface="+mn-ea"/>
                <a:cs typeface="+mn-ea"/>
                <a:sym typeface="+mn-lt"/>
              </a:rPr>
              <a:t>1</a:t>
            </a:r>
            <a:r>
              <a:rPr lang="zh-CN" altLang="en-US" sz="2400" b="1" dirty="0">
                <a:solidFill>
                  <a:srgbClr val="000000"/>
                </a:solidFill>
                <a:latin typeface="+mn-lt"/>
                <a:ea typeface="+mn-ea"/>
                <a:cs typeface="+mn-ea"/>
                <a:sym typeface="+mn-lt"/>
              </a:rPr>
              <a:t>米，面积就是</a:t>
            </a:r>
            <a:r>
              <a:rPr lang="en-US" altLang="zh-CN" sz="2400" b="1" dirty="0">
                <a:solidFill>
                  <a:srgbClr val="000000"/>
                </a:solidFill>
                <a:latin typeface="+mn-lt"/>
                <a:ea typeface="+mn-ea"/>
                <a:cs typeface="+mn-ea"/>
                <a:sym typeface="+mn-lt"/>
              </a:rPr>
              <a:t>1</a:t>
            </a:r>
            <a:r>
              <a:rPr lang="zh-CN" altLang="en-US" sz="2400" b="1" dirty="0">
                <a:solidFill>
                  <a:srgbClr val="000000"/>
                </a:solidFill>
                <a:latin typeface="+mn-lt"/>
                <a:ea typeface="+mn-ea"/>
                <a:cs typeface="+mn-ea"/>
                <a:sym typeface="+mn-lt"/>
              </a:rPr>
              <a:t>平方米。</a:t>
            </a:r>
            <a:endParaRPr lang="en-US" altLang="zh-CN" sz="2400" b="1" dirty="0">
              <a:solidFill>
                <a:srgbClr val="000000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4" name="TextBox 15"/>
          <p:cNvSpPr txBox="1">
            <a:spLocks noChangeArrowheads="1"/>
          </p:cNvSpPr>
          <p:nvPr/>
        </p:nvSpPr>
        <p:spPr bwMode="auto">
          <a:xfrm>
            <a:off x="6584951" y="4318000"/>
            <a:ext cx="3978275" cy="5381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fontAlgn="base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2600" b="1" dirty="0">
                <a:solidFill>
                  <a:srgbClr val="000000"/>
                </a:solidFill>
                <a:latin typeface="+mn-lt"/>
                <a:ea typeface="+mn-ea"/>
                <a:cs typeface="+mn-ea"/>
                <a:sym typeface="+mn-lt"/>
              </a:rPr>
              <a:t>边长是</a:t>
            </a:r>
            <a:r>
              <a:rPr lang="en-US" altLang="zh-CN" sz="2600" b="1" dirty="0">
                <a:solidFill>
                  <a:srgbClr val="000000"/>
                </a:solidFill>
                <a:latin typeface="+mn-lt"/>
                <a:ea typeface="+mn-ea"/>
                <a:cs typeface="+mn-ea"/>
                <a:sym typeface="+mn-lt"/>
              </a:rPr>
              <a:t>10</a:t>
            </a:r>
            <a:r>
              <a:rPr lang="zh-CN" altLang="en-US" sz="2600" b="1" dirty="0">
                <a:solidFill>
                  <a:srgbClr val="000000"/>
                </a:solidFill>
                <a:latin typeface="+mn-lt"/>
                <a:ea typeface="+mn-ea"/>
                <a:cs typeface="+mn-ea"/>
                <a:sym typeface="+mn-lt"/>
              </a:rPr>
              <a:t>分米，面积就是</a:t>
            </a:r>
          </a:p>
        </p:txBody>
      </p:sp>
      <p:sp>
        <p:nvSpPr>
          <p:cNvPr id="15" name="TextBox 15"/>
          <p:cNvSpPr txBox="1">
            <a:spLocks noChangeArrowheads="1"/>
          </p:cNvSpPr>
          <p:nvPr/>
        </p:nvSpPr>
        <p:spPr bwMode="auto">
          <a:xfrm>
            <a:off x="4618039" y="4978400"/>
            <a:ext cx="4308475" cy="5381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fontAlgn="base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 sz="2600" b="1" dirty="0">
                <a:solidFill>
                  <a:srgbClr val="000000"/>
                </a:solidFill>
                <a:latin typeface="+mn-lt"/>
                <a:ea typeface="+mn-ea"/>
                <a:cs typeface="+mn-ea"/>
                <a:sym typeface="+mn-lt"/>
              </a:rPr>
              <a:t>10×10</a:t>
            </a:r>
            <a:r>
              <a:rPr lang="zh-CN" altLang="en-US" sz="2600" b="1" dirty="0">
                <a:solidFill>
                  <a:srgbClr val="000000"/>
                </a:solidFill>
                <a:latin typeface="+mn-lt"/>
                <a:ea typeface="+mn-ea"/>
                <a:cs typeface="+mn-ea"/>
                <a:sym typeface="+mn-lt"/>
              </a:rPr>
              <a:t>＝</a:t>
            </a:r>
            <a:r>
              <a:rPr lang="en-US" altLang="zh-CN" sz="2600" b="1" dirty="0">
                <a:solidFill>
                  <a:srgbClr val="000000"/>
                </a:solidFill>
                <a:latin typeface="+mn-lt"/>
                <a:ea typeface="+mn-ea"/>
                <a:cs typeface="+mn-ea"/>
                <a:sym typeface="+mn-lt"/>
              </a:rPr>
              <a:t>100</a:t>
            </a:r>
            <a:r>
              <a:rPr lang="zh-CN" altLang="en-US" sz="2600" b="1" dirty="0">
                <a:solidFill>
                  <a:srgbClr val="000000"/>
                </a:solidFill>
                <a:latin typeface="+mn-lt"/>
                <a:ea typeface="+mn-ea"/>
                <a:cs typeface="+mn-ea"/>
                <a:sym typeface="+mn-lt"/>
              </a:rPr>
              <a:t>（平方分米）。</a:t>
            </a:r>
          </a:p>
        </p:txBody>
      </p:sp>
      <p:sp>
        <p:nvSpPr>
          <p:cNvPr id="22" name="TextBox 12_1_1_1"/>
          <p:cNvSpPr txBox="1"/>
          <p:nvPr/>
        </p:nvSpPr>
        <p:spPr>
          <a:xfrm>
            <a:off x="741010" y="358677"/>
            <a:ext cx="39178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zh-CN" altLang="en-US" sz="3200" dirty="0">
                <a:solidFill>
                  <a:srgbClr val="242D3A">
                    <a:lumMod val="75000"/>
                    <a:lumOff val="25000"/>
                  </a:srgbClr>
                </a:solidFill>
                <a:cs typeface="+mn-ea"/>
                <a:sym typeface="+mn-lt"/>
              </a:rPr>
              <a:t>新知探究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500"/>
                                        <p:tgtEl>
                                          <p:spTgt spid="450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450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450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00"/>
                            </p:stCondLst>
                            <p:childTnLst>
                              <p:par>
                                <p:cTn id="3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450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060" grpId="0"/>
      <p:bldP spid="45062" grpId="0"/>
      <p:bldP spid="9" grpId="0"/>
      <p:bldP spid="45067" grpId="0"/>
      <p:bldP spid="45068" grpId="0"/>
      <p:bldP spid="13" grpId="0"/>
      <p:bldP spid="14" grpId="0"/>
      <p:bldP spid="15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022203400"/>
  <p:tag name="MH_LIBRARY" val="GRAPHIC"/>
  <p:tag name="MH_TYPE" val="Other"/>
  <p:tag name="MH_ORDER" val="2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022203400"/>
  <p:tag name="MH_LIBRARY" val="GRAPHIC"/>
  <p:tag name="MH_TYPE" val="Other"/>
  <p:tag name="MH_ORDER" val="3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022203400"/>
  <p:tag name="MH_LIBRARY" val="GRAPHIC"/>
  <p:tag name="MH_TYPE" val="Other"/>
  <p:tag name="MH_ORDER" val="4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022192605"/>
  <p:tag name="MH_LIBRARY" val="GRAPHIC"/>
  <p:tag name="MH_TYPE" val="Text"/>
  <p:tag name="MH_ORDER" val="1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022192605"/>
  <p:tag name="MH_LIBRARY" val="GRAPHIC"/>
  <p:tag name="MH_TYPE" val="Text"/>
  <p:tag name="MH_ORDER" val="2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022192605"/>
  <p:tag name="MH_LIBRARY" val="GRAPHIC"/>
  <p:tag name="MH_TYPE" val="Text"/>
  <p:tag name="MH_ORDER" val="3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022192605"/>
  <p:tag name="MH_LIBRARY" val="GRAPHIC"/>
  <p:tag name="MH_TYPE" val="Text"/>
  <p:tag name="MH_ORDER" val="4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830110146"/>
  <p:tag name="MH_LIBRARY" val="CONTENTS"/>
  <p:tag name="MH_TYPE" val="OTHERS"/>
  <p:tag name="ID" val="553512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830110146"/>
  <p:tag name="MH_LIBRARY" val="CONTENTS"/>
  <p:tag name="MH_TYPE" val="OTHERS"/>
  <p:tag name="ID" val="553512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022203400"/>
  <p:tag name="MH_LIBRARY" val="GRAPHIC"/>
  <p:tag name="MH_TYPE" val="Other"/>
  <p:tag name="MH_ORDER" val="1"/>
</p:tagLst>
</file>

<file path=ppt/theme/theme1.xml><?xml version="1.0" encoding="utf-8"?>
<a:theme xmlns:a="http://schemas.openxmlformats.org/drawingml/2006/main" name="www.2ppt.com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azupj3ay">
      <a:majorFont>
        <a:latin typeface="Arial"/>
        <a:ea typeface="思源黑体 CN Regular"/>
        <a:cs typeface=""/>
      </a:majorFont>
      <a:minorFont>
        <a:latin typeface="Arial"/>
        <a:ea typeface="思源黑体 CN Regular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711</Words>
  <Application>Microsoft Office PowerPoint</Application>
  <PresentationFormat>宽屏</PresentationFormat>
  <Paragraphs>142</Paragraphs>
  <Slides>19</Slides>
  <Notes>19</Notes>
  <HiddenSlides>0</HiddenSlides>
  <MMClips>0</MMClips>
  <ScaleCrop>false</ScaleCrop>
  <HeadingPairs>
    <vt:vector size="6" baseType="variant">
      <vt:variant>
        <vt:lpstr>已用的字体</vt:lpstr>
      </vt:variant>
      <vt:variant>
        <vt:i4>5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19</vt:i4>
      </vt:variant>
    </vt:vector>
  </HeadingPairs>
  <TitlesOfParts>
    <vt:vector size="25" baseType="lpstr">
      <vt:lpstr>FandolFang R</vt:lpstr>
      <vt:lpstr>思源黑体 CN Regular</vt:lpstr>
      <vt:lpstr>宋体</vt:lpstr>
      <vt:lpstr>Arial</vt:lpstr>
      <vt:lpstr>Calibri</vt:lpstr>
      <vt:lpstr>www.2ppt.com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www.ppt818.com</dc:title>
  <dc:subject>www.ppt818.com</dc:subject>
  <dc:creator>www.ppt818.com</dc:creator>
  <dc:description>www.ppt818.com-提供资源下载</dc:description>
  <cp:lastModifiedBy>Windows 用户</cp:lastModifiedBy>
  <cp:revision>5</cp:revision>
  <dcterms:created xsi:type="dcterms:W3CDTF">2020-06-28T03:03:00Z</dcterms:created>
  <dcterms:modified xsi:type="dcterms:W3CDTF">2023-01-16T23:33:23Z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2052-11.1.0.10495</vt:lpwstr>
  </property>
  <property fmtid="{D5CDD505-2E9C-101B-9397-08002B2CF9AE}" pid="3" name="ICV">
    <vt:lpwstr>315EF1D2B00744078BC6987A92B55B84</vt:lpwstr>
  </property>
  <property fmtid="{A09F084E-AD41-489F-8076-AA5BE3082BCA}" pid="100">
    <vt:ui4>5</vt:ui4>
  </property>
  <property fmtid="{64440492-4C8B-11D1-8B70-080036B11A03}" pid="11">
    <vt:lpwstr>www.2ppt.com-爱PPT提供资源下载</vt:lpwstr>
  </property>
</Properties>
</file>