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1" r:id="rId2"/>
    <p:sldId id="290" r:id="rId3"/>
    <p:sldId id="270" r:id="rId4"/>
    <p:sldId id="307" r:id="rId5"/>
    <p:sldId id="414" r:id="rId6"/>
    <p:sldId id="349" r:id="rId7"/>
    <p:sldId id="397" r:id="rId8"/>
    <p:sldId id="415" r:id="rId9"/>
    <p:sldId id="402" r:id="rId10"/>
    <p:sldId id="406" r:id="rId11"/>
    <p:sldId id="413" r:id="rId12"/>
    <p:sldId id="416" r:id="rId13"/>
    <p:sldId id="372" r:id="rId14"/>
    <p:sldId id="376" r:id="rId15"/>
    <p:sldId id="377" r:id="rId16"/>
    <p:sldId id="381" r:id="rId17"/>
    <p:sldId id="300" r:id="rId18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FF"/>
    <a:srgbClr val="006600"/>
    <a:srgbClr val="6600CC"/>
    <a:srgbClr val="3333FF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5" autoAdjust="0"/>
    <p:restoredTop sz="94659" autoAdjust="0"/>
  </p:normalViewPr>
  <p:slideViewPr>
    <p:cSldViewPr snapToGrid="0" snapToObjects="1"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0A99613-5049-42EF-BB15-E23032A2EEE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1CF2FF8-BEFE-4F3D-A083-D9A763F81A4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3D5BFDC-1D47-4DD6-A630-037B8D478853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C7BEF51-DBF6-4D2A-B2B7-BEFA69A5DBA5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067C6-789A-427F-BA56-1B285C8054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E9EEA-F642-47E8-9AC9-B0A2FE6FFF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209B9-2DD2-4DDC-9975-33BC386F62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5D52C-4C4C-47E8-9EE7-82D83FC327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B546C-A9D9-4BF1-B7C5-6B727609D5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D385F-D2BD-45C6-841E-F5C6E20D3E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2D06A-A56F-4D96-A3E7-E687C65278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C467A-9D59-407F-9576-51D53E4C5B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AB42A-3AC4-49ED-9B79-91B24FC11C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E4123-9A42-4B09-9A24-8DC08D57A4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B624A-9CAB-4C19-9938-0E199D74CB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A3054F7-1F41-4230-8056-F4F22099BCE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hyperlink" Target="2.Famous%20places%20in%20the%20U.S..sw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hyperlink" Target="1.A%20map%20of%20the%20U.S..swf" TargetMode="Externa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4006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686675" y="52911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243513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495300" y="1106488"/>
            <a:ext cx="8385175" cy="132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Unit 2 My Country and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English-speaking 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Countries</a:t>
            </a: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326604" y="2709069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837133" y="3553814"/>
            <a:ext cx="10191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7464" y="3900297"/>
            <a:ext cx="9126537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8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9 The U.S.</a:t>
            </a:r>
            <a:endParaRPr lang="zh-CN" altLang="en-US" sz="48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40641" y="560680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508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536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832100" y="1703388"/>
            <a:ext cx="2768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film star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电影明星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5" name="矩形 3"/>
          <p:cNvSpPr>
            <a:spLocks noChangeArrowheads="1"/>
          </p:cNvSpPr>
          <p:nvPr/>
        </p:nvSpPr>
        <p:spPr bwMode="auto">
          <a:xfrm>
            <a:off x="1801813" y="1909763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 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413125" y="2566988"/>
            <a:ext cx="4914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/ɑː (r) 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sp>
        <p:nvSpPr>
          <p:cNvPr id="15367" name="矩形 3"/>
          <p:cNvSpPr>
            <a:spLocks noChangeArrowheads="1"/>
          </p:cNvSpPr>
          <p:nvPr/>
        </p:nvSpPr>
        <p:spPr bwMode="auto">
          <a:xfrm>
            <a:off x="1846263" y="2720975"/>
            <a:ext cx="1479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一词多义：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3495675"/>
            <a:ext cx="1704975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08488" y="3670300"/>
            <a:ext cx="208915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 23"/>
          <p:cNvGrpSpPr/>
          <p:nvPr/>
        </p:nvGrpSpPr>
        <p:grpSpPr bwMode="auto">
          <a:xfrm>
            <a:off x="-369888" y="4689475"/>
            <a:ext cx="1660526" cy="2216150"/>
            <a:chOff x="-474161" y="4081888"/>
            <a:chExt cx="1981984" cy="2645369"/>
          </a:xfrm>
        </p:grpSpPr>
        <p:pic>
          <p:nvPicPr>
            <p:cNvPr id="1638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677" name="TextBox 1"/>
          <p:cNvSpPr txBox="1">
            <a:spLocks noChangeArrowheads="1"/>
          </p:cNvSpPr>
          <p:nvPr/>
        </p:nvSpPr>
        <p:spPr bwMode="auto">
          <a:xfrm>
            <a:off x="904875" y="1409700"/>
            <a:ext cx="79089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701800" indent="-1701800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Miss Zhang: This is the White House. The president of the    U.S. lives in the White House. 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Miss Zhang: What is this, Li Ming?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 Ming: It’s the... </a:t>
            </a:r>
            <a:endParaRPr lang="zh-CN" altLang="en-US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Miss Zhang: ...Statue of Liberty. It’s in New York.</a:t>
            </a:r>
            <a:endParaRPr lang="zh-CN" altLang="en-US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1707287" y="139700"/>
            <a:ext cx="624211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6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cs typeface="Arial Black" panose="020B0A04020102020204"/>
              </a:rPr>
              <a:t>2. Famous places in the U.S.  </a:t>
            </a:r>
            <a:endParaRPr kumimoji="1" lang="zh-CN" altLang="en-US" sz="3600" spc="-300" dirty="0">
              <a:solidFill>
                <a:srgbClr val="D63D4D"/>
              </a:solidFill>
              <a:effectLst>
                <a:outerShdw blurRad="76200" dist="63500" dir="10800000" algn="tl" rotWithShape="0">
                  <a:prstClr val="white">
                    <a:alpha val="65000"/>
                  </a:prst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08775" y="2606675"/>
            <a:ext cx="1804988" cy="1216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16391" name="Picture 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29413" y="3973513"/>
            <a:ext cx="1676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77038" y="2700338"/>
            <a:ext cx="16684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文本框 17"/>
          <p:cNvSpPr txBox="1">
            <a:spLocks noChangeArrowheads="1"/>
          </p:cNvSpPr>
          <p:nvPr/>
        </p:nvSpPr>
        <p:spPr bwMode="auto">
          <a:xfrm>
            <a:off x="3060700" y="1381125"/>
            <a:ext cx="4092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president /prezɪdənt/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总统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41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7413" name="组合 1"/>
          <p:cNvGrpSpPr/>
          <p:nvPr/>
        </p:nvGrpSpPr>
        <p:grpSpPr bwMode="auto">
          <a:xfrm>
            <a:off x="392113" y="1393825"/>
            <a:ext cx="2579687" cy="666750"/>
            <a:chOff x="49213" y="1393825"/>
            <a:chExt cx="2579687" cy="666750"/>
          </a:xfrm>
        </p:grpSpPr>
        <p:sp>
          <p:nvSpPr>
            <p:cNvPr id="19" name="圆角矩形 18"/>
            <p:cNvSpPr/>
            <p:nvPr/>
          </p:nvSpPr>
          <p:spPr>
            <a:xfrm>
              <a:off x="850900" y="1508125"/>
              <a:ext cx="1778000" cy="44926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7415" name="文本框 19"/>
            <p:cNvSpPr txBox="1">
              <a:spLocks noChangeArrowheads="1"/>
            </p:cNvSpPr>
            <p:nvPr/>
          </p:nvSpPr>
          <p:spPr bwMode="auto">
            <a:xfrm>
              <a:off x="1109663" y="1474788"/>
              <a:ext cx="1519237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知识点</a:t>
              </a:r>
              <a:r>
                <a:rPr lang="en-US" altLang="zh-CN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5</a:t>
              </a:r>
              <a:endPara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7416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213" y="1393825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454275" y="2832100"/>
            <a:ext cx="6138863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president of that country is very young.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那个国家的总统很年轻。 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8" name="矩形 3"/>
          <p:cNvSpPr>
            <a:spLocks noChangeArrowheads="1"/>
          </p:cNvSpPr>
          <p:nvPr/>
        </p:nvSpPr>
        <p:spPr bwMode="auto">
          <a:xfrm>
            <a:off x="1427163" y="3094038"/>
            <a:ext cx="1090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7419" name="矩形 4"/>
          <p:cNvSpPr>
            <a:spLocks noChangeArrowheads="1"/>
          </p:cNvSpPr>
          <p:nvPr/>
        </p:nvSpPr>
        <p:spPr bwMode="auto">
          <a:xfrm>
            <a:off x="1400175" y="2301875"/>
            <a:ext cx="979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379663" y="2100263"/>
            <a:ext cx="28241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/ɪ/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648075" y="4329113"/>
            <a:ext cx="1908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present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礼物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22" name="TextBox 3"/>
          <p:cNvSpPr txBox="1">
            <a:spLocks noChangeArrowheads="1"/>
          </p:cNvSpPr>
          <p:nvPr/>
        </p:nvSpPr>
        <p:spPr bwMode="auto">
          <a:xfrm>
            <a:off x="1466850" y="4589463"/>
            <a:ext cx="2300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形近词记忆法：</a:t>
            </a:r>
          </a:p>
        </p:txBody>
      </p:sp>
      <p:sp>
        <p:nvSpPr>
          <p:cNvPr id="17423" name="矩形 4"/>
          <p:cNvSpPr>
            <a:spLocks noChangeArrowheads="1"/>
          </p:cNvSpPr>
          <p:nvPr/>
        </p:nvSpPr>
        <p:spPr bwMode="auto">
          <a:xfrm>
            <a:off x="1436688" y="5445125"/>
            <a:ext cx="1612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其他意义： 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3060700" y="5146675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president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校长；院长 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8"/>
          <p:cNvSpPr txBox="1"/>
          <p:nvPr/>
        </p:nvSpPr>
        <p:spPr>
          <a:xfrm>
            <a:off x="2837587" y="188019"/>
            <a:ext cx="413459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8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 </a:t>
            </a:r>
            <a:endParaRPr kumimoji="1" lang="zh-CN" altLang="en-US" sz="4800" spc="-300" dirty="0">
              <a:solidFill>
                <a:srgbClr val="D63D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grpSp>
        <p:nvGrpSpPr>
          <p:cNvPr id="18434" name="组 23"/>
          <p:cNvGrpSpPr/>
          <p:nvPr/>
        </p:nvGrpSpPr>
        <p:grpSpPr bwMode="auto">
          <a:xfrm>
            <a:off x="-309563" y="4843463"/>
            <a:ext cx="1660526" cy="2051050"/>
            <a:chOff x="-304130" y="4081888"/>
            <a:chExt cx="1981984" cy="2447949"/>
          </a:xfrm>
        </p:grpSpPr>
        <p:pic>
          <p:nvPicPr>
            <p:cNvPr id="18435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304130" y="461648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437" name="Picture 15" descr="C:\Users\john\Desktop\9H%HJRGWA]CEYBD@J_{Q{7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4725" y="1411288"/>
            <a:ext cx="7751763" cy="459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48188" y="1973263"/>
            <a:ext cx="1138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it’s/it is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22863" y="2422525"/>
            <a:ext cx="1176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English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30625" y="3309938"/>
            <a:ext cx="661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city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5175" y="4264025"/>
            <a:ext cx="44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472363" y="4264025"/>
            <a:ext cx="81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stars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81488" y="5186363"/>
            <a:ext cx="623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61238" y="5186363"/>
            <a:ext cx="749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blue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Box 1"/>
          <p:cNvSpPr txBox="1">
            <a:spLocks noChangeArrowheads="1"/>
          </p:cNvSpPr>
          <p:nvPr/>
        </p:nvSpPr>
        <p:spPr bwMode="auto">
          <a:xfrm>
            <a:off x="1250950" y="1463675"/>
            <a:ext cx="75501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The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supermarket is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 the bus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stop.</a:t>
            </a:r>
          </a:p>
          <a:p>
            <a:pPr marL="2692400" indent="-2336800" eaLnBrk="1" hangingPunct="1">
              <a:lnSpc>
                <a:spcPct val="150000"/>
              </a:lnSpc>
              <a:buFontTx/>
              <a:buNone/>
              <a:tabLst>
                <a:tab pos="2514600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next to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on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between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The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people in the U.S.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speak ______ .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35560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China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America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English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 The flag ______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U.S.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is red, white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and blue.</a:t>
            </a:r>
          </a:p>
          <a:p>
            <a:pPr indent="35560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A. of               B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on             C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for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9459" name="组合 14"/>
          <p:cNvGrpSpPr/>
          <p:nvPr/>
        </p:nvGrpSpPr>
        <p:grpSpPr bwMode="auto">
          <a:xfrm>
            <a:off x="7064375" y="1309688"/>
            <a:ext cx="1736725" cy="368300"/>
            <a:chOff x="6895771" y="1125559"/>
            <a:chExt cx="1897590" cy="368279"/>
          </a:xfrm>
        </p:grpSpPr>
        <p:sp>
          <p:nvSpPr>
            <p:cNvPr id="16" name="矩形 15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9461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pic>
        <p:nvPicPr>
          <p:cNvPr id="19462" name="Picture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76550" y="5370513"/>
            <a:ext cx="18224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5629275" y="3243263"/>
            <a:ext cx="53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495800" y="214788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3017838" y="43243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762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797050" y="1812925"/>
            <a:ext cx="553878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二、将句子用正确的顺序写出来。</a:t>
            </a:r>
          </a:p>
          <a:p>
            <a:pPr>
              <a:lnSpc>
                <a:spcPct val="150000"/>
              </a:lnSpc>
            </a:pP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Here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Canada’s flag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is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      </a:t>
            </a:r>
          </a:p>
        </p:txBody>
      </p:sp>
      <p:sp>
        <p:nvSpPr>
          <p:cNvPr id="20483" name="TextBox 18"/>
          <p:cNvSpPr txBox="1">
            <a:spLocks noChangeArrowheads="1"/>
          </p:cNvSpPr>
          <p:nvPr/>
        </p:nvSpPr>
        <p:spPr bwMode="auto">
          <a:xfrm>
            <a:off x="3213100" y="47704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20484" name="组合 24"/>
          <p:cNvGrpSpPr/>
          <p:nvPr/>
        </p:nvGrpSpPr>
        <p:grpSpPr bwMode="auto">
          <a:xfrm>
            <a:off x="7064375" y="1309688"/>
            <a:ext cx="1736725" cy="368300"/>
            <a:chOff x="6895771" y="1125559"/>
            <a:chExt cx="1897590" cy="368279"/>
          </a:xfrm>
        </p:grpSpPr>
        <p:sp>
          <p:nvSpPr>
            <p:cNvPr id="26" name="矩形 25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20486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809750" y="2682875"/>
            <a:ext cx="3940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A                  B            C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811338" y="3922713"/>
            <a:ext cx="6480175" cy="175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2724150" y="3922713"/>
            <a:ext cx="5440363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Here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引导的句子的主语是名词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词组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时，句子需要完全倒装。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Canada’s flag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是名词词组，所以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is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应该在名词词组前。</a:t>
            </a: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1790700" y="3341688"/>
            <a:ext cx="3163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Here is Canada’s flag.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30275" y="1162050"/>
            <a:ext cx="71310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55663" y="2713038"/>
            <a:ext cx="638333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  star president</a:t>
            </a:r>
          </a:p>
          <a:p>
            <a:pPr marL="0" indent="0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next 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country is next to the U.S.?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the U.S.,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speak...</a:t>
            </a:r>
          </a:p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Here’s the capital city of the U.S.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22530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2533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6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527175" y="4418013"/>
            <a:ext cx="6762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Can you point out the color  for the U.S. on the first map? What do you know about this country?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13" descr="C:\Users\john\Desktop\timg[1]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0225" y="1893888"/>
            <a:ext cx="213995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4" descr="C:\Users\john\Desktop\timg[8]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32300" y="2109788"/>
            <a:ext cx="34067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563042" y="260721"/>
            <a:ext cx="4432111" cy="646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600" spc="-300" dirty="0">
                <a:solidFill>
                  <a:srgbClr val="D63D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A map of the U.S.</a:t>
            </a:r>
          </a:p>
        </p:txBody>
      </p:sp>
      <p:grpSp>
        <p:nvGrpSpPr>
          <p:cNvPr id="6146" name="组 19"/>
          <p:cNvGrpSpPr/>
          <p:nvPr/>
        </p:nvGrpSpPr>
        <p:grpSpPr bwMode="auto">
          <a:xfrm>
            <a:off x="-396875" y="4848225"/>
            <a:ext cx="1660525" cy="2216150"/>
            <a:chOff x="-304130" y="4081888"/>
            <a:chExt cx="1981984" cy="2645369"/>
          </a:xfrm>
        </p:grpSpPr>
        <p:pic>
          <p:nvPicPr>
            <p:cNvPr id="6147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8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304130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49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39113" y="1404938"/>
            <a:ext cx="527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2638" y="1757363"/>
            <a:ext cx="527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18450" y="1404938"/>
            <a:ext cx="5270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TextBox 2"/>
          <p:cNvSpPr txBox="1">
            <a:spLocks noChangeArrowheads="1"/>
          </p:cNvSpPr>
          <p:nvPr/>
        </p:nvSpPr>
        <p:spPr bwMode="auto">
          <a:xfrm>
            <a:off x="660400" y="1458913"/>
            <a:ext cx="80057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790700" indent="-1790700" eaLnBrk="1" hangingPunct="1">
              <a:lnSpc>
                <a:spcPct val="150000"/>
              </a:lnSpc>
              <a:buFontTx/>
              <a:buNone/>
              <a:tabLst>
                <a:tab pos="1790700" algn="l"/>
              </a:tabLst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 Zhang: This is a map of the U.S.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country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next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to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U.S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.?</a:t>
            </a:r>
          </a:p>
          <a:p>
            <a:pPr marL="1257300" indent="-125730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I know! It’s Canada.</a:t>
            </a:r>
          </a:p>
          <a:p>
            <a:pPr marL="1257300" indent="-125730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Zhang: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U.S., they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1257300" indent="-125730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Ming: English!</a:t>
            </a:r>
          </a:p>
          <a:p>
            <a:pPr marL="1257300" indent="-125730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 Zhang: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Here’s the capital city of the U.S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Zhang: The flag of the U.S. has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stars and stripes.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red, white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blue.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23113" y="2597150"/>
            <a:ext cx="1677987" cy="12128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6154" name="Picture 21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23113" y="3959225"/>
            <a:ext cx="16779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23" descr="C:\Users\john\AppData\Roaming\Tencent\Users\1669856037\QQ\WinTemp\RichOle\}]_ZS6ZXK3UYN4{9D@4YJ(2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200900" y="2667000"/>
            <a:ext cx="15255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2381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17"/>
          <p:cNvSpPr txBox="1">
            <a:spLocks noChangeArrowheads="1"/>
          </p:cNvSpPr>
          <p:nvPr/>
        </p:nvSpPr>
        <p:spPr bwMode="auto">
          <a:xfrm>
            <a:off x="2947988" y="1470025"/>
            <a:ext cx="4524375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country is next to the U.S.?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什么国家紧挨着美国？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76325" y="16208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2" name="文本框 19"/>
          <p:cNvSpPr txBox="1">
            <a:spLocks noChangeArrowheads="1"/>
          </p:cNvSpPr>
          <p:nvPr/>
        </p:nvSpPr>
        <p:spPr bwMode="auto">
          <a:xfrm>
            <a:off x="1357313" y="1601788"/>
            <a:ext cx="1497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717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7175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15430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5"/>
          <p:cNvSpPr txBox="1">
            <a:spLocks noChangeArrowheads="1"/>
          </p:cNvSpPr>
          <p:nvPr/>
        </p:nvSpPr>
        <p:spPr bwMode="auto">
          <a:xfrm>
            <a:off x="1422400" y="4964113"/>
            <a:ext cx="91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例句：</a:t>
            </a:r>
            <a:r>
              <a:rPr lang="zh-CN" altLang="en-US" dirty="0"/>
              <a:t> </a:t>
            </a:r>
          </a:p>
        </p:txBody>
      </p:sp>
      <p:sp>
        <p:nvSpPr>
          <p:cNvPr id="7177" name="TextBox 5"/>
          <p:cNvSpPr txBox="1">
            <a:spLocks noChangeArrowheads="1"/>
          </p:cNvSpPr>
          <p:nvPr/>
        </p:nvSpPr>
        <p:spPr bwMode="auto">
          <a:xfrm>
            <a:off x="1392238" y="3662363"/>
            <a:ext cx="96043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用法：</a:t>
            </a:r>
            <a:endParaRPr lang="zh-CN" altLang="en-US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30475" y="4827588"/>
            <a:ext cx="502285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country is next to the sea?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什么国家紧挨着海洋？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30475" y="3497263"/>
            <a:ext cx="5665788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此句是询问“什么国家紧挨着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？”的常见句型。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80" name="文本框 17"/>
          <p:cNvSpPr txBox="1">
            <a:spLocks noChangeArrowheads="1"/>
          </p:cNvSpPr>
          <p:nvPr/>
        </p:nvSpPr>
        <p:spPr bwMode="auto">
          <a:xfrm>
            <a:off x="1357313" y="2759075"/>
            <a:ext cx="5440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句型结构：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country is next to...?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762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7"/>
          <p:cNvSpPr txBox="1">
            <a:spLocks noChangeArrowheads="1"/>
          </p:cNvSpPr>
          <p:nvPr/>
        </p:nvSpPr>
        <p:spPr bwMode="auto">
          <a:xfrm>
            <a:off x="1004888" y="1358900"/>
            <a:ext cx="40719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next to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紧邻；在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近旁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922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968375" y="3198813"/>
            <a:ext cx="97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例句：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942975" y="2103438"/>
            <a:ext cx="1030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用法：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46288" y="2001838"/>
            <a:ext cx="55784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next to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后面可以直接跟名词或代词。其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表示的距离比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near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近些。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55813" y="3136900"/>
            <a:ext cx="47783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bookstore is next to a cinema. 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书店紧挨着一家电影院。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2995613" y="4187825"/>
            <a:ext cx="22796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next to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near</a:t>
            </a:r>
          </a:p>
        </p:txBody>
      </p:sp>
      <p:sp>
        <p:nvSpPr>
          <p:cNvPr id="9226" name="TextBox 3"/>
          <p:cNvSpPr txBox="1">
            <a:spLocks noChangeArrowheads="1"/>
          </p:cNvSpPr>
          <p:nvPr/>
        </p:nvSpPr>
        <p:spPr bwMode="auto">
          <a:xfrm>
            <a:off x="963613" y="4438650"/>
            <a:ext cx="196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图示记忆法：</a:t>
            </a:r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6813" y="5040313"/>
            <a:ext cx="1857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4288" y="5019675"/>
            <a:ext cx="1581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2932113" y="5597525"/>
            <a:ext cx="37099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next to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near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762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17"/>
          <p:cNvSpPr txBox="1">
            <a:spLocks noChangeArrowheads="1"/>
          </p:cNvSpPr>
          <p:nvPr/>
        </p:nvSpPr>
        <p:spPr bwMode="auto">
          <a:xfrm>
            <a:off x="3481388" y="1581150"/>
            <a:ext cx="3633787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the U.S.,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speak... 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在美国，他们说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592263" y="17795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4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0246" name="组合 2"/>
          <p:cNvGrpSpPr/>
          <p:nvPr/>
        </p:nvGrpSpPr>
        <p:grpSpPr bwMode="auto">
          <a:xfrm>
            <a:off x="869950" y="1671638"/>
            <a:ext cx="2306638" cy="666750"/>
            <a:chOff x="568080" y="1604169"/>
            <a:chExt cx="2305399" cy="666750"/>
          </a:xfrm>
        </p:grpSpPr>
        <p:sp>
          <p:nvSpPr>
            <p:cNvPr id="10247" name="文本框 19"/>
            <p:cNvSpPr txBox="1">
              <a:spLocks noChangeArrowheads="1"/>
            </p:cNvSpPr>
            <p:nvPr/>
          </p:nvSpPr>
          <p:spPr bwMode="auto">
            <a:xfrm>
              <a:off x="1428854" y="1706562"/>
              <a:ext cx="144462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知识点</a:t>
              </a:r>
              <a:r>
                <a:rPr lang="en-US" altLang="zh-CN" sz="24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 2</a:t>
              </a:r>
              <a:endPara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0248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68080" y="1604169"/>
              <a:ext cx="921385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9" name="TextBox 5"/>
          <p:cNvSpPr txBox="1">
            <a:spLocks noChangeArrowheads="1"/>
          </p:cNvSpPr>
          <p:nvPr/>
        </p:nvSpPr>
        <p:spPr bwMode="auto">
          <a:xfrm>
            <a:off x="1541463" y="2990850"/>
            <a:ext cx="145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句型结构：</a:t>
            </a:r>
            <a:r>
              <a:rPr lang="zh-CN" altLang="en-US" dirty="0"/>
              <a:t> </a:t>
            </a:r>
          </a:p>
        </p:txBody>
      </p:sp>
      <p:sp>
        <p:nvSpPr>
          <p:cNvPr id="10250" name="TextBox 6"/>
          <p:cNvSpPr txBox="1">
            <a:spLocks noChangeArrowheads="1"/>
          </p:cNvSpPr>
          <p:nvPr/>
        </p:nvSpPr>
        <p:spPr bwMode="auto">
          <a:xfrm>
            <a:off x="1525588" y="5043488"/>
            <a:ext cx="933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例句：</a:t>
            </a:r>
            <a:endParaRPr lang="zh-CN" altLang="en-US" b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76588" y="2868613"/>
            <a:ext cx="3544887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+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国家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they speak...</a:t>
            </a:r>
          </a:p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在某国，他们说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4925" y="4881563"/>
            <a:ext cx="598170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 Canada, they speak English and French.</a:t>
            </a:r>
          </a:p>
          <a:p>
            <a:pPr>
              <a:lnSpc>
                <a:spcPct val="17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在加拿大，他们说英语和法语。</a:t>
            </a:r>
          </a:p>
        </p:txBody>
      </p:sp>
      <p:sp>
        <p:nvSpPr>
          <p:cNvPr id="10253" name="TextBox 5"/>
          <p:cNvSpPr txBox="1">
            <a:spLocks noChangeArrowheads="1"/>
          </p:cNvSpPr>
          <p:nvPr/>
        </p:nvSpPr>
        <p:spPr bwMode="auto">
          <a:xfrm>
            <a:off x="1525588" y="4368800"/>
            <a:ext cx="97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用法： </a:t>
            </a:r>
            <a:r>
              <a:rPr lang="zh-CN" altLang="en-US" dirty="0"/>
              <a:t>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30488" y="4295775"/>
            <a:ext cx="579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此句型用于描述某个国家人们说某种语言。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635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文本框 17"/>
          <p:cNvSpPr txBox="1">
            <a:spLocks noChangeArrowheads="1"/>
          </p:cNvSpPr>
          <p:nvPr/>
        </p:nvSpPr>
        <p:spPr bwMode="auto">
          <a:xfrm>
            <a:off x="3451225" y="1495425"/>
            <a:ext cx="5189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Here’s the capital city of the U.S. 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这是美国的首都。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难点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]</a:t>
            </a: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126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1269" name="组合 2"/>
          <p:cNvGrpSpPr/>
          <p:nvPr/>
        </p:nvGrpSpPr>
        <p:grpSpPr bwMode="auto">
          <a:xfrm>
            <a:off x="722313" y="1495425"/>
            <a:ext cx="2765425" cy="666750"/>
            <a:chOff x="49213" y="1393825"/>
            <a:chExt cx="2765425" cy="666750"/>
          </a:xfrm>
        </p:grpSpPr>
        <p:sp>
          <p:nvSpPr>
            <p:cNvPr id="19" name="圆角矩形 18"/>
            <p:cNvSpPr/>
            <p:nvPr/>
          </p:nvSpPr>
          <p:spPr>
            <a:xfrm>
              <a:off x="850900" y="1508125"/>
              <a:ext cx="1778000" cy="44926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 sz="2400">
                <a:solidFill>
                  <a:prstClr val="black"/>
                </a:solidFill>
              </a:endParaRPr>
            </a:p>
          </p:txBody>
        </p:sp>
        <p:sp>
          <p:nvSpPr>
            <p:cNvPr id="11271" name="文本框 19"/>
            <p:cNvSpPr txBox="1">
              <a:spLocks noChangeArrowheads="1"/>
            </p:cNvSpPr>
            <p:nvPr/>
          </p:nvSpPr>
          <p:spPr bwMode="auto">
            <a:xfrm>
              <a:off x="1109663" y="1474788"/>
              <a:ext cx="1704975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知识点</a:t>
              </a:r>
              <a:r>
                <a:rPr lang="en-US" altLang="zh-CN" sz="24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3</a:t>
              </a:r>
              <a:endPara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1272" name="图片 9" descr="book.g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213" y="1393825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787650" y="3975100"/>
            <a:ext cx="3613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Here are our new books. 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这是我们的新书。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Our books are here.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我们的书在这里。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4" name="矩形 3"/>
          <p:cNvSpPr>
            <a:spLocks noChangeArrowheads="1"/>
          </p:cNvSpPr>
          <p:nvPr/>
        </p:nvSpPr>
        <p:spPr bwMode="auto">
          <a:xfrm>
            <a:off x="1658938" y="4086225"/>
            <a:ext cx="1090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1600" dirty="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1275" name="文本框 17"/>
          <p:cNvSpPr txBox="1">
            <a:spLocks noChangeArrowheads="1"/>
          </p:cNvSpPr>
          <p:nvPr/>
        </p:nvSpPr>
        <p:spPr bwMode="auto">
          <a:xfrm>
            <a:off x="1704975" y="2749550"/>
            <a:ext cx="561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句式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此句话的正常语序为：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The capital city of the U.S. is here. 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381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文本框 17"/>
          <p:cNvSpPr txBox="1">
            <a:spLocks noChangeArrowheads="1"/>
          </p:cNvSpPr>
          <p:nvPr/>
        </p:nvSpPr>
        <p:spPr bwMode="auto">
          <a:xfrm>
            <a:off x="1090613" y="1739900"/>
            <a:ext cx="36242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 /əv/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的；属于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229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2298700" y="3309938"/>
            <a:ext cx="1549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off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离开 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4" name="矩形 3"/>
          <p:cNvSpPr>
            <a:spLocks noChangeArrowheads="1"/>
          </p:cNvSpPr>
          <p:nvPr/>
        </p:nvSpPr>
        <p:spPr bwMode="auto">
          <a:xfrm>
            <a:off x="1025525" y="3576638"/>
            <a:ext cx="1304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音近词：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2295" name="矩形 4"/>
          <p:cNvSpPr>
            <a:spLocks noChangeArrowheads="1"/>
          </p:cNvSpPr>
          <p:nvPr/>
        </p:nvSpPr>
        <p:spPr bwMode="auto">
          <a:xfrm>
            <a:off x="1065213" y="268605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 sz="160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079625" y="2460625"/>
            <a:ext cx="276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/ə/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7" name="矩形 4"/>
          <p:cNvSpPr>
            <a:spLocks noChangeArrowheads="1"/>
          </p:cNvSpPr>
          <p:nvPr/>
        </p:nvSpPr>
        <p:spPr bwMode="auto">
          <a:xfrm>
            <a:off x="1077913" y="4454525"/>
            <a:ext cx="944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2190750" y="4179888"/>
            <a:ext cx="3689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map of...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一张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地图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front of...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前面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2508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17"/>
          <p:cNvSpPr txBox="1">
            <a:spLocks noChangeArrowheads="1"/>
          </p:cNvSpPr>
          <p:nvPr/>
        </p:nvSpPr>
        <p:spPr bwMode="auto">
          <a:xfrm>
            <a:off x="3513138" y="1577975"/>
            <a:ext cx="3754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star /stɑ (ː r)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3316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3035300" y="2428875"/>
            <a:ext cx="4914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/ɑː (r) 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</a:p>
        </p:txBody>
      </p:sp>
      <p:grpSp>
        <p:nvGrpSpPr>
          <p:cNvPr id="13318" name="组合 1"/>
          <p:cNvGrpSpPr/>
          <p:nvPr/>
        </p:nvGrpSpPr>
        <p:grpSpPr bwMode="auto">
          <a:xfrm>
            <a:off x="954088" y="1644650"/>
            <a:ext cx="2578100" cy="666750"/>
            <a:chOff x="115888" y="1492250"/>
            <a:chExt cx="2578100" cy="666750"/>
          </a:xfrm>
        </p:grpSpPr>
        <p:sp>
          <p:nvSpPr>
            <p:cNvPr id="19" name="圆角矩形 18"/>
            <p:cNvSpPr/>
            <p:nvPr/>
          </p:nvSpPr>
          <p:spPr>
            <a:xfrm>
              <a:off x="808038" y="1576388"/>
              <a:ext cx="1778000" cy="44926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C7D4"/>
                </a:gs>
                <a:gs pos="100000">
                  <a:schemeClr val="bg1"/>
                </a:gs>
              </a:gsLst>
            </a:gradFill>
            <a:ln>
              <a:solidFill>
                <a:srgbClr val="ECADC4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320" name="文本框 19"/>
            <p:cNvSpPr txBox="1">
              <a:spLocks noChangeArrowheads="1"/>
            </p:cNvSpPr>
            <p:nvPr/>
          </p:nvSpPr>
          <p:spPr bwMode="auto">
            <a:xfrm>
              <a:off x="1174750" y="1538288"/>
              <a:ext cx="15192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知识点</a:t>
              </a:r>
              <a:r>
                <a:rPr lang="en-US" altLang="zh-CN" sz="24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4</a:t>
              </a:r>
              <a:endPara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pic>
          <p:nvPicPr>
            <p:cNvPr id="13321" name="图片 9" descr="book.g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15888" y="1492250"/>
              <a:ext cx="1087437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2" name="矩形 3"/>
          <p:cNvSpPr>
            <a:spLocks noChangeArrowheads="1"/>
          </p:cNvSpPr>
          <p:nvPr/>
        </p:nvSpPr>
        <p:spPr bwMode="auto">
          <a:xfrm>
            <a:off x="1995488" y="2541588"/>
            <a:ext cx="1003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3009900" y="3106738"/>
            <a:ext cx="49434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China’s flag has five yellow stars. 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中国的国旗上有五颗黄色的星星。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4" name="矩形 3"/>
          <p:cNvSpPr>
            <a:spLocks noChangeArrowheads="1"/>
          </p:cNvSpPr>
          <p:nvPr/>
        </p:nvSpPr>
        <p:spPr bwMode="auto">
          <a:xfrm>
            <a:off x="1995488" y="3348038"/>
            <a:ext cx="86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4227513" y="4568825"/>
            <a:ext cx="306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start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开始 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远的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6" name="TextBox 3"/>
          <p:cNvSpPr txBox="1">
            <a:spLocks noChangeArrowheads="1"/>
          </p:cNvSpPr>
          <p:nvPr/>
        </p:nvSpPr>
        <p:spPr bwMode="auto">
          <a:xfrm>
            <a:off x="1911350" y="4822825"/>
            <a:ext cx="2224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形近词记忆法：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全屏显示(4:3)</PresentationFormat>
  <Paragraphs>140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2023-01-16T23:33:57Z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26BCE7B7A0544C46B17734EC09C1AD94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