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257" r:id="rId2"/>
    <p:sldId id="258" r:id="rId3"/>
    <p:sldId id="263" r:id="rId4"/>
    <p:sldId id="262" r:id="rId5"/>
    <p:sldId id="264" r:id="rId6"/>
    <p:sldId id="265" r:id="rId7"/>
    <p:sldId id="266" r:id="rId8"/>
    <p:sldId id="259" r:id="rId9"/>
    <p:sldId id="268" r:id="rId10"/>
    <p:sldId id="269" r:id="rId11"/>
    <p:sldId id="270" r:id="rId12"/>
    <p:sldId id="286" r:id="rId13"/>
    <p:sldId id="271" r:id="rId14"/>
    <p:sldId id="260" r:id="rId15"/>
    <p:sldId id="273" r:id="rId16"/>
    <p:sldId id="274" r:id="rId17"/>
    <p:sldId id="276" r:id="rId18"/>
    <p:sldId id="277" r:id="rId19"/>
    <p:sldId id="278" r:id="rId20"/>
    <p:sldId id="279" r:id="rId21"/>
    <p:sldId id="280" r:id="rId22"/>
    <p:sldId id="281" r:id="rId23"/>
    <p:sldId id="282" r:id="rId24"/>
    <p:sldId id="283" r:id="rId25"/>
    <p:sldId id="284"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848018-81E4-4891-813B-660FD77C112B}"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8BCEB8-1E28-46AD-8652-F70F72EE8F6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F29EBB93-3500-4575-A98C-68D50D150150}"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E4B2090-054D-494C-B0A3-14E46E701164}"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C738E3BB-BC92-4144-AA1B-2935B4C06E38}"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43C43570-4A9E-43BE-AF93-A0DF2D8B2FA1}"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2AFA1894-A63B-4B2E-8E26-0483AEAFD46B}"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28DA6E0-6E70-403F-8616-B39717860884}"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lgn="l">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F5C146E4-D772-4D1D-B2EF-314F5600F83E}"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75A49C6-5CDE-410B-80DD-B25AAAD65628}"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E3E4C4BA-E372-4714-8CC9-DAC9740F9E8D}"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2DFFE0C-32A5-4D46-9798-18EA844450C7}"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568DD1EE-D4B4-4D0D-B7DC-D9E0C2B54848}"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88FFA459-9A78-4576-879A-8D92E1C6DCAF}"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36F2B8AF-3D68-4478-B9E6-E5CFDDDBA91D}"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11848EB-3698-4E53-B7DE-DECF0F7CBAAA}"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D06A40CE-478D-4CD6-AA8A-2A9FDD2EC47A}"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3CB391E-9608-4418-A0F0-41C2E3156C0A}"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66C7FF5F-E171-4C0D-B7BF-AF64E05936F7}"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7998A81-935A-48A5-A4AE-A9A6D6E87DA6}"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0BFC2214-6A5D-4B34-87E9-E4C30293584D}"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AA507BC-003B-4B23-9B3A-6EC370E02CCC}"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cstate="email">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BF8D2583-50FD-406D-A6DD-E1371CD9C7B6}" type="datetimeFigureOut">
              <a:rPr lang="zh-CN" altLang="en-US"/>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ea typeface="宋体" panose="02010600030101010101" pitchFamily="2" charset="-122"/>
              </a:defRPr>
            </a:lvl1pPr>
          </a:lstStyle>
          <a:p>
            <a:pPr>
              <a:defRPr/>
            </a:pPr>
            <a:fld id="{58CD9921-820F-414B-BD25-AE55094DDFA6}"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166687" y="1458020"/>
            <a:ext cx="88011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4200" b="1" spc="-150" dirty="0">
                <a:solidFill>
                  <a:srgbClr val="C00000"/>
                </a:solidFill>
              </a:rPr>
              <a:t>Unit 7 </a:t>
            </a:r>
            <a:r>
              <a:rPr lang="en-US" altLang="zh-CN" sz="4200" b="1" spc="-150" dirty="0" smtClean="0">
                <a:latin typeface="Arial" panose="020B0604020202020204" pitchFamily="34" charset="0"/>
                <a:sym typeface="宋体" panose="02010600030101010101" pitchFamily="2" charset="-122"/>
              </a:rPr>
              <a:t>What’s </a:t>
            </a:r>
            <a:r>
              <a:rPr lang="en-US" altLang="zh-CN" sz="4200" b="1" spc="-150" dirty="0">
                <a:latin typeface="Arial" panose="020B0604020202020204" pitchFamily="34" charset="0"/>
                <a:sym typeface="宋体" panose="02010600030101010101" pitchFamily="2" charset="-122"/>
              </a:rPr>
              <a:t>the highest mountain in the world?</a:t>
            </a:r>
            <a:endParaRPr lang="en-US" altLang="zh-CN" sz="4200" b="1" spc="-150" dirty="0">
              <a:latin typeface="Arial" panose="020B0604020202020204" pitchFamily="34" charset="0"/>
            </a:endParaRPr>
          </a:p>
        </p:txBody>
      </p:sp>
      <p:sp>
        <p:nvSpPr>
          <p:cNvPr id="2051" name="Rectangle 1"/>
          <p:cNvSpPr>
            <a:spLocks noChangeArrowheads="1"/>
          </p:cNvSpPr>
          <p:nvPr/>
        </p:nvSpPr>
        <p:spPr bwMode="auto">
          <a:xfrm>
            <a:off x="-9525" y="3601244"/>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r>
              <a:rPr lang="zh-CN" altLang="zh-CN" sz="3200" b="1" dirty="0" smtClean="0">
                <a:latin typeface="Arial" panose="020B0604020202020204" pitchFamily="34" charset="0"/>
              </a:rPr>
              <a:t>Section </a:t>
            </a:r>
            <a:r>
              <a:rPr lang="zh-CN" altLang="zh-CN" sz="3200" b="1" dirty="0">
                <a:latin typeface="Arial" panose="020B0604020202020204" pitchFamily="34" charset="0"/>
              </a:rPr>
              <a:t>B 2a - Self </a:t>
            </a:r>
            <a:r>
              <a:rPr lang="zh-CN" altLang="zh-CN" sz="3200" b="1" dirty="0" smtClean="0">
                <a:latin typeface="Arial" panose="020B0604020202020204" pitchFamily="34" charset="0"/>
              </a:rPr>
              <a:t>check</a:t>
            </a:r>
            <a:endParaRPr lang="zh-CN" altLang="zh-CN" sz="3200" b="1" dirty="0">
              <a:latin typeface="Arial" panose="020B0604020202020204" pitchFamily="34" charset="0"/>
            </a:endParaRPr>
          </a:p>
        </p:txBody>
      </p:sp>
      <p:sp>
        <p:nvSpPr>
          <p:cNvPr id="7" name="矩形 6"/>
          <p:cNvSpPr/>
          <p:nvPr/>
        </p:nvSpPr>
        <p:spPr>
          <a:xfrm>
            <a:off x="2661107" y="5379516"/>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1267" name="文本框 100"/>
          <p:cNvSpPr txBox="1">
            <a:spLocks noChangeArrowheads="1"/>
          </p:cNvSpPr>
          <p:nvPr/>
        </p:nvSpPr>
        <p:spPr bwMode="auto">
          <a:xfrm>
            <a:off x="255587" y="1046163"/>
            <a:ext cx="8850313"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9. </a:t>
            </a:r>
            <a:r>
              <a:rPr lang="zh-CN" altLang="en-US" sz="3200" dirty="0">
                <a:solidFill>
                  <a:srgbClr val="000000"/>
                </a:solidFill>
                <a:latin typeface="宋体" panose="02010600030101010101" pitchFamily="2" charset="-122"/>
              </a:rPr>
              <a:t>政府要求他们停止砍伐树木。</a:t>
            </a:r>
          </a:p>
          <a:p>
            <a:pPr eaLnBrk="1" hangingPunct="1"/>
            <a:r>
              <a:rPr lang="zh-CN" altLang="en-US" sz="3200" dirty="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_______________________ them _________________________.</a:t>
            </a:r>
          </a:p>
          <a:p>
            <a:pPr eaLnBrk="1" hangingPunct="1"/>
            <a:r>
              <a:rPr lang="en-US" altLang="zh-CN" sz="3200" dirty="0">
                <a:solidFill>
                  <a:srgbClr val="000000"/>
                </a:solidFill>
                <a:latin typeface="宋体" panose="02010600030101010101" pitchFamily="2" charset="-122"/>
              </a:rPr>
              <a:t>10. </a:t>
            </a:r>
            <a:r>
              <a:rPr lang="zh-CN" altLang="en-US" sz="3200" dirty="0">
                <a:solidFill>
                  <a:srgbClr val="000000"/>
                </a:solidFill>
                <a:latin typeface="宋体" panose="02010600030101010101" pitchFamily="2" charset="-122"/>
              </a:rPr>
              <a:t>他们派人到学校给孩子们讲挽救这些动物的重要性。</a:t>
            </a:r>
          </a:p>
          <a:p>
            <a:pPr eaLnBrk="1" hangingPunct="1"/>
            <a:r>
              <a:rPr lang="zh-CN" altLang="en-US" sz="3200" dirty="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They </a:t>
            </a:r>
            <a:r>
              <a:rPr lang="en-US" altLang="zh-CN" sz="3200" dirty="0" smtClean="0">
                <a:solidFill>
                  <a:srgbClr val="000000"/>
                </a:solidFill>
                <a:latin typeface="宋体" panose="02010600030101010101" pitchFamily="2" charset="-122"/>
              </a:rPr>
              <a:t>_______ </a:t>
            </a:r>
            <a:r>
              <a:rPr lang="en-US" altLang="zh-CN" sz="3200" dirty="0">
                <a:solidFill>
                  <a:srgbClr val="000000"/>
                </a:solidFill>
                <a:latin typeface="宋体" panose="02010600030101010101" pitchFamily="2" charset="-122"/>
              </a:rPr>
              <a:t>people to schools to tell children about </a:t>
            </a:r>
            <a:r>
              <a:rPr lang="en-US" altLang="zh-CN" sz="3200" dirty="0" smtClean="0">
                <a:solidFill>
                  <a:srgbClr val="000000"/>
                </a:solidFill>
                <a:latin typeface="宋体" panose="02010600030101010101" pitchFamily="2" charset="-122"/>
              </a:rPr>
              <a:t>_____________________ </a:t>
            </a:r>
            <a:r>
              <a:rPr lang="en-US" altLang="zh-CN" sz="3200" dirty="0">
                <a:solidFill>
                  <a:srgbClr val="000000"/>
                </a:solidFill>
                <a:latin typeface="宋体" panose="02010600030101010101" pitchFamily="2" charset="-122"/>
              </a:rPr>
              <a:t>these animals.</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193800" y="1530350"/>
            <a:ext cx="378936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The government asks</a:t>
            </a:r>
          </a:p>
        </p:txBody>
      </p:sp>
      <p:sp>
        <p:nvSpPr>
          <p:cNvPr id="4" name="文本框 3"/>
          <p:cNvSpPr txBox="1">
            <a:spLocks noChangeArrowheads="1"/>
          </p:cNvSpPr>
          <p:nvPr/>
        </p:nvSpPr>
        <p:spPr bwMode="auto">
          <a:xfrm>
            <a:off x="527050" y="2003425"/>
            <a:ext cx="5730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t</a:t>
            </a:r>
            <a:r>
              <a:rPr lang="zh-CN" altLang="en-US" sz="3200" dirty="0">
                <a:solidFill>
                  <a:srgbClr val="FF0000"/>
                </a:solidFill>
              </a:rPr>
              <a:t>o stop cutting down the trees</a:t>
            </a:r>
          </a:p>
        </p:txBody>
      </p:sp>
      <p:sp>
        <p:nvSpPr>
          <p:cNvPr id="5" name="文本框 4"/>
          <p:cNvSpPr txBox="1">
            <a:spLocks noChangeArrowheads="1"/>
          </p:cNvSpPr>
          <p:nvPr/>
        </p:nvSpPr>
        <p:spPr bwMode="auto">
          <a:xfrm>
            <a:off x="2028825" y="3490913"/>
            <a:ext cx="1187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send</a:t>
            </a:r>
          </a:p>
        </p:txBody>
      </p:sp>
      <p:sp>
        <p:nvSpPr>
          <p:cNvPr id="6" name="文本框 5"/>
          <p:cNvSpPr txBox="1">
            <a:spLocks noChangeArrowheads="1"/>
          </p:cNvSpPr>
          <p:nvPr/>
        </p:nvSpPr>
        <p:spPr bwMode="auto">
          <a:xfrm>
            <a:off x="3267075" y="3965575"/>
            <a:ext cx="4352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the importance of saving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12291" name="文本框 100"/>
          <p:cNvSpPr txBox="1">
            <a:spLocks noChangeArrowheads="1"/>
          </p:cNvSpPr>
          <p:nvPr/>
        </p:nvSpPr>
        <p:spPr bwMode="auto">
          <a:xfrm>
            <a:off x="369887" y="881063"/>
            <a:ext cx="850741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三、单项选择。</a:t>
            </a:r>
          </a:p>
          <a:p>
            <a:pPr eaLnBrk="1" hangingPunct="1"/>
            <a:r>
              <a:rPr lang="en-US" altLang="zh-CN" sz="3200" dirty="0">
                <a:solidFill>
                  <a:srgbClr val="000000"/>
                </a:solidFill>
                <a:latin typeface="宋体" panose="02010600030101010101" pitchFamily="2" charset="-122"/>
              </a:rPr>
              <a:t>(    ) 11. Every day, I spend two hours </a:t>
            </a:r>
            <a:r>
              <a:rPr lang="en-US" altLang="zh-CN" sz="3200" dirty="0" smtClean="0">
                <a:solidFill>
                  <a:srgbClr val="000000"/>
                </a:solidFill>
                <a:latin typeface="宋体" panose="02010600030101010101" pitchFamily="2" charset="-122"/>
              </a:rPr>
              <a:t>______ </a:t>
            </a:r>
            <a:r>
              <a:rPr lang="en-US" altLang="zh-CN" sz="3200" dirty="0">
                <a:solidFill>
                  <a:srgbClr val="000000"/>
                </a:solidFill>
                <a:latin typeface="宋体" panose="02010600030101010101" pitchFamily="2" charset="-122"/>
              </a:rPr>
              <a:t>my homework.</a:t>
            </a:r>
          </a:p>
          <a:p>
            <a:pPr eaLnBrk="1" hangingPunct="1"/>
            <a:r>
              <a:rPr lang="en-US" altLang="zh-CN" sz="3200" dirty="0">
                <a:solidFill>
                  <a:srgbClr val="000000"/>
                </a:solidFill>
                <a:latin typeface="宋体" panose="02010600030101010101" pitchFamily="2" charset="-122"/>
              </a:rPr>
              <a:t>A. to do  </a:t>
            </a:r>
            <a:r>
              <a:rPr lang="en-US" altLang="zh-CN" sz="3200" dirty="0" smtClean="0">
                <a:solidFill>
                  <a:srgbClr val="000000"/>
                </a:solidFill>
                <a:latin typeface="宋体" panose="02010600030101010101" pitchFamily="2" charset="-122"/>
              </a:rPr>
              <a:t>B</a:t>
            </a:r>
            <a:r>
              <a:rPr lang="en-US" altLang="zh-CN" sz="3200" dirty="0">
                <a:solidFill>
                  <a:srgbClr val="000000"/>
                </a:solidFill>
                <a:latin typeface="宋体" panose="02010600030101010101" pitchFamily="2" charset="-122"/>
              </a:rPr>
              <a:t>. doing     </a:t>
            </a:r>
          </a:p>
          <a:p>
            <a:pPr eaLnBrk="1" hangingPunct="1"/>
            <a:r>
              <a:rPr lang="en-US" altLang="zh-CN" sz="3200" dirty="0">
                <a:solidFill>
                  <a:srgbClr val="000000"/>
                </a:solidFill>
                <a:latin typeface="宋体" panose="02010600030101010101" pitchFamily="2" charset="-122"/>
              </a:rPr>
              <a:t>C. do    </a:t>
            </a:r>
            <a:r>
              <a:rPr lang="en-US" altLang="zh-CN" sz="3200" dirty="0" smtClean="0">
                <a:solidFill>
                  <a:srgbClr val="000000"/>
                </a:solidFill>
                <a:latin typeface="宋体" panose="02010600030101010101" pitchFamily="2" charset="-122"/>
              </a:rPr>
              <a:t>D</a:t>
            </a:r>
            <a:r>
              <a:rPr lang="en-US" altLang="zh-CN" sz="3200" dirty="0">
                <a:solidFill>
                  <a:srgbClr val="000000"/>
                </a:solidFill>
                <a:latin typeface="宋体" panose="02010600030101010101" pitchFamily="2" charset="-122"/>
              </a:rPr>
              <a:t>. did</a:t>
            </a:r>
          </a:p>
          <a:p>
            <a:pPr eaLnBrk="1" hangingPunct="1"/>
            <a:r>
              <a:rPr lang="en-US" altLang="zh-CN" sz="3200" dirty="0">
                <a:solidFill>
                  <a:srgbClr val="000000"/>
                </a:solidFill>
                <a:latin typeface="宋体" panose="02010600030101010101" pitchFamily="2" charset="-122"/>
              </a:rPr>
              <a:t>(    ) 12. The fans shouted with </a:t>
            </a:r>
            <a:r>
              <a:rPr lang="en-US" altLang="zh-CN" sz="3200" dirty="0" smtClean="0">
                <a:solidFill>
                  <a:srgbClr val="000000"/>
                </a:solidFill>
                <a:latin typeface="宋体" panose="02010600030101010101" pitchFamily="2" charset="-122"/>
              </a:rPr>
              <a:t>_______ </a:t>
            </a:r>
            <a:r>
              <a:rPr lang="en-US" altLang="zh-CN" sz="3200" dirty="0">
                <a:solidFill>
                  <a:srgbClr val="000000"/>
                </a:solidFill>
                <a:latin typeface="宋体" panose="02010600030101010101" pitchFamily="2" charset="-122"/>
              </a:rPr>
              <a:t>when they saw the famous singer.</a:t>
            </a:r>
          </a:p>
          <a:p>
            <a:pPr eaLnBrk="1" hangingPunct="1"/>
            <a:r>
              <a:rPr lang="en-US" altLang="zh-CN" sz="3200" dirty="0">
                <a:solidFill>
                  <a:srgbClr val="000000"/>
                </a:solidFill>
                <a:latin typeface="宋体" panose="02010600030101010101" pitchFamily="2" charset="-122"/>
              </a:rPr>
              <a:t>A. exciting    </a:t>
            </a:r>
            <a:r>
              <a:rPr lang="en-US" altLang="zh-CN" sz="3200" dirty="0" smtClean="0">
                <a:solidFill>
                  <a:srgbClr val="000000"/>
                </a:solidFill>
                <a:latin typeface="宋体" panose="02010600030101010101" pitchFamily="2" charset="-122"/>
              </a:rPr>
              <a:t>B</a:t>
            </a:r>
            <a:r>
              <a:rPr lang="en-US" altLang="zh-CN" sz="3200" dirty="0">
                <a:solidFill>
                  <a:srgbClr val="000000"/>
                </a:solidFill>
                <a:latin typeface="宋体" panose="02010600030101010101" pitchFamily="2" charset="-122"/>
              </a:rPr>
              <a:t>. excited  </a:t>
            </a:r>
          </a:p>
          <a:p>
            <a:pPr eaLnBrk="1" hangingPunct="1"/>
            <a:r>
              <a:rPr lang="en-US" altLang="zh-CN" sz="3200" dirty="0">
                <a:solidFill>
                  <a:srgbClr val="000000"/>
                </a:solidFill>
                <a:latin typeface="宋体" panose="02010600030101010101" pitchFamily="2" charset="-122"/>
              </a:rPr>
              <a:t>C. excite      </a:t>
            </a:r>
            <a:r>
              <a:rPr lang="en-US" altLang="zh-CN" sz="3200" dirty="0" smtClean="0">
                <a:solidFill>
                  <a:srgbClr val="000000"/>
                </a:solidFill>
                <a:latin typeface="宋体" panose="02010600030101010101" pitchFamily="2" charset="-122"/>
              </a:rPr>
              <a:t>D</a:t>
            </a:r>
            <a:r>
              <a:rPr lang="en-US" altLang="zh-CN" sz="3200" dirty="0">
                <a:solidFill>
                  <a:srgbClr val="000000"/>
                </a:solidFill>
                <a:latin typeface="宋体" panose="02010600030101010101" pitchFamily="2" charset="-122"/>
              </a:rPr>
              <a:t>. excitement</a:t>
            </a:r>
          </a:p>
          <a:p>
            <a:pPr eaLnBrk="1" hangingPunct="1"/>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620713" y="1381125"/>
            <a:ext cx="5143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635000" y="3355975"/>
            <a:ext cx="4302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3315" name="文本框 100"/>
          <p:cNvSpPr txBox="1">
            <a:spLocks noChangeArrowheads="1"/>
          </p:cNvSpPr>
          <p:nvPr/>
        </p:nvSpPr>
        <p:spPr bwMode="auto">
          <a:xfrm>
            <a:off x="-11113" y="1147763"/>
            <a:ext cx="9155113"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    ) 13.There are some foreign students </a:t>
            </a:r>
            <a:r>
              <a:rPr lang="en-US" altLang="zh-CN" sz="3200" dirty="0" smtClean="0">
                <a:solidFill>
                  <a:srgbClr val="000000"/>
                </a:solidFill>
                <a:latin typeface="宋体" panose="02010600030101010101" pitchFamily="2" charset="-122"/>
              </a:rPr>
              <a:t>_______ </a:t>
            </a:r>
            <a:r>
              <a:rPr lang="en-US" altLang="zh-CN" sz="3200" dirty="0">
                <a:solidFill>
                  <a:srgbClr val="000000"/>
                </a:solidFill>
                <a:latin typeface="宋体" panose="02010600030101010101" pitchFamily="2" charset="-122"/>
              </a:rPr>
              <a:t>Chinese under the tree.</a:t>
            </a:r>
          </a:p>
          <a:p>
            <a:pPr eaLnBrk="1" hangingPunct="1"/>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A</a:t>
            </a:r>
            <a:r>
              <a:rPr lang="en-US" altLang="zh-CN" sz="3200" dirty="0">
                <a:solidFill>
                  <a:srgbClr val="000000"/>
                </a:solidFill>
                <a:latin typeface="宋体" panose="02010600030101010101" pitchFamily="2" charset="-122"/>
              </a:rPr>
              <a:t>. practice to speak    </a:t>
            </a:r>
          </a:p>
          <a:p>
            <a:pPr eaLnBrk="1" hangingPunct="1"/>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B</a:t>
            </a:r>
            <a:r>
              <a:rPr lang="en-US" altLang="zh-CN" sz="3200" dirty="0">
                <a:solidFill>
                  <a:srgbClr val="000000"/>
                </a:solidFill>
                <a:latin typeface="宋体" panose="02010600030101010101" pitchFamily="2" charset="-122"/>
              </a:rPr>
              <a:t>. practicing to speak        </a:t>
            </a:r>
          </a:p>
          <a:p>
            <a:pPr eaLnBrk="1" hangingPunct="1"/>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C</a:t>
            </a:r>
            <a:r>
              <a:rPr lang="en-US" altLang="zh-CN" sz="3200" dirty="0">
                <a:solidFill>
                  <a:srgbClr val="000000"/>
                </a:solidFill>
                <a:latin typeface="宋体" panose="02010600030101010101" pitchFamily="2" charset="-122"/>
              </a:rPr>
              <a:t>. to practice speaking    </a:t>
            </a:r>
          </a:p>
          <a:p>
            <a:pPr eaLnBrk="1" hangingPunct="1"/>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D</a:t>
            </a:r>
            <a:r>
              <a:rPr lang="en-US" altLang="zh-CN" sz="3200" dirty="0">
                <a:solidFill>
                  <a:srgbClr val="000000"/>
                </a:solidFill>
                <a:latin typeface="宋体" panose="02010600030101010101" pitchFamily="2" charset="-122"/>
              </a:rPr>
              <a:t>. practicing speaking</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25425" y="1174750"/>
            <a:ext cx="473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4339" name="文本框 100"/>
          <p:cNvSpPr txBox="1">
            <a:spLocks noChangeArrowheads="1"/>
          </p:cNvSpPr>
          <p:nvPr/>
        </p:nvSpPr>
        <p:spPr bwMode="auto">
          <a:xfrm>
            <a:off x="-12700" y="1028700"/>
            <a:ext cx="9140825"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    ) 14. He died </a:t>
            </a:r>
            <a:r>
              <a:rPr lang="en-US" altLang="zh-CN" sz="3200" dirty="0" smtClean="0">
                <a:solidFill>
                  <a:srgbClr val="000000"/>
                </a:solidFill>
                <a:latin typeface="宋体" panose="02010600030101010101" pitchFamily="2" charset="-122"/>
              </a:rPr>
              <a:t>____ </a:t>
            </a:r>
            <a:r>
              <a:rPr lang="en-US" altLang="zh-CN" sz="3200" dirty="0">
                <a:solidFill>
                  <a:srgbClr val="000000"/>
                </a:solidFill>
                <a:latin typeface="宋体" panose="02010600030101010101" pitchFamily="2" charset="-122"/>
              </a:rPr>
              <a:t>a traffic accident last month.</a:t>
            </a:r>
          </a:p>
          <a:p>
            <a:pPr eaLnBrk="1" hangingPunct="1"/>
            <a:r>
              <a:rPr lang="en-US" altLang="zh-CN" sz="3200" dirty="0">
                <a:solidFill>
                  <a:srgbClr val="000000"/>
                </a:solidFill>
                <a:latin typeface="宋体" panose="02010600030101010101" pitchFamily="2" charset="-122"/>
              </a:rPr>
              <a:t>	A. with	B. for	C. from	D. on</a:t>
            </a:r>
          </a:p>
          <a:p>
            <a:pPr eaLnBrk="1" hangingPunct="1"/>
            <a:r>
              <a:rPr lang="en-US" altLang="zh-CN" sz="3200" dirty="0">
                <a:solidFill>
                  <a:srgbClr val="000000"/>
                </a:solidFill>
                <a:latin typeface="宋体" panose="02010600030101010101" pitchFamily="2" charset="-122"/>
              </a:rPr>
              <a:t>(    ) 15. Our English teacher often says to us, </a:t>
            </a:r>
            <a:r>
              <a:rPr lang="en-US" altLang="zh-CN" sz="3200" dirty="0" smtClean="0">
                <a:solidFill>
                  <a:srgbClr val="000000"/>
                </a:solidFill>
                <a:latin typeface="宋体" panose="02010600030101010101" pitchFamily="2" charset="-122"/>
              </a:rPr>
              <a:t>“_____ </a:t>
            </a:r>
            <a:r>
              <a:rPr lang="en-US" altLang="zh-CN" sz="3200" dirty="0">
                <a:solidFill>
                  <a:srgbClr val="000000"/>
                </a:solidFill>
                <a:latin typeface="宋体" panose="02010600030101010101" pitchFamily="2" charset="-122"/>
              </a:rPr>
              <a:t>English well is very important.” </a:t>
            </a:r>
          </a:p>
          <a:p>
            <a:pPr eaLnBrk="1" hangingPunct="1"/>
            <a:r>
              <a:rPr lang="en-US" altLang="zh-CN" sz="3200" dirty="0" smtClean="0">
                <a:solidFill>
                  <a:srgbClr val="000000"/>
                </a:solidFill>
                <a:latin typeface="宋体" panose="02010600030101010101" pitchFamily="2" charset="-122"/>
              </a:rPr>
              <a:t>A</a:t>
            </a:r>
            <a:r>
              <a:rPr lang="en-US" altLang="zh-CN" sz="3200" dirty="0">
                <a:solidFill>
                  <a:srgbClr val="000000"/>
                </a:solidFill>
                <a:latin typeface="宋体" panose="02010600030101010101" pitchFamily="2" charset="-122"/>
              </a:rPr>
              <a:t>. Learn    </a:t>
            </a:r>
            <a:r>
              <a:rPr lang="en-US" altLang="zh-CN" sz="3200" dirty="0" smtClean="0">
                <a:solidFill>
                  <a:srgbClr val="000000"/>
                </a:solidFill>
                <a:latin typeface="宋体" panose="02010600030101010101" pitchFamily="2" charset="-122"/>
              </a:rPr>
              <a:t>B</a:t>
            </a:r>
            <a:r>
              <a:rPr lang="en-US" altLang="zh-CN" sz="3200" dirty="0">
                <a:solidFill>
                  <a:srgbClr val="000000"/>
                </a:solidFill>
                <a:latin typeface="宋体" panose="02010600030101010101" pitchFamily="2" charset="-122"/>
              </a:rPr>
              <a:t>. Learning             </a:t>
            </a:r>
          </a:p>
          <a:p>
            <a:pPr eaLnBrk="1" hangingPunct="1"/>
            <a:r>
              <a:rPr lang="en-US" altLang="zh-CN" sz="3200" dirty="0" smtClean="0">
                <a:solidFill>
                  <a:srgbClr val="000000"/>
                </a:solidFill>
                <a:latin typeface="宋体" panose="02010600030101010101" pitchFamily="2" charset="-122"/>
              </a:rPr>
              <a:t>C</a:t>
            </a:r>
            <a:r>
              <a:rPr lang="en-US" altLang="zh-CN" sz="3200" dirty="0">
                <a:solidFill>
                  <a:srgbClr val="000000"/>
                </a:solidFill>
                <a:latin typeface="宋体" panose="02010600030101010101" pitchFamily="2" charset="-122"/>
              </a:rPr>
              <a:t>. Learned  </a:t>
            </a:r>
            <a:r>
              <a:rPr lang="en-US" altLang="zh-CN" sz="3200" dirty="0" smtClean="0">
                <a:solidFill>
                  <a:srgbClr val="000000"/>
                </a:solidFill>
                <a:latin typeface="宋体" panose="02010600030101010101" pitchFamily="2" charset="-122"/>
              </a:rPr>
              <a:t>D</a:t>
            </a:r>
            <a:r>
              <a:rPr lang="en-US" altLang="zh-CN" sz="3200" dirty="0">
                <a:solidFill>
                  <a:srgbClr val="000000"/>
                </a:solidFill>
                <a:latin typeface="宋体" panose="02010600030101010101" pitchFamily="2" charset="-122"/>
              </a:rPr>
              <a:t>. To learning	</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25425" y="1039813"/>
            <a:ext cx="612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198438" y="2543175"/>
            <a:ext cx="50006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15363" name="文本框 100"/>
          <p:cNvSpPr txBox="1">
            <a:spLocks noChangeArrowheads="1"/>
          </p:cNvSpPr>
          <p:nvPr/>
        </p:nvSpPr>
        <p:spPr bwMode="auto">
          <a:xfrm>
            <a:off x="30163" y="598488"/>
            <a:ext cx="9097962"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 单项选择</a:t>
            </a:r>
          </a:p>
          <a:p>
            <a:pPr eaLnBrk="1" hangingPunct="1"/>
            <a:r>
              <a:rPr lang="en-US" altLang="zh-CN" sz="3200" dirty="0">
                <a:solidFill>
                  <a:srgbClr val="000000"/>
                </a:solidFill>
                <a:latin typeface="宋体" panose="02010600030101010101" pitchFamily="2" charset="-122"/>
              </a:rPr>
              <a:t>(    ) 1. Just now, Peter_________ an e-mail to his pen pal in Australia.</a:t>
            </a:r>
          </a:p>
          <a:p>
            <a:pPr eaLnBrk="1" hangingPunct="1"/>
            <a:r>
              <a:rPr lang="en-US" altLang="zh-CN" sz="3200" dirty="0">
                <a:solidFill>
                  <a:srgbClr val="000000"/>
                </a:solidFill>
                <a:latin typeface="宋体" panose="02010600030101010101" pitchFamily="2" charset="-122"/>
              </a:rPr>
              <a:t>	A. send	B. gives	C. gave	D. sent</a:t>
            </a:r>
          </a:p>
          <a:p>
            <a:pPr eaLnBrk="1" hangingPunct="1"/>
            <a:r>
              <a:rPr lang="en-US" altLang="zh-CN" sz="3200" dirty="0">
                <a:solidFill>
                  <a:srgbClr val="000000"/>
                </a:solidFill>
                <a:latin typeface="宋体" panose="02010600030101010101" pitchFamily="2" charset="-122"/>
              </a:rPr>
              <a:t>(    ) 2. Some of the baby pandas only live for a short time because of ________.</a:t>
            </a:r>
          </a:p>
          <a:p>
            <a:pPr eaLnBrk="1" hangingPunct="1"/>
            <a:r>
              <a:rPr lang="en-US" altLang="zh-CN" sz="3200" dirty="0">
                <a:solidFill>
                  <a:srgbClr val="000000"/>
                </a:solidFill>
                <a:latin typeface="宋体" panose="02010600030101010101" pitchFamily="2" charset="-122"/>
              </a:rPr>
              <a:t>A. ill       	B. sick   	C. illnesses    D. sickly</a:t>
            </a:r>
          </a:p>
          <a:p>
            <a:pPr eaLnBrk="1" hangingPunct="1"/>
            <a:r>
              <a:rPr lang="en-US" altLang="zh-CN" sz="3200" dirty="0">
                <a:solidFill>
                  <a:srgbClr val="000000"/>
                </a:solidFill>
                <a:latin typeface="宋体" panose="02010600030101010101" pitchFamily="2" charset="-122"/>
              </a:rPr>
              <a:t>(    ) 3. I think reading is _________ writing.</a:t>
            </a:r>
          </a:p>
          <a:p>
            <a:pPr eaLnBrk="1" hangingPunct="1"/>
            <a:r>
              <a:rPr lang="en-US" altLang="zh-CN" sz="3200" dirty="0">
                <a:solidFill>
                  <a:srgbClr val="000000"/>
                </a:solidFill>
                <a:latin typeface="宋体" panose="02010600030101010101" pitchFamily="2" charset="-122"/>
              </a:rPr>
              <a:t>A. important	        B. as important as	</a:t>
            </a:r>
          </a:p>
          <a:p>
            <a:pPr eaLnBrk="1" hangingPunct="1"/>
            <a:r>
              <a:rPr lang="en-US" altLang="zh-CN" sz="3200" dirty="0">
                <a:solidFill>
                  <a:srgbClr val="000000"/>
                </a:solidFill>
                <a:latin typeface="宋体" panose="02010600030101010101" pitchFamily="2" charset="-122"/>
              </a:rPr>
              <a:t>C. less important as  D. more important</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87338" y="1111250"/>
            <a:ext cx="5413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260350" y="2559050"/>
            <a:ext cx="447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5" name="文本框 4"/>
          <p:cNvSpPr txBox="1">
            <a:spLocks noChangeArrowheads="1"/>
          </p:cNvSpPr>
          <p:nvPr/>
        </p:nvSpPr>
        <p:spPr bwMode="auto">
          <a:xfrm>
            <a:off x="468313" y="4398963"/>
            <a:ext cx="5984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100"/>
          <p:cNvSpPr txBox="1">
            <a:spLocks noChangeArrowheads="1"/>
          </p:cNvSpPr>
          <p:nvPr/>
        </p:nvSpPr>
        <p:spPr bwMode="auto">
          <a:xfrm>
            <a:off x="28575" y="487363"/>
            <a:ext cx="9072563"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   ) 4. – How can we _________ whales?     </a:t>
            </a:r>
          </a:p>
          <a:p>
            <a:pPr eaLnBrk="1" hangingPunct="1"/>
            <a:r>
              <a:rPr lang="en-US" altLang="zh-CN" sz="3200" dirty="0">
                <a:solidFill>
                  <a:srgbClr val="000000"/>
                </a:solidFill>
                <a:latin typeface="宋体" panose="02010600030101010101" pitchFamily="2" charset="-122"/>
              </a:rPr>
              <a:t>           – By learning some rules on whale ____.</a:t>
            </a:r>
          </a:p>
          <a:p>
            <a:pPr eaLnBrk="1" hangingPunct="1"/>
            <a:r>
              <a:rPr lang="en-US" altLang="zh-CN" sz="3200" dirty="0">
                <a:solidFill>
                  <a:srgbClr val="000000"/>
                </a:solidFill>
                <a:latin typeface="宋体" panose="02010600030101010101" pitchFamily="2" charset="-122"/>
              </a:rPr>
              <a:t>          A. protect; protect     </a:t>
            </a:r>
          </a:p>
          <a:p>
            <a:pPr eaLnBrk="1" hangingPunct="1"/>
            <a:r>
              <a:rPr lang="en-US" altLang="zh-CN" sz="3200" dirty="0">
                <a:solidFill>
                  <a:srgbClr val="000000"/>
                </a:solidFill>
                <a:latin typeface="宋体" panose="02010600030101010101" pitchFamily="2" charset="-122"/>
              </a:rPr>
              <a:t>          B. protection; protection   </a:t>
            </a:r>
          </a:p>
          <a:p>
            <a:pPr eaLnBrk="1" hangingPunct="1"/>
            <a:r>
              <a:rPr lang="en-US" altLang="zh-CN" sz="3200" dirty="0">
                <a:solidFill>
                  <a:srgbClr val="000000"/>
                </a:solidFill>
                <a:latin typeface="宋体" panose="02010600030101010101" pitchFamily="2" charset="-122"/>
              </a:rPr>
              <a:t>          C. protect; protection    </a:t>
            </a:r>
          </a:p>
          <a:p>
            <a:pPr eaLnBrk="1" hangingPunct="1"/>
            <a:r>
              <a:rPr lang="en-US" altLang="zh-CN" sz="3200" dirty="0">
                <a:solidFill>
                  <a:srgbClr val="000000"/>
                </a:solidFill>
                <a:latin typeface="宋体" panose="02010600030101010101" pitchFamily="2" charset="-122"/>
              </a:rPr>
              <a:t>          D. protection; protect	</a:t>
            </a:r>
          </a:p>
          <a:p>
            <a:pPr eaLnBrk="1" hangingPunct="1"/>
            <a:r>
              <a:rPr lang="en-US" altLang="zh-CN" sz="3200" dirty="0">
                <a:solidFill>
                  <a:srgbClr val="000000"/>
                </a:solidFill>
                <a:latin typeface="宋体" panose="02010600030101010101" pitchFamily="2" charset="-122"/>
              </a:rPr>
              <a:t>(   ) 5. The water in the lakes and rivers in Yunnan became _________ because of the dry weather.</a:t>
            </a:r>
          </a:p>
          <a:p>
            <a:pPr eaLnBrk="1" hangingPunct="1"/>
            <a:r>
              <a:rPr lang="en-US" altLang="zh-CN" sz="3200" dirty="0">
                <a:solidFill>
                  <a:srgbClr val="000000"/>
                </a:solidFill>
                <a:latin typeface="宋体" panose="02010600030101010101" pitchFamily="2" charset="-122"/>
              </a:rPr>
              <a:t>A. fewer and fewer   B. more and more 	</a:t>
            </a:r>
          </a:p>
          <a:p>
            <a:pPr eaLnBrk="1" hangingPunct="1"/>
            <a:r>
              <a:rPr lang="en-US" altLang="zh-CN" sz="3200" dirty="0">
                <a:solidFill>
                  <a:srgbClr val="000000"/>
                </a:solidFill>
                <a:latin typeface="宋体" panose="02010600030101010101" pitchFamily="2" charset="-122"/>
              </a:rPr>
              <a:t>C. less and less	D. little and little</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19075" y="569913"/>
            <a:ext cx="360363"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244475" y="3435350"/>
            <a:ext cx="3905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7411" name="文本框 100"/>
          <p:cNvSpPr txBox="1">
            <a:spLocks noChangeArrowheads="1"/>
          </p:cNvSpPr>
          <p:nvPr/>
        </p:nvSpPr>
        <p:spPr bwMode="auto">
          <a:xfrm>
            <a:off x="15875" y="584200"/>
            <a:ext cx="9126538"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二、翻译句子</a:t>
            </a:r>
          </a:p>
          <a:p>
            <a:pPr eaLnBrk="1" hangingPunct="1"/>
            <a:r>
              <a:rPr lang="en-US" altLang="zh-CN" sz="3200" dirty="0">
                <a:solidFill>
                  <a:srgbClr val="000000"/>
                </a:solidFill>
                <a:latin typeface="宋体" panose="02010600030101010101" pitchFamily="2" charset="-122"/>
              </a:rPr>
              <a:t>1. </a:t>
            </a:r>
            <a:r>
              <a:rPr lang="zh-CN" altLang="en-US" sz="3200" dirty="0">
                <a:solidFill>
                  <a:srgbClr val="000000"/>
                </a:solidFill>
                <a:latin typeface="宋体" panose="02010600030101010101" pitchFamily="2" charset="-122"/>
              </a:rPr>
              <a:t>我们应该尽力保护野生动物。</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2. </a:t>
            </a:r>
            <a:r>
              <a:rPr lang="zh-CN" altLang="en-US" sz="3200" dirty="0">
                <a:solidFill>
                  <a:srgbClr val="000000"/>
                </a:solidFill>
                <a:latin typeface="宋体" panose="02010600030101010101" pitchFamily="2" charset="-122"/>
              </a:rPr>
              <a:t>如果更少的人开车，那么将会有更少的空气污染。</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3. </a:t>
            </a:r>
            <a:r>
              <a:rPr lang="zh-CN" altLang="en-US" sz="3200" dirty="0">
                <a:solidFill>
                  <a:srgbClr val="000000"/>
                </a:solidFill>
                <a:latin typeface="宋体" panose="02010600030101010101" pitchFamily="2" charset="-122"/>
              </a:rPr>
              <a:t>这些熊猫饲养员正忙着给熊猫宝宝们准备早餐。</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530225" y="1516063"/>
            <a:ext cx="826293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We should try to protect wild animals </a:t>
            </a:r>
          </a:p>
        </p:txBody>
      </p:sp>
      <p:sp>
        <p:nvSpPr>
          <p:cNvPr id="4" name="文本框 3"/>
          <p:cNvSpPr txBox="1">
            <a:spLocks noChangeArrowheads="1"/>
          </p:cNvSpPr>
          <p:nvPr/>
        </p:nvSpPr>
        <p:spPr bwMode="auto">
          <a:xfrm>
            <a:off x="488950" y="3505200"/>
            <a:ext cx="82073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If there are fewer people driving cars, there will be less air pollution.</a:t>
            </a:r>
          </a:p>
        </p:txBody>
      </p:sp>
      <p:sp>
        <p:nvSpPr>
          <p:cNvPr id="5" name="文本框 4"/>
          <p:cNvSpPr txBox="1">
            <a:spLocks noChangeArrowheads="1"/>
          </p:cNvSpPr>
          <p:nvPr/>
        </p:nvSpPr>
        <p:spPr bwMode="auto">
          <a:xfrm>
            <a:off x="460375" y="4965700"/>
            <a:ext cx="8180388"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The panda keepers are busy preparing breakfast for the baby pandas.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8435" name="文本框 100"/>
          <p:cNvSpPr txBox="1">
            <a:spLocks noChangeArrowheads="1"/>
          </p:cNvSpPr>
          <p:nvPr/>
        </p:nvSpPr>
        <p:spPr bwMode="auto">
          <a:xfrm>
            <a:off x="-26988" y="571500"/>
            <a:ext cx="9183688"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4. </a:t>
            </a:r>
            <a:r>
              <a:rPr lang="zh-CN" altLang="en-US" sz="3200" dirty="0">
                <a:solidFill>
                  <a:srgbClr val="000000"/>
                </a:solidFill>
                <a:latin typeface="宋体" panose="02010600030101010101" pitchFamily="2" charset="-122"/>
              </a:rPr>
              <a:t>当他回家时，孩子们还醒着。</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5. </a:t>
            </a:r>
            <a:r>
              <a:rPr lang="zh-CN" altLang="en-US" sz="3200" dirty="0">
                <a:solidFill>
                  <a:srgbClr val="000000"/>
                </a:solidFill>
                <a:latin typeface="宋体" panose="02010600030101010101" pitchFamily="2" charset="-122"/>
              </a:rPr>
              <a:t>中国政府正在采取措施帮助挽救这些濒危动物。</a:t>
            </a:r>
            <a:endParaRPr lang="zh-CN" altLang="en-US" sz="3200" dirty="0">
              <a:latin typeface="宋体" panose="02010600030101010101" pitchFamily="2" charset="-122"/>
            </a:endParaRPr>
          </a:p>
          <a:p>
            <a:pPr eaLnBrk="1" hangingPunct="1"/>
            <a:r>
              <a:rPr lang="en-US" altLang="zh-CN" sz="3200" dirty="0">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496888" y="1041400"/>
            <a:ext cx="8318500"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When he went back home, the children were still awake.  </a:t>
            </a:r>
          </a:p>
        </p:txBody>
      </p:sp>
      <p:sp>
        <p:nvSpPr>
          <p:cNvPr id="4" name="文本框 3"/>
          <p:cNvSpPr txBox="1">
            <a:spLocks noChangeArrowheads="1"/>
          </p:cNvSpPr>
          <p:nvPr/>
        </p:nvSpPr>
        <p:spPr bwMode="auto">
          <a:xfrm>
            <a:off x="412750" y="2516188"/>
            <a:ext cx="8193088"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The Chinese government is doing something to help save the endangered animals.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graphicFrame>
        <p:nvGraphicFramePr>
          <p:cNvPr id="2" name="表格 -1"/>
          <p:cNvGraphicFramePr/>
          <p:nvPr/>
        </p:nvGraphicFramePr>
        <p:xfrm>
          <a:off x="112713" y="2519363"/>
          <a:ext cx="8872537" cy="3983037"/>
        </p:xfrm>
        <a:graphic>
          <a:graphicData uri="http://schemas.openxmlformats.org/drawingml/2006/table">
            <a:tbl>
              <a:tblPr firstRow="1" bandRow="1">
                <a:tableStyleId>{5940675A-B579-460E-94D1-54222C63F5DA}</a:tableStyleId>
              </a:tblPr>
              <a:tblGrid>
                <a:gridCol w="8872537">
                  <a:extLst>
                    <a:ext uri="{9D8B030D-6E8A-4147-A177-3AD203B41FA5}">
                      <a16:colId xmlns:a16="http://schemas.microsoft.com/office/drawing/2014/main" val="20000"/>
                    </a:ext>
                  </a:extLst>
                </a:gridCol>
              </a:tblGrid>
              <a:tr h="3983037">
                <a:tc>
                  <a:txBody>
                    <a:bodyPr/>
                    <a:lstStyle/>
                    <a:p>
                      <a:pPr marL="0" indent="0" algn="l">
                        <a:buNone/>
                      </a:pPr>
                      <a:r>
                        <a:rPr lang="en-US" altLang="zh-CN" sz="2800" b="0" u="none" dirty="0">
                          <a:solidFill>
                            <a:srgbClr val="000000"/>
                          </a:solidFill>
                          <a:latin typeface="+mj-ea"/>
                          <a:ea typeface="+mj-ea"/>
                          <a:cs typeface="宋体" panose="02010600030101010101" pitchFamily="2" charset="-122"/>
                        </a:rPr>
                        <a:t>           </a:t>
                      </a:r>
                      <a:r>
                        <a:rPr lang="en-US" altLang="zh-CN" sz="2800" b="0" u="none" dirty="0">
                          <a:solidFill>
                            <a:srgbClr val="000000"/>
                          </a:solidFill>
                          <a:latin typeface="+mj-ea"/>
                          <a:ea typeface="+mj-ea"/>
                          <a:cs typeface="Times New Roman" panose="02020603050405020304" charset="0"/>
                        </a:rPr>
                        <a:t>The panda is one of the most famous  </a:t>
                      </a:r>
                    </a:p>
                    <a:p>
                      <a:pPr marL="0" indent="0" algn="l">
                        <a:buNone/>
                      </a:pPr>
                      <a:r>
                        <a:rPr lang="en-US" altLang="zh-CN" sz="2800" b="0" u="none" dirty="0">
                          <a:solidFill>
                            <a:srgbClr val="000000"/>
                          </a:solidFill>
                          <a:latin typeface="+mj-ea"/>
                          <a:ea typeface="+mj-ea"/>
                          <a:cs typeface="Times New Roman" panose="02020603050405020304" charset="0"/>
                        </a:rPr>
                        <a:t>           animals in the world. </a:t>
                      </a:r>
                      <a:r>
                        <a:rPr lang="en-US" altLang="zh-CN" sz="2800" b="0" u="none" dirty="0">
                          <a:solidFill>
                            <a:srgbClr val="000000"/>
                          </a:solidFill>
                          <a:latin typeface="+mj-ea"/>
                          <a:ea typeface="+mj-ea"/>
                          <a:cs typeface="宋体" panose="02010600030101010101" pitchFamily="2" charset="-122"/>
                        </a:rPr>
                        <a:t>At birth, A baby panda is not black, it</a:t>
                      </a:r>
                      <a:r>
                        <a:rPr lang="en-US" altLang="zh-CN" sz="2800" b="0" u="none" dirty="0">
                          <a:solidFill>
                            <a:srgbClr val="000000"/>
                          </a:solidFill>
                          <a:latin typeface="+mj-ea"/>
                          <a:ea typeface="+mj-ea"/>
                          <a:cs typeface="Times New Roman" panose="02020603050405020304" charset="0"/>
                        </a:rPr>
                        <a:t>’</a:t>
                      </a:r>
                      <a:r>
                        <a:rPr lang="en-US" altLang="zh-CN" sz="2800" b="0" u="none" dirty="0">
                          <a:solidFill>
                            <a:srgbClr val="000000"/>
                          </a:solidFill>
                          <a:latin typeface="+mj-ea"/>
                          <a:ea typeface="+mj-ea"/>
                          <a:cs typeface="宋体" panose="02010600030101010101" pitchFamily="2" charset="-122"/>
                        </a:rPr>
                        <a:t>s pink and it has no teeth. Adult pandas weigh many times more than baby pandas. They spend more than 12 hours a day eating about 10 kilos of bamboo. Pandas can live up to 20 to 30 years. But now the number of pandas is becoming smaller because people cut down many trees.</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19465" name="图片 4"/>
          <p:cNvPicPr>
            <a:picLocks noChangeArrowheads="1"/>
          </p:cNvPicPr>
          <p:nvPr/>
        </p:nvPicPr>
        <p:blipFill>
          <a:blip r:embed="rId2"/>
          <a:srcRect/>
          <a:stretch>
            <a:fillRect/>
          </a:stretch>
        </p:blipFill>
        <p:spPr bwMode="auto">
          <a:xfrm>
            <a:off x="223838" y="2562225"/>
            <a:ext cx="10858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文本框 5"/>
          <p:cNvSpPr txBox="1">
            <a:spLocks noChangeArrowheads="1"/>
          </p:cNvSpPr>
          <p:nvPr/>
        </p:nvSpPr>
        <p:spPr bwMode="auto">
          <a:xfrm>
            <a:off x="9525" y="520700"/>
            <a:ext cx="9021763"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sym typeface="宋体" panose="02010600030101010101" pitchFamily="2" charset="-122"/>
              </a:rPr>
              <a:t>三、</a:t>
            </a:r>
            <a:r>
              <a:rPr lang="zh-CN" altLang="en-US" sz="3200" dirty="0">
                <a:latin typeface="宋体" panose="02010600030101010101" pitchFamily="2" charset="-122"/>
                <a:sym typeface="宋体" panose="02010600030101010101" pitchFamily="2" charset="-122"/>
              </a:rPr>
              <a:t>读写综合</a:t>
            </a:r>
          </a:p>
          <a:p>
            <a:pPr eaLnBrk="1" hangingPunct="1"/>
            <a:r>
              <a:rPr lang="en-US" altLang="zh-CN" sz="3200" dirty="0">
                <a:latin typeface="宋体" panose="02010600030101010101" pitchFamily="2" charset="-122"/>
                <a:sym typeface="宋体" panose="02010600030101010101" pitchFamily="2" charset="-122"/>
              </a:rPr>
              <a:t>A</a:t>
            </a:r>
            <a:r>
              <a:rPr lang="zh-CN" altLang="en-US" sz="3200" dirty="0">
                <a:latin typeface="宋体" panose="02010600030101010101" pitchFamily="2" charset="-122"/>
                <a:sym typeface="宋体" panose="02010600030101010101" pitchFamily="2" charset="-122"/>
              </a:rPr>
              <a:t>、信息归纳</a:t>
            </a:r>
            <a:r>
              <a:rPr lang="en-US" altLang="zh-CN" sz="3200" dirty="0">
                <a:latin typeface="宋体" panose="02010600030101010101" pitchFamily="2" charset="-122"/>
                <a:sym typeface="宋体" panose="02010600030101010101" pitchFamily="2" charset="-122"/>
              </a:rPr>
              <a:t>.</a:t>
            </a:r>
            <a:r>
              <a:rPr lang="zh-CN" altLang="en-US" sz="3200" dirty="0">
                <a:latin typeface="宋体" panose="02010600030101010101" pitchFamily="2" charset="-122"/>
                <a:sym typeface="宋体" panose="02010600030101010101" pitchFamily="2" charset="-122"/>
              </a:rPr>
              <a:t>阅读下面这篇文章，根据所提供的信息，完成信息卡。</a:t>
            </a:r>
            <a:r>
              <a:rPr lang="en-US" altLang="zh-CN" sz="3200" dirty="0">
                <a:solidFill>
                  <a:srgbClr val="000000"/>
                </a:solidFill>
                <a:latin typeface="宋体" panose="02010600030101010101" pitchFamily="2" charset="-122"/>
                <a:sym typeface="宋体" panose="02010600030101010101" pitchFamily="2" charset="-122"/>
              </a:rPr>
              <a:t>Animals are interesting. Let’s have a look at some of them.</a:t>
            </a:r>
            <a:endParaRPr lang="zh-CN" altLang="en-US" sz="3200" dirty="0">
              <a:solidFill>
                <a:srgbClr val="000000"/>
              </a:solidFill>
              <a:latin typeface="宋体" panose="02010600030101010101" pitchFamily="2" charset="-122"/>
              <a:sym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graphicFrame>
        <p:nvGraphicFramePr>
          <p:cNvPr id="2" name="表格 -1"/>
          <p:cNvGraphicFramePr/>
          <p:nvPr/>
        </p:nvGraphicFramePr>
        <p:xfrm>
          <a:off x="122237" y="1430338"/>
          <a:ext cx="8872538" cy="4876800"/>
        </p:xfrm>
        <a:graphic>
          <a:graphicData uri="http://schemas.openxmlformats.org/drawingml/2006/table">
            <a:tbl>
              <a:tblPr firstRow="1" bandRow="1">
                <a:tableStyleId>{5940675A-B579-460E-94D1-54222C63F5DA}</a:tableStyleId>
              </a:tblPr>
              <a:tblGrid>
                <a:gridCol w="8872538">
                  <a:extLst>
                    <a:ext uri="{9D8B030D-6E8A-4147-A177-3AD203B41FA5}">
                      <a16:colId xmlns:a16="http://schemas.microsoft.com/office/drawing/2014/main" val="20000"/>
                    </a:ext>
                  </a:extLst>
                </a:gridCol>
              </a:tblGrid>
              <a:tr h="4876800">
                <a:tc>
                  <a:txBody>
                    <a:bodyPr/>
                    <a:lstStyle/>
                    <a:p>
                      <a:pPr marL="0" indent="0" algn="l">
                        <a:buNone/>
                      </a:pPr>
                      <a:r>
                        <a:rPr lang="en-US" altLang="zh-CN" sz="3200" b="0" u="none" dirty="0">
                          <a:solidFill>
                            <a:srgbClr val="000000"/>
                          </a:solidFill>
                          <a:latin typeface="+mj-ea"/>
                          <a:ea typeface="+mj-ea"/>
                          <a:cs typeface="宋体" panose="02010600030101010101" pitchFamily="2" charset="-122"/>
                        </a:rPr>
                        <a:t>      </a:t>
                      </a:r>
                      <a:r>
                        <a:rPr lang="en-US" altLang="zh-CN" sz="3200" b="0" u="none" dirty="0" smtClean="0">
                          <a:solidFill>
                            <a:srgbClr val="000000"/>
                          </a:solidFill>
                          <a:latin typeface="+mj-ea"/>
                          <a:ea typeface="+mj-ea"/>
                          <a:cs typeface="宋体" panose="02010600030101010101" pitchFamily="2" charset="-122"/>
                        </a:rPr>
                        <a:t>The </a:t>
                      </a:r>
                      <a:r>
                        <a:rPr lang="en-US" altLang="zh-CN" sz="3200" b="0" u="none" dirty="0">
                          <a:solidFill>
                            <a:srgbClr val="000000"/>
                          </a:solidFill>
                          <a:latin typeface="+mj-ea"/>
                          <a:ea typeface="+mj-ea"/>
                          <a:cs typeface="宋体" panose="02010600030101010101" pitchFamily="2" charset="-122"/>
                        </a:rPr>
                        <a:t>elephant is the largest of all animals on </a:t>
                      </a:r>
                      <a:r>
                        <a:rPr lang="en-US" altLang="zh-CN" sz="3200" b="0" u="none" dirty="0" smtClean="0">
                          <a:solidFill>
                            <a:srgbClr val="000000"/>
                          </a:solidFill>
                          <a:latin typeface="+mj-ea"/>
                          <a:ea typeface="+mj-ea"/>
                          <a:cs typeface="宋体" panose="02010600030101010101" pitchFamily="2" charset="-122"/>
                        </a:rPr>
                        <a:t>land</a:t>
                      </a:r>
                      <a:r>
                        <a:rPr lang="en-US" altLang="zh-CN" sz="3200" b="0" u="none" dirty="0">
                          <a:solidFill>
                            <a:srgbClr val="000000"/>
                          </a:solidFill>
                          <a:latin typeface="+mj-ea"/>
                          <a:ea typeface="+mj-ea"/>
                          <a:cs typeface="宋体" panose="02010600030101010101" pitchFamily="2" charset="-122"/>
                        </a:rPr>
                        <a:t>. They feed mainly on grass, leaves and fruits. Elephants are very helpful animals. They help people carry heavy things. Now elephants are endangered because</a:t>
                      </a:r>
                      <a:r>
                        <a:rPr lang="en-US" altLang="zh-CN" sz="3200" b="0" u="none" dirty="0">
                          <a:solidFill>
                            <a:srgbClr val="000000"/>
                          </a:solidFill>
                          <a:latin typeface="+mj-ea"/>
                          <a:ea typeface="+mj-ea"/>
                          <a:cs typeface="Times New Roman" panose="02020603050405020304" charset="0"/>
                        </a:rPr>
                        <a:t> </a:t>
                      </a:r>
                      <a:r>
                        <a:rPr lang="en-US" altLang="zh-CN" sz="3200" b="0" u="none" dirty="0">
                          <a:solidFill>
                            <a:srgbClr val="000000"/>
                          </a:solidFill>
                          <a:latin typeface="+mj-ea"/>
                          <a:ea typeface="+mj-ea"/>
                          <a:cs typeface="宋体" panose="02010600030101010101" pitchFamily="2" charset="-122"/>
                        </a:rPr>
                        <a:t>some people </a:t>
                      </a:r>
                      <a:r>
                        <a:rPr lang="en-US" altLang="zh-CN" sz="3200" b="0" u="none" dirty="0">
                          <a:solidFill>
                            <a:srgbClr val="000000"/>
                          </a:solidFill>
                          <a:latin typeface="+mj-ea"/>
                          <a:ea typeface="+mj-ea"/>
                          <a:cs typeface="Times New Roman" panose="02020603050405020304" charset="0"/>
                        </a:rPr>
                        <a:t>kill them for their</a:t>
                      </a:r>
                      <a:r>
                        <a:rPr lang="en-US" altLang="zh-CN" sz="3200" b="0" u="none" dirty="0">
                          <a:solidFill>
                            <a:srgbClr val="000000"/>
                          </a:solidFill>
                          <a:latin typeface="+mj-ea"/>
                          <a:ea typeface="+mj-ea"/>
                          <a:cs typeface="宋体" panose="02010600030101010101" pitchFamily="2" charset="-122"/>
                        </a:rPr>
                        <a:t> ivories (</a:t>
                      </a:r>
                      <a:r>
                        <a:rPr lang="zh-CN" altLang="en-US" sz="3200" b="0" u="none" dirty="0">
                          <a:solidFill>
                            <a:srgbClr val="000000"/>
                          </a:solidFill>
                          <a:latin typeface="+mj-ea"/>
                          <a:ea typeface="+mj-ea"/>
                          <a:cs typeface="宋体" panose="02010600030101010101" pitchFamily="2" charset="-122"/>
                        </a:rPr>
                        <a:t>象牙</a:t>
                      </a:r>
                      <a:r>
                        <a:rPr lang="en-US" altLang="zh-CN" sz="3200" b="0" u="none" dirty="0">
                          <a:solidFill>
                            <a:srgbClr val="000000"/>
                          </a:solidFill>
                          <a:latin typeface="+mj-ea"/>
                          <a:ea typeface="+mj-ea"/>
                          <a:cs typeface="宋体" panose="02010600030101010101" pitchFamily="2" charset="-122"/>
                        </a:rPr>
                        <a:t>)</a:t>
                      </a:r>
                      <a:r>
                        <a:rPr lang="zh-CN" altLang="en-US" sz="3200" b="0" u="none" dirty="0">
                          <a:solidFill>
                            <a:srgbClr val="000000"/>
                          </a:solidFill>
                          <a:latin typeface="+mj-ea"/>
                          <a:ea typeface="+mj-ea"/>
                          <a:cs typeface="宋体" panose="02010600030101010101" pitchFamily="2" charset="-122"/>
                        </a:rPr>
                        <a:t>象牙</a:t>
                      </a:r>
                      <a:r>
                        <a:rPr lang="en-US" altLang="zh-CN" sz="3200" b="0" u="none" dirty="0">
                          <a:solidFill>
                            <a:srgbClr val="000000"/>
                          </a:solidFill>
                          <a:latin typeface="+mj-ea"/>
                          <a:ea typeface="+mj-ea"/>
                          <a:cs typeface="宋体" panose="02010600030101010101" pitchFamily="2" charset="-122"/>
                        </a:rPr>
                        <a:t>)</a:t>
                      </a:r>
                      <a:r>
                        <a:rPr lang="en-US" altLang="zh-CN" sz="3200" b="0" u="none" dirty="0">
                          <a:solidFill>
                            <a:srgbClr val="000000"/>
                          </a:solidFill>
                          <a:latin typeface="+mj-ea"/>
                          <a:ea typeface="+mj-ea"/>
                          <a:cs typeface="Times New Roman" panose="02020603050405020304" charset="0"/>
                        </a:rPr>
                        <a:t>. If people sell elephants’ </a:t>
                      </a:r>
                      <a:r>
                        <a:rPr lang="en-US" altLang="zh-CN" sz="3200" b="0" u="none" dirty="0">
                          <a:solidFill>
                            <a:srgbClr val="000000"/>
                          </a:solidFill>
                          <a:latin typeface="+mj-ea"/>
                          <a:ea typeface="+mj-ea"/>
                          <a:cs typeface="宋体" panose="02010600030101010101" pitchFamily="2" charset="-122"/>
                        </a:rPr>
                        <a:t>ivories</a:t>
                      </a:r>
                      <a:r>
                        <a:rPr lang="en-US" altLang="zh-CN" sz="3200" b="0" u="none" dirty="0">
                          <a:solidFill>
                            <a:srgbClr val="000000"/>
                          </a:solidFill>
                          <a:latin typeface="+mj-ea"/>
                          <a:ea typeface="+mj-ea"/>
                          <a:cs typeface="Times New Roman" panose="02020603050405020304" charset="0"/>
                        </a:rPr>
                        <a:t>, they can make a lot of money. </a:t>
                      </a:r>
                      <a:endParaRPr lang="en-US" altLang="zh-CN" sz="3200" b="0" u="none" dirty="0">
                        <a:solidFill>
                          <a:srgbClr val="000000"/>
                        </a:solidFill>
                        <a:latin typeface="+mj-ea"/>
                        <a:ea typeface="+mj-ea"/>
                        <a:cs typeface="宋体" panose="02010600030101010101" pitchFamily="2" charset="-122"/>
                      </a:endParaRP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20489" name="图片 2"/>
          <p:cNvPicPr>
            <a:picLocks noChangeArrowheads="1"/>
          </p:cNvPicPr>
          <p:nvPr/>
        </p:nvPicPr>
        <p:blipFill>
          <a:blip r:embed="rId2"/>
          <a:srcRect/>
          <a:stretch>
            <a:fillRect/>
          </a:stretch>
        </p:blipFill>
        <p:spPr bwMode="auto">
          <a:xfrm>
            <a:off x="295275" y="619125"/>
            <a:ext cx="9906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前 预 习</a:t>
            </a:r>
          </a:p>
        </p:txBody>
      </p:sp>
      <p:sp>
        <p:nvSpPr>
          <p:cNvPr id="3075" name="文本框 100"/>
          <p:cNvSpPr txBox="1">
            <a:spLocks noChangeArrowheads="1"/>
          </p:cNvSpPr>
          <p:nvPr/>
        </p:nvSpPr>
        <p:spPr bwMode="auto">
          <a:xfrm>
            <a:off x="371475" y="912812"/>
            <a:ext cx="7451725"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【单词】</a:t>
            </a:r>
            <a:endParaRPr lang="zh-CN" altLang="en-US"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1. </a:t>
            </a:r>
            <a:r>
              <a:rPr lang="zh-CN" altLang="en-US" sz="3200" dirty="0">
                <a:solidFill>
                  <a:srgbClr val="000000"/>
                </a:solidFill>
                <a:latin typeface="宋体" panose="02010600030101010101" pitchFamily="2" charset="-122"/>
              </a:rPr>
              <a:t>竹子 </a:t>
            </a:r>
            <a:r>
              <a:rPr lang="en-US" altLang="zh-CN" sz="3200" i="1" dirty="0">
                <a:solidFill>
                  <a:srgbClr val="000000"/>
                </a:solidFill>
                <a:latin typeface="宋体" panose="02010600030101010101" pitchFamily="2" charset="-122"/>
              </a:rPr>
              <a:t>n.</a:t>
            </a:r>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___________</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2. </a:t>
            </a:r>
            <a:r>
              <a:rPr lang="zh-CN" altLang="en-US" sz="3200" dirty="0">
                <a:solidFill>
                  <a:srgbClr val="000000"/>
                </a:solidFill>
                <a:latin typeface="宋体" panose="02010600030101010101" pitchFamily="2" charset="-122"/>
              </a:rPr>
              <a:t>濒危的 </a:t>
            </a:r>
            <a:r>
              <a:rPr lang="en-US" altLang="zh-CN" sz="3200" i="1" dirty="0">
                <a:solidFill>
                  <a:srgbClr val="000000"/>
                </a:solidFill>
                <a:latin typeface="宋体" panose="02010600030101010101" pitchFamily="2" charset="-122"/>
              </a:rPr>
              <a:t>adj.</a:t>
            </a:r>
            <a:r>
              <a:rPr lang="en-US" altLang="zh-CN" sz="3200" dirty="0">
                <a:solidFill>
                  <a:srgbClr val="000000"/>
                </a:solidFill>
                <a:latin typeface="宋体" panose="02010600030101010101" pitchFamily="2" charset="-122"/>
              </a:rPr>
              <a:t>______________    </a:t>
            </a:r>
          </a:p>
          <a:p>
            <a:pPr eaLnBrk="1" hangingPunct="1"/>
            <a:r>
              <a:rPr lang="en-US" altLang="zh-CN" sz="3200" dirty="0">
                <a:solidFill>
                  <a:srgbClr val="000000"/>
                </a:solidFill>
                <a:latin typeface="宋体" panose="02010600030101010101" pitchFamily="2" charset="-122"/>
              </a:rPr>
              <a:t>3. </a:t>
            </a:r>
            <a:r>
              <a:rPr lang="zh-CN" altLang="en-US" sz="3200" dirty="0">
                <a:solidFill>
                  <a:srgbClr val="000000"/>
                </a:solidFill>
                <a:latin typeface="宋体" panose="02010600030101010101" pitchFamily="2" charset="-122"/>
              </a:rPr>
              <a:t>研究；调查</a:t>
            </a:r>
            <a:r>
              <a:rPr lang="en-US" altLang="zh-CN" sz="3200" i="1" dirty="0">
                <a:solidFill>
                  <a:srgbClr val="000000"/>
                </a:solidFill>
                <a:latin typeface="宋体" panose="02010600030101010101" pitchFamily="2" charset="-122"/>
              </a:rPr>
              <a:t>n.&amp; v. </a:t>
            </a:r>
            <a:r>
              <a:rPr lang="en-US" altLang="zh-CN" sz="3200" dirty="0" smtClean="0">
                <a:solidFill>
                  <a:srgbClr val="000000"/>
                </a:solidFill>
                <a:latin typeface="宋体" panose="02010600030101010101" pitchFamily="2" charset="-122"/>
              </a:rPr>
              <a:t>__________</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4. </a:t>
            </a:r>
            <a:r>
              <a:rPr lang="zh-CN" altLang="en-US" sz="3200" dirty="0">
                <a:solidFill>
                  <a:srgbClr val="000000"/>
                </a:solidFill>
                <a:latin typeface="宋体" panose="02010600030101010101" pitchFamily="2" charset="-122"/>
              </a:rPr>
              <a:t>饲养员；保管人</a:t>
            </a:r>
            <a:r>
              <a:rPr lang="en-US" altLang="zh-CN" sz="3200" i="1" dirty="0">
                <a:solidFill>
                  <a:srgbClr val="000000"/>
                </a:solidFill>
                <a:latin typeface="宋体" panose="02010600030101010101" pitchFamily="2" charset="-122"/>
              </a:rPr>
              <a:t>n.</a:t>
            </a:r>
            <a:r>
              <a:rPr lang="en-US" altLang="zh-CN" sz="3200" dirty="0">
                <a:solidFill>
                  <a:srgbClr val="000000"/>
                </a:solidFill>
                <a:latin typeface="宋体" panose="02010600030101010101" pitchFamily="2" charset="-122"/>
              </a:rPr>
              <a:t> __________</a:t>
            </a:r>
          </a:p>
          <a:p>
            <a:pPr eaLnBrk="1" hangingPunct="1"/>
            <a:r>
              <a:rPr lang="en-US" altLang="zh-CN" sz="3200" dirty="0">
                <a:solidFill>
                  <a:srgbClr val="000000"/>
                </a:solidFill>
                <a:latin typeface="宋体" panose="02010600030101010101" pitchFamily="2" charset="-122"/>
              </a:rPr>
              <a:t>5. </a:t>
            </a:r>
            <a:r>
              <a:rPr lang="zh-CN" altLang="en-US" sz="3200" dirty="0">
                <a:solidFill>
                  <a:srgbClr val="000000"/>
                </a:solidFill>
                <a:latin typeface="宋体" panose="02010600030101010101" pitchFamily="2" charset="-122"/>
              </a:rPr>
              <a:t>醒着的</a:t>
            </a:r>
            <a:r>
              <a:rPr lang="en-US" altLang="zh-CN" sz="3200" i="1" dirty="0">
                <a:solidFill>
                  <a:srgbClr val="000000"/>
                </a:solidFill>
                <a:latin typeface="宋体" panose="02010600030101010101" pitchFamily="2" charset="-122"/>
              </a:rPr>
              <a:t>adj.</a:t>
            </a:r>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_________</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6. </a:t>
            </a:r>
            <a:r>
              <a:rPr lang="zh-CN" altLang="en-US" sz="3200" dirty="0">
                <a:solidFill>
                  <a:srgbClr val="000000"/>
                </a:solidFill>
                <a:latin typeface="宋体" panose="02010600030101010101" pitchFamily="2" charset="-122"/>
              </a:rPr>
              <a:t>激动；兴奋</a:t>
            </a:r>
            <a:r>
              <a:rPr lang="en-US" altLang="zh-CN" sz="3200" i="1" dirty="0">
                <a:solidFill>
                  <a:srgbClr val="000000"/>
                </a:solidFill>
                <a:latin typeface="宋体" panose="02010600030101010101" pitchFamily="2" charset="-122"/>
              </a:rPr>
              <a:t>n. </a:t>
            </a:r>
            <a:r>
              <a:rPr lang="en-US" altLang="zh-CN" sz="3200" dirty="0">
                <a:solidFill>
                  <a:srgbClr val="000000"/>
                </a:solidFill>
                <a:latin typeface="宋体" panose="02010600030101010101" pitchFamily="2" charset="-122"/>
              </a:rPr>
              <a:t>________________</a:t>
            </a:r>
          </a:p>
          <a:p>
            <a:pPr eaLnBrk="1" hangingPunct="1"/>
            <a:r>
              <a:rPr lang="en-US" altLang="zh-CN" sz="3200" dirty="0">
                <a:solidFill>
                  <a:srgbClr val="000000"/>
                </a:solidFill>
                <a:latin typeface="宋体" panose="02010600030101010101" pitchFamily="2" charset="-122"/>
              </a:rPr>
              <a:t>7. </a:t>
            </a:r>
            <a:r>
              <a:rPr lang="zh-CN" altLang="en-US" sz="3200" dirty="0">
                <a:solidFill>
                  <a:srgbClr val="000000"/>
                </a:solidFill>
                <a:latin typeface="宋体" panose="02010600030101010101" pitchFamily="2" charset="-122"/>
              </a:rPr>
              <a:t>疾病；病</a:t>
            </a:r>
            <a:r>
              <a:rPr lang="en-US" altLang="zh-CN" sz="3200" i="1" dirty="0">
                <a:solidFill>
                  <a:srgbClr val="000000"/>
                </a:solidFill>
                <a:latin typeface="宋体" panose="02010600030101010101" pitchFamily="2" charset="-122"/>
              </a:rPr>
              <a:t>n.</a:t>
            </a:r>
            <a:r>
              <a:rPr lang="en-US" altLang="zh-CN" sz="3200" dirty="0">
                <a:solidFill>
                  <a:srgbClr val="000000"/>
                </a:solidFill>
                <a:latin typeface="宋体" panose="02010600030101010101" pitchFamily="2" charset="-122"/>
              </a:rPr>
              <a:t> ______________</a:t>
            </a:r>
          </a:p>
          <a:p>
            <a:pPr eaLnBrk="1" hangingPunct="1"/>
            <a:r>
              <a:rPr lang="en-US" altLang="zh-CN" sz="3200" dirty="0">
                <a:solidFill>
                  <a:srgbClr val="000000"/>
                </a:solidFill>
                <a:latin typeface="宋体" panose="02010600030101010101" pitchFamily="2" charset="-122"/>
              </a:rPr>
              <a:t>8. </a:t>
            </a:r>
            <a:r>
              <a:rPr lang="zh-CN" altLang="en-US" sz="3200" dirty="0">
                <a:solidFill>
                  <a:srgbClr val="000000"/>
                </a:solidFill>
                <a:latin typeface="宋体" panose="02010600030101010101" pitchFamily="2" charset="-122"/>
              </a:rPr>
              <a:t>遗留的；剩余的</a:t>
            </a:r>
            <a:r>
              <a:rPr lang="en-US" altLang="zh-CN" sz="3200" i="1" dirty="0">
                <a:solidFill>
                  <a:srgbClr val="000000"/>
                </a:solidFill>
                <a:latin typeface="宋体" panose="02010600030101010101" pitchFamily="2" charset="-122"/>
              </a:rPr>
              <a:t>adj. </a:t>
            </a:r>
            <a:r>
              <a:rPr lang="en-US" altLang="zh-CN" sz="3200" dirty="0">
                <a:solidFill>
                  <a:srgbClr val="000000"/>
                </a:solidFill>
                <a:latin typeface="宋体" panose="02010600030101010101" pitchFamily="2" charset="-122"/>
              </a:rPr>
              <a:t>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2987675" y="1373188"/>
            <a:ext cx="1876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bamboo</a:t>
            </a:r>
          </a:p>
        </p:txBody>
      </p:sp>
      <p:sp>
        <p:nvSpPr>
          <p:cNvPr id="3" name="文本框 2"/>
          <p:cNvSpPr txBox="1">
            <a:spLocks noChangeArrowheads="1"/>
          </p:cNvSpPr>
          <p:nvPr/>
        </p:nvSpPr>
        <p:spPr bwMode="auto">
          <a:xfrm>
            <a:off x="4629150" y="2374900"/>
            <a:ext cx="1822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research</a:t>
            </a:r>
          </a:p>
        </p:txBody>
      </p:sp>
      <p:sp>
        <p:nvSpPr>
          <p:cNvPr id="4" name="文本框 3"/>
          <p:cNvSpPr txBox="1">
            <a:spLocks noChangeArrowheads="1"/>
          </p:cNvSpPr>
          <p:nvPr/>
        </p:nvSpPr>
        <p:spPr bwMode="auto">
          <a:xfrm>
            <a:off x="4627563" y="2862263"/>
            <a:ext cx="140493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keeper</a:t>
            </a:r>
          </a:p>
        </p:txBody>
      </p:sp>
      <p:sp>
        <p:nvSpPr>
          <p:cNvPr id="5" name="文本框 4"/>
          <p:cNvSpPr txBox="1">
            <a:spLocks noChangeArrowheads="1"/>
          </p:cNvSpPr>
          <p:nvPr/>
        </p:nvSpPr>
        <p:spPr bwMode="auto">
          <a:xfrm>
            <a:off x="3362325" y="3335338"/>
            <a:ext cx="16414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awake</a:t>
            </a:r>
          </a:p>
        </p:txBody>
      </p:sp>
      <p:sp>
        <p:nvSpPr>
          <p:cNvPr id="6" name="文本框 5"/>
          <p:cNvSpPr txBox="1">
            <a:spLocks noChangeArrowheads="1"/>
          </p:cNvSpPr>
          <p:nvPr/>
        </p:nvSpPr>
        <p:spPr bwMode="auto">
          <a:xfrm>
            <a:off x="4337050" y="3808413"/>
            <a:ext cx="2824163"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excitement</a:t>
            </a:r>
          </a:p>
        </p:txBody>
      </p:sp>
      <p:sp>
        <p:nvSpPr>
          <p:cNvPr id="7" name="文本框 6"/>
          <p:cNvSpPr txBox="1">
            <a:spLocks noChangeArrowheads="1"/>
          </p:cNvSpPr>
          <p:nvPr/>
        </p:nvSpPr>
        <p:spPr bwMode="auto">
          <a:xfrm>
            <a:off x="4267200" y="4294188"/>
            <a:ext cx="16541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illness</a:t>
            </a:r>
          </a:p>
        </p:txBody>
      </p:sp>
      <p:sp>
        <p:nvSpPr>
          <p:cNvPr id="8" name="文本框 7"/>
          <p:cNvSpPr txBox="1">
            <a:spLocks noChangeArrowheads="1"/>
          </p:cNvSpPr>
          <p:nvPr/>
        </p:nvSpPr>
        <p:spPr bwMode="auto">
          <a:xfrm>
            <a:off x="5087939" y="4767263"/>
            <a:ext cx="1516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excess</a:t>
            </a:r>
          </a:p>
        </p:txBody>
      </p:sp>
      <p:sp>
        <p:nvSpPr>
          <p:cNvPr id="9" name="文本框 8"/>
          <p:cNvSpPr txBox="1">
            <a:spLocks noChangeArrowheads="1"/>
          </p:cNvSpPr>
          <p:nvPr/>
        </p:nvSpPr>
        <p:spPr bwMode="auto">
          <a:xfrm>
            <a:off x="3794125" y="1901825"/>
            <a:ext cx="2238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Endangered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linds(horizontal)">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graphicFrame>
        <p:nvGraphicFramePr>
          <p:cNvPr id="2" name="表格 -1"/>
          <p:cNvGraphicFramePr/>
          <p:nvPr/>
        </p:nvGraphicFramePr>
        <p:xfrm>
          <a:off x="178593" y="1800225"/>
          <a:ext cx="8759825" cy="3724275"/>
        </p:xfrm>
        <a:graphic>
          <a:graphicData uri="http://schemas.openxmlformats.org/drawingml/2006/table">
            <a:tbl>
              <a:tblPr firstRow="1" bandRow="1">
                <a:tableStyleId>{5940675A-B579-460E-94D1-54222C63F5DA}</a:tableStyleId>
              </a:tblPr>
              <a:tblGrid>
                <a:gridCol w="8759825">
                  <a:extLst>
                    <a:ext uri="{9D8B030D-6E8A-4147-A177-3AD203B41FA5}">
                      <a16:colId xmlns:a16="http://schemas.microsoft.com/office/drawing/2014/main" val="20000"/>
                    </a:ext>
                  </a:extLst>
                </a:gridCol>
              </a:tblGrid>
              <a:tr h="3724275">
                <a:tc>
                  <a:txBody>
                    <a:bodyPr/>
                    <a:lstStyle/>
                    <a:p>
                      <a:pPr marL="0" indent="0" algn="l">
                        <a:buNone/>
                      </a:pPr>
                      <a:r>
                        <a:rPr lang="en-US" altLang="zh-CN" sz="2800" b="0" u="none" dirty="0">
                          <a:latin typeface="+mj-ea"/>
                          <a:ea typeface="+mj-ea"/>
                          <a:cs typeface="Times New Roman" panose="02020603050405020304" charset="0"/>
                        </a:rPr>
                        <a:t>     </a:t>
                      </a:r>
                      <a:r>
                        <a:rPr lang="en-US" altLang="zh-CN" sz="2800" b="0" u="none" dirty="0" smtClean="0">
                          <a:latin typeface="+mj-ea"/>
                          <a:ea typeface="+mj-ea"/>
                          <a:cs typeface="Times New Roman" panose="02020603050405020304" charset="0"/>
                        </a:rPr>
                        <a:t>The </a:t>
                      </a:r>
                      <a:r>
                        <a:rPr lang="en-US" altLang="zh-CN" sz="2800" b="0" u="none" dirty="0">
                          <a:latin typeface="+mj-ea"/>
                          <a:ea typeface="+mj-ea"/>
                          <a:cs typeface="Times New Roman" panose="02020603050405020304" charset="0"/>
                        </a:rPr>
                        <a:t>tiger is the largest wild cat in the       </a:t>
                      </a:r>
                    </a:p>
                    <a:p>
                      <a:pPr marL="0" indent="0" algn="l">
                        <a:buNone/>
                      </a:pPr>
                      <a:r>
                        <a:rPr lang="en-US" altLang="zh-CN" sz="2800" b="0" u="none" dirty="0" smtClean="0">
                          <a:latin typeface="+mj-ea"/>
                          <a:ea typeface="+mj-ea"/>
                          <a:cs typeface="Times New Roman" panose="02020603050405020304" charset="0"/>
                        </a:rPr>
                        <a:t>world</a:t>
                      </a:r>
                      <a:r>
                        <a:rPr lang="en-US" altLang="zh-CN" sz="2800" b="0" u="none" dirty="0">
                          <a:latin typeface="+mj-ea"/>
                          <a:ea typeface="+mj-ea"/>
                          <a:cs typeface="Times New Roman" panose="02020603050405020304" charset="0"/>
                        </a:rPr>
                        <a:t>.</a:t>
                      </a:r>
                      <a:r>
                        <a:rPr lang="en-US" altLang="zh-CN" sz="2800" b="0" u="none" dirty="0">
                          <a:solidFill>
                            <a:srgbClr val="000000"/>
                          </a:solidFill>
                          <a:latin typeface="+mj-ea"/>
                          <a:ea typeface="+mj-ea"/>
                          <a:cs typeface="Times New Roman" panose="02020603050405020304" charset="0"/>
                        </a:rPr>
                        <a:t> </a:t>
                      </a:r>
                      <a:r>
                        <a:rPr lang="en-US" altLang="zh-CN" sz="2800" b="0" u="none" dirty="0">
                          <a:latin typeface="+mj-ea"/>
                          <a:ea typeface="+mj-ea"/>
                          <a:cs typeface="Times New Roman" panose="02020603050405020304" charset="0"/>
                        </a:rPr>
                        <a:t>Tigers love eating meat. After eating a lot, they </a:t>
                      </a:r>
                      <a:r>
                        <a:rPr lang="en-US" altLang="zh-CN" sz="2800" b="0" u="none" dirty="0">
                          <a:latin typeface="+mj-ea"/>
                          <a:ea typeface="+mj-ea"/>
                          <a:cs typeface="宋体" panose="02010600030101010101" pitchFamily="2" charset="-122"/>
                        </a:rPr>
                        <a:t>usually</a:t>
                      </a:r>
                      <a:r>
                        <a:rPr lang="en-US" altLang="zh-CN" sz="2800" b="0" u="none" dirty="0">
                          <a:latin typeface="+mj-ea"/>
                          <a:ea typeface="+mj-ea"/>
                          <a:cs typeface="Times New Roman" panose="02020603050405020304" charset="0"/>
                        </a:rPr>
                        <a:t> do not need to</a:t>
                      </a:r>
                      <a:r>
                        <a:rPr lang="en-US" altLang="zh-CN" sz="2800" b="0" u="none" dirty="0">
                          <a:latin typeface="+mj-ea"/>
                          <a:ea typeface="+mj-ea"/>
                          <a:cs typeface="宋体" panose="02010600030101010101" pitchFamily="2" charset="-122"/>
                        </a:rPr>
                        <a:t> </a:t>
                      </a:r>
                      <a:r>
                        <a:rPr lang="en-US" altLang="zh-CN" sz="2800" b="0" u="none" dirty="0">
                          <a:latin typeface="+mj-ea"/>
                          <a:ea typeface="+mj-ea"/>
                          <a:cs typeface="Times New Roman" panose="02020603050405020304" charset="0"/>
                        </a:rPr>
                        <a:t>eat again for several days.</a:t>
                      </a:r>
                      <a:r>
                        <a:rPr lang="en-US" altLang="zh-CN" sz="2800" b="0" u="none" dirty="0">
                          <a:solidFill>
                            <a:srgbClr val="000000"/>
                          </a:solidFill>
                          <a:latin typeface="+mj-ea"/>
                          <a:ea typeface="+mj-ea"/>
                          <a:cs typeface="Times New Roman" panose="02020603050405020304" charset="0"/>
                        </a:rPr>
                        <a:t> </a:t>
                      </a:r>
                      <a:r>
                        <a:rPr lang="en-US" altLang="zh-CN" sz="2800" b="0" u="none" dirty="0">
                          <a:solidFill>
                            <a:srgbClr val="000000"/>
                          </a:solidFill>
                          <a:latin typeface="+mj-ea"/>
                          <a:ea typeface="+mj-ea"/>
                          <a:cs typeface="微软雅黑" panose="020B0503020204020204" pitchFamily="34" charset="-122"/>
                        </a:rPr>
                        <a:t>Now there are fewer and fewer tiger</a:t>
                      </a:r>
                      <a:r>
                        <a:rPr lang="en-US" altLang="zh-CN" sz="2800" b="0" u="none" dirty="0">
                          <a:solidFill>
                            <a:srgbClr val="000000"/>
                          </a:solidFill>
                          <a:latin typeface="+mj-ea"/>
                          <a:ea typeface="+mj-ea"/>
                          <a:cs typeface="Times New Roman" panose="02020603050405020304" charset="0"/>
                        </a:rPr>
                        <a:t>s living in the forests </a:t>
                      </a:r>
                      <a:r>
                        <a:rPr lang="en-US" altLang="zh-CN" sz="2800" b="0" u="none" dirty="0">
                          <a:latin typeface="+mj-ea"/>
                          <a:ea typeface="+mj-ea"/>
                          <a:cs typeface="Times New Roman" panose="02020603050405020304" charset="0"/>
                        </a:rPr>
                        <a:t>because people cut lots of trees down</a:t>
                      </a:r>
                      <a:r>
                        <a:rPr lang="en-US" altLang="zh-CN" sz="2800" b="0" u="none" dirty="0">
                          <a:latin typeface="+mj-ea"/>
                          <a:ea typeface="+mj-ea"/>
                          <a:cs typeface="宋体" panose="02010600030101010101" pitchFamily="2" charset="-122"/>
                        </a:rPr>
                        <a:t> and</a:t>
                      </a:r>
                      <a:r>
                        <a:rPr lang="en-US" altLang="zh-CN" sz="2800" b="0" u="none" dirty="0">
                          <a:latin typeface="+mj-ea"/>
                          <a:ea typeface="+mj-ea"/>
                          <a:cs typeface="Times New Roman" panose="02020603050405020304" charset="0"/>
                        </a:rPr>
                        <a:t> </a:t>
                      </a:r>
                      <a:r>
                        <a:rPr lang="en-US" altLang="zh-CN" sz="2800" b="0" u="none" dirty="0">
                          <a:latin typeface="+mj-ea"/>
                          <a:ea typeface="+mj-ea"/>
                          <a:cs typeface="宋体" panose="02010600030101010101" pitchFamily="2" charset="-122"/>
                        </a:rPr>
                        <a:t>the tigers lose</a:t>
                      </a:r>
                      <a:r>
                        <a:rPr lang="en-US" altLang="zh-CN" sz="2800" b="0" u="none" dirty="0">
                          <a:latin typeface="+mj-ea"/>
                          <a:ea typeface="+mj-ea"/>
                          <a:cs typeface="Times New Roman" panose="02020603050405020304" charset="0"/>
                        </a:rPr>
                        <a:t> their homes. But the main reason is too much hunting</a:t>
                      </a:r>
                      <a:r>
                        <a:rPr lang="en-US" altLang="zh-CN" sz="2800" b="0" u="none" dirty="0">
                          <a:latin typeface="+mj-ea"/>
                          <a:ea typeface="+mj-ea"/>
                          <a:cs typeface="宋体" panose="02010600030101010101" pitchFamily="2" charset="-122"/>
                        </a:rPr>
                        <a:t> (</a:t>
                      </a:r>
                      <a:r>
                        <a:rPr lang="zh-CN" altLang="en-US" sz="2800" b="0" u="none" dirty="0">
                          <a:latin typeface="+mj-ea"/>
                          <a:ea typeface="+mj-ea"/>
                          <a:cs typeface="宋体" panose="02010600030101010101" pitchFamily="2" charset="-122"/>
                        </a:rPr>
                        <a:t>打猎</a:t>
                      </a:r>
                      <a:r>
                        <a:rPr lang="en-US" altLang="zh-CN" sz="2800" b="0" u="none" dirty="0">
                          <a:latin typeface="+mj-ea"/>
                          <a:ea typeface="+mj-ea"/>
                          <a:cs typeface="宋体" panose="02010600030101010101" pitchFamily="2" charset="-122"/>
                        </a:rPr>
                        <a:t>)</a:t>
                      </a:r>
                      <a:r>
                        <a:rPr lang="zh-CN" altLang="en-US" sz="2800" b="0" u="none" dirty="0">
                          <a:latin typeface="+mj-ea"/>
                          <a:ea typeface="+mj-ea"/>
                          <a:cs typeface="宋体" panose="02010600030101010101" pitchFamily="2" charset="-122"/>
                        </a:rPr>
                        <a:t>打猎</a:t>
                      </a:r>
                      <a:r>
                        <a:rPr lang="en-US" altLang="zh-CN" sz="2800" b="0" u="none" dirty="0">
                          <a:latin typeface="+mj-ea"/>
                          <a:ea typeface="+mj-ea"/>
                          <a:cs typeface="宋体" panose="02010600030101010101" pitchFamily="2" charset="-122"/>
                        </a:rPr>
                        <a:t>)</a:t>
                      </a:r>
                      <a:r>
                        <a:rPr lang="en-US" altLang="zh-CN" sz="2800" b="0" u="none" dirty="0">
                          <a:latin typeface="+mj-ea"/>
                          <a:ea typeface="+mj-ea"/>
                          <a:cs typeface="Times New Roman" panose="02020603050405020304" charset="0"/>
                        </a:rPr>
                        <a:t>. </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21513" name="图片 4"/>
          <p:cNvPicPr>
            <a:picLocks noChangeArrowheads="1"/>
          </p:cNvPicPr>
          <p:nvPr/>
        </p:nvPicPr>
        <p:blipFill>
          <a:blip r:embed="rId2"/>
          <a:srcRect/>
          <a:stretch>
            <a:fillRect/>
          </a:stretch>
        </p:blipFill>
        <p:spPr bwMode="auto">
          <a:xfrm>
            <a:off x="406400" y="917575"/>
            <a:ext cx="10858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2531" name="文本框 100"/>
          <p:cNvSpPr txBox="1">
            <a:spLocks noChangeArrowheads="1"/>
          </p:cNvSpPr>
          <p:nvPr/>
        </p:nvSpPr>
        <p:spPr bwMode="auto">
          <a:xfrm>
            <a:off x="1588" y="614363"/>
            <a:ext cx="91281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a:latin typeface="宋体" panose="02010600030101010101" pitchFamily="2" charset="-122"/>
              </a:rPr>
              <a:t>Information card</a:t>
            </a:r>
          </a:p>
        </p:txBody>
      </p:sp>
      <p:graphicFrame>
        <p:nvGraphicFramePr>
          <p:cNvPr id="2" name="表格 -1"/>
          <p:cNvGraphicFramePr>
            <a:graphicFrameLocks noGrp="1"/>
          </p:cNvGraphicFramePr>
          <p:nvPr/>
        </p:nvGraphicFramePr>
        <p:xfrm>
          <a:off x="130968" y="1417638"/>
          <a:ext cx="8869363" cy="3958277"/>
        </p:xfrm>
        <a:graphic>
          <a:graphicData uri="http://schemas.openxmlformats.org/drawingml/2006/table">
            <a:tbl>
              <a:tblPr/>
              <a:tblGrid>
                <a:gridCol w="4589463">
                  <a:extLst>
                    <a:ext uri="{9D8B030D-6E8A-4147-A177-3AD203B41FA5}">
                      <a16:colId xmlns:a16="http://schemas.microsoft.com/office/drawing/2014/main" val="20000"/>
                    </a:ext>
                  </a:extLst>
                </a:gridCol>
                <a:gridCol w="207962">
                  <a:extLst>
                    <a:ext uri="{9D8B030D-6E8A-4147-A177-3AD203B41FA5}">
                      <a16:colId xmlns:a16="http://schemas.microsoft.com/office/drawing/2014/main" val="20001"/>
                    </a:ext>
                  </a:extLst>
                </a:gridCol>
                <a:gridCol w="4071938">
                  <a:extLst>
                    <a:ext uri="{9D8B030D-6E8A-4147-A177-3AD203B41FA5}">
                      <a16:colId xmlns:a16="http://schemas.microsoft.com/office/drawing/2014/main" val="20002"/>
                    </a:ext>
                  </a:extLst>
                </a:gridCol>
              </a:tblGrid>
              <a:tr h="54451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The color of a baby panda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451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The weight of bamboo an adult panda eats a day</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451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The food that the elephant eats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451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The largest wild cat in the world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451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The reason why there are fewer pandas and tigers</a:t>
                      </a:r>
                    </a:p>
                  </a:txBody>
                  <a:tcPr marL="0" marR="0" marT="0" marB="1"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3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charset="0"/>
                      </a:endParaRP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 name="文本框 2"/>
          <p:cNvSpPr txBox="1">
            <a:spLocks noChangeArrowheads="1"/>
          </p:cNvSpPr>
          <p:nvPr/>
        </p:nvSpPr>
        <p:spPr bwMode="auto">
          <a:xfrm>
            <a:off x="5072063" y="1354138"/>
            <a:ext cx="2003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pink</a:t>
            </a:r>
          </a:p>
        </p:txBody>
      </p:sp>
      <p:sp>
        <p:nvSpPr>
          <p:cNvPr id="4" name="文本框 3"/>
          <p:cNvSpPr txBox="1">
            <a:spLocks noChangeArrowheads="1"/>
          </p:cNvSpPr>
          <p:nvPr/>
        </p:nvSpPr>
        <p:spPr bwMode="auto">
          <a:xfrm>
            <a:off x="5057775" y="2089150"/>
            <a:ext cx="2182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10 kilos</a:t>
            </a:r>
          </a:p>
        </p:txBody>
      </p:sp>
      <p:sp>
        <p:nvSpPr>
          <p:cNvPr id="5" name="文本框 4"/>
          <p:cNvSpPr txBox="1">
            <a:spLocks noChangeArrowheads="1"/>
          </p:cNvSpPr>
          <p:nvPr/>
        </p:nvSpPr>
        <p:spPr bwMode="auto">
          <a:xfrm>
            <a:off x="4989513" y="2959100"/>
            <a:ext cx="40878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grass, leaves and fruit</a:t>
            </a:r>
          </a:p>
        </p:txBody>
      </p:sp>
      <p:sp>
        <p:nvSpPr>
          <p:cNvPr id="6" name="文本框 5"/>
          <p:cNvSpPr txBox="1">
            <a:spLocks noChangeArrowheads="1"/>
          </p:cNvSpPr>
          <p:nvPr/>
        </p:nvSpPr>
        <p:spPr bwMode="auto">
          <a:xfrm>
            <a:off x="5087144" y="3835400"/>
            <a:ext cx="21558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the tiger</a:t>
            </a:r>
          </a:p>
        </p:txBody>
      </p:sp>
      <p:sp>
        <p:nvSpPr>
          <p:cNvPr id="7" name="文本框 6"/>
          <p:cNvSpPr txBox="1">
            <a:spLocks noChangeArrowheads="1"/>
          </p:cNvSpPr>
          <p:nvPr/>
        </p:nvSpPr>
        <p:spPr bwMode="auto">
          <a:xfrm>
            <a:off x="5057775" y="4411662"/>
            <a:ext cx="3867150"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Because people cut down many trees.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23555" name="文本框 100"/>
          <p:cNvSpPr txBox="1">
            <a:spLocks noChangeArrowheads="1"/>
          </p:cNvSpPr>
          <p:nvPr/>
        </p:nvSpPr>
        <p:spPr bwMode="auto">
          <a:xfrm>
            <a:off x="-12700" y="912813"/>
            <a:ext cx="9185275" cy="545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B. </a:t>
            </a:r>
            <a:r>
              <a:rPr lang="zh-CN" altLang="en-US" sz="3200" dirty="0">
                <a:latin typeface="宋体" panose="02010600030101010101" pitchFamily="2" charset="-122"/>
              </a:rPr>
              <a:t>书面表达</a:t>
            </a:r>
          </a:p>
          <a:p>
            <a:pPr eaLnBrk="1" hangingPunct="1"/>
            <a:r>
              <a:rPr lang="zh-CN" altLang="en-US" sz="3200" dirty="0">
                <a:latin typeface="宋体" panose="02010600030101010101" pitchFamily="2" charset="-122"/>
              </a:rPr>
              <a:t>当今世界，很多动物濒临灭绝，请你以 </a:t>
            </a:r>
            <a:r>
              <a:rPr lang="en-US" altLang="zh-CN" sz="3200" dirty="0">
                <a:latin typeface="宋体" panose="02010600030101010101" pitchFamily="2" charset="-122"/>
              </a:rPr>
              <a:t>How to protect the animals in danger? </a:t>
            </a:r>
            <a:r>
              <a:rPr lang="zh-CN" altLang="en-US" sz="3200" dirty="0">
                <a:latin typeface="宋体" panose="02010600030101010101" pitchFamily="2" charset="-122"/>
              </a:rPr>
              <a:t>为题写一篇</a:t>
            </a:r>
            <a:r>
              <a:rPr lang="en-US" altLang="zh-CN" sz="3200" dirty="0">
                <a:latin typeface="宋体" panose="02010600030101010101" pitchFamily="2" charset="-122"/>
              </a:rPr>
              <a:t>70</a:t>
            </a:r>
            <a:r>
              <a:rPr lang="zh-CN" altLang="en-US" sz="3200" dirty="0">
                <a:latin typeface="宋体" panose="02010600030101010101" pitchFamily="2" charset="-122"/>
              </a:rPr>
              <a:t>字左右短文。内容包括：</a:t>
            </a: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越来越多的动物濒临灭绝并分析原因。</a:t>
            </a: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如何保护濒危动物（至少</a:t>
            </a:r>
            <a:r>
              <a:rPr lang="en-US" altLang="zh-CN" sz="3200" dirty="0">
                <a:latin typeface="宋体" panose="02010600030101010101" pitchFamily="2" charset="-122"/>
              </a:rPr>
              <a:t>3</a:t>
            </a:r>
            <a:r>
              <a:rPr lang="zh-CN" altLang="en-US" sz="3200" dirty="0">
                <a:latin typeface="宋体" panose="02010600030101010101" pitchFamily="2" charset="-122"/>
              </a:rPr>
              <a:t>种方法）。</a:t>
            </a: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呼吁大家保护动物。</a:t>
            </a:r>
          </a:p>
          <a:p>
            <a:pPr eaLnBrk="1" hangingPunct="1"/>
            <a:r>
              <a:rPr lang="zh-CN" altLang="en-US" sz="3200" dirty="0">
                <a:latin typeface="宋体" panose="02010600030101010101" pitchFamily="2" charset="-122"/>
              </a:rPr>
              <a:t>写作要求：</a:t>
            </a:r>
          </a:p>
          <a:p>
            <a:pPr eaLnBrk="1" hangingPunct="1"/>
            <a:r>
              <a:rPr lang="en-US" altLang="zh-CN" sz="3200" dirty="0">
                <a:latin typeface="宋体" panose="02010600030101010101" pitchFamily="2" charset="-122"/>
              </a:rPr>
              <a:t>1.</a:t>
            </a:r>
            <a:r>
              <a:rPr lang="zh-CN" altLang="en-US" sz="3200" dirty="0">
                <a:latin typeface="宋体" panose="02010600030101010101" pitchFamily="2" charset="-122"/>
              </a:rPr>
              <a:t>不能抄袭原文；不得在作文中出现学校的真实名称和学生的真实姓名；</a:t>
            </a:r>
          </a:p>
          <a:p>
            <a:pPr eaLnBrk="1" hangingPunct="1"/>
            <a:r>
              <a:rPr lang="en-US" altLang="zh-CN" sz="3200" dirty="0">
                <a:latin typeface="宋体" panose="02010600030101010101" pitchFamily="2" charset="-122"/>
              </a:rPr>
              <a:t>2.</a:t>
            </a:r>
            <a:r>
              <a:rPr lang="zh-CN" altLang="en-US" sz="3200" dirty="0">
                <a:latin typeface="宋体" panose="02010600030101010101" pitchFamily="2" charset="-122"/>
              </a:rPr>
              <a:t>语句连贯，词数</a:t>
            </a:r>
            <a:r>
              <a:rPr lang="en-US" altLang="zh-CN" sz="3200" dirty="0">
                <a:latin typeface="宋体" panose="02010600030101010101" pitchFamily="2" charset="-122"/>
              </a:rPr>
              <a:t>70</a:t>
            </a:r>
            <a:r>
              <a:rPr lang="zh-CN" altLang="en-US" sz="3200" dirty="0">
                <a:latin typeface="宋体" panose="02010600030101010101" pitchFamily="2" charset="-122"/>
              </a:rPr>
              <a:t>个左右。</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4579" name="文本框 100"/>
          <p:cNvSpPr txBox="1">
            <a:spLocks noChangeArrowheads="1"/>
          </p:cNvSpPr>
          <p:nvPr/>
        </p:nvSpPr>
        <p:spPr bwMode="auto">
          <a:xfrm>
            <a:off x="35718" y="863600"/>
            <a:ext cx="904557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333333"/>
                </a:solidFill>
                <a:latin typeface="宋体" panose="02010600030101010101" pitchFamily="2" charset="-122"/>
              </a:rPr>
              <a:t>【写作思路点拨】</a:t>
            </a:r>
          </a:p>
          <a:p>
            <a:pPr eaLnBrk="1" hangingPunct="1"/>
            <a:r>
              <a:rPr lang="zh-CN" altLang="en-US" sz="2800" dirty="0">
                <a:solidFill>
                  <a:srgbClr val="333333"/>
                </a:solidFill>
                <a:latin typeface="宋体" panose="02010600030101010101" pitchFamily="2" charset="-122"/>
              </a:rPr>
              <a:t>第一步：说明动物的生存现状并分析灭绝的原因。 </a:t>
            </a:r>
          </a:p>
          <a:p>
            <a:pPr eaLnBrk="1" hangingPunct="1"/>
            <a:r>
              <a:rPr lang="zh-CN" altLang="en-US" sz="2800" dirty="0">
                <a:solidFill>
                  <a:srgbClr val="333333"/>
                </a:solidFill>
                <a:latin typeface="宋体" panose="02010600030101010101" pitchFamily="2" charset="-122"/>
              </a:rPr>
              <a:t>参考句型：</a:t>
            </a:r>
          </a:p>
          <a:p>
            <a:pPr eaLnBrk="1" hangingPunct="1"/>
            <a:r>
              <a:rPr lang="en-US" altLang="zh-CN" sz="2800" dirty="0">
                <a:solidFill>
                  <a:srgbClr val="333333"/>
                </a:solidFill>
                <a:latin typeface="宋体" panose="02010600030101010101" pitchFamily="2" charset="-122"/>
              </a:rPr>
              <a:t>1. _____ in danger / endangered because ____.</a:t>
            </a:r>
          </a:p>
          <a:p>
            <a:pPr eaLnBrk="1" hangingPunct="1"/>
            <a:r>
              <a:rPr lang="zh-CN" altLang="en-US" sz="2800" dirty="0">
                <a:solidFill>
                  <a:srgbClr val="333333"/>
                </a:solidFill>
                <a:latin typeface="宋体" panose="02010600030101010101" pitchFamily="2" charset="-122"/>
              </a:rPr>
              <a:t>第二步：描写三种保护动物的方法。（注意使用语言过渡及连接词</a:t>
            </a:r>
            <a:r>
              <a:rPr lang="en-US" altLang="zh-CN" sz="2800" dirty="0">
                <a:solidFill>
                  <a:srgbClr val="333333"/>
                </a:solidFill>
                <a:latin typeface="宋体" panose="02010600030101010101" pitchFamily="2" charset="-122"/>
              </a:rPr>
              <a:t>first, second…)</a:t>
            </a:r>
          </a:p>
          <a:p>
            <a:pPr eaLnBrk="1" hangingPunct="1"/>
            <a:r>
              <a:rPr lang="zh-CN" altLang="en-US" sz="2800" dirty="0">
                <a:solidFill>
                  <a:srgbClr val="333333"/>
                </a:solidFill>
                <a:latin typeface="宋体" panose="02010600030101010101" pitchFamily="2" charset="-122"/>
              </a:rPr>
              <a:t>参考句型：</a:t>
            </a:r>
          </a:p>
          <a:p>
            <a:pPr eaLnBrk="1" hangingPunct="1"/>
            <a:r>
              <a:rPr lang="en-US" altLang="zh-CN" sz="2800" dirty="0">
                <a:solidFill>
                  <a:srgbClr val="333333"/>
                </a:solidFill>
                <a:latin typeface="宋体" panose="02010600030101010101" pitchFamily="2" charset="-122"/>
              </a:rPr>
              <a:t>1. It’s necessary for us to ________. / We should do something to__________.</a:t>
            </a:r>
          </a:p>
          <a:p>
            <a:pPr eaLnBrk="1" hangingPunct="1"/>
            <a:r>
              <a:rPr lang="en-US" altLang="zh-CN" sz="2800" dirty="0">
                <a:solidFill>
                  <a:srgbClr val="333333"/>
                </a:solidFill>
                <a:latin typeface="宋体" panose="02010600030101010101" pitchFamily="2" charset="-122"/>
              </a:rPr>
              <a:t>2. First, we should ______.  </a:t>
            </a:r>
          </a:p>
          <a:p>
            <a:pPr eaLnBrk="1" hangingPunct="1"/>
            <a:r>
              <a:rPr lang="en-US" altLang="zh-CN" sz="2800" dirty="0">
                <a:solidFill>
                  <a:srgbClr val="333333"/>
                </a:solidFill>
                <a:latin typeface="宋体" panose="02010600030101010101" pitchFamily="2" charset="-122"/>
              </a:rPr>
              <a:t>3. Second, we’d better __________. </a:t>
            </a:r>
          </a:p>
          <a:p>
            <a:pPr eaLnBrk="1" hangingPunct="1"/>
            <a:r>
              <a:rPr lang="en-US" altLang="zh-CN" sz="2800" dirty="0">
                <a:solidFill>
                  <a:srgbClr val="333333"/>
                </a:solidFill>
                <a:latin typeface="宋体" panose="02010600030101010101" pitchFamily="2" charset="-122"/>
              </a:rPr>
              <a:t>4. Third, it’s best for us to_____________.</a:t>
            </a:r>
            <a:endParaRPr lang="zh-CN" altLang="en-US" sz="2800" dirty="0">
              <a:latin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5603" name="文本框 100"/>
          <p:cNvSpPr txBox="1">
            <a:spLocks noChangeArrowheads="1"/>
          </p:cNvSpPr>
          <p:nvPr/>
        </p:nvSpPr>
        <p:spPr bwMode="auto">
          <a:xfrm>
            <a:off x="-11112" y="1295400"/>
            <a:ext cx="9155112"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333333"/>
                </a:solidFill>
                <a:latin typeface="宋体" panose="02010600030101010101" pitchFamily="2" charset="-122"/>
              </a:rPr>
              <a:t>第三步：呼吁大家保护动物。</a:t>
            </a:r>
          </a:p>
          <a:p>
            <a:pPr eaLnBrk="1" hangingPunct="1"/>
            <a:r>
              <a:rPr lang="zh-CN" altLang="en-US" sz="2800" dirty="0">
                <a:solidFill>
                  <a:srgbClr val="333333"/>
                </a:solidFill>
                <a:latin typeface="宋体" panose="02010600030101010101" pitchFamily="2" charset="-122"/>
              </a:rPr>
              <a:t>参考句型：</a:t>
            </a:r>
          </a:p>
          <a:p>
            <a:pPr eaLnBrk="1" hangingPunct="1"/>
            <a:r>
              <a:rPr lang="en-US" altLang="zh-CN" sz="2800" dirty="0">
                <a:solidFill>
                  <a:srgbClr val="333333"/>
                </a:solidFill>
                <a:latin typeface="宋体" panose="02010600030101010101" pitchFamily="2" charset="-122"/>
              </a:rPr>
              <a:t>1. Let’s ___________. </a:t>
            </a:r>
          </a:p>
          <a:p>
            <a:pPr eaLnBrk="1" hangingPunct="1"/>
            <a:r>
              <a:rPr lang="en-US" altLang="zh-CN" sz="2800" dirty="0">
                <a:solidFill>
                  <a:srgbClr val="333333"/>
                </a:solidFill>
                <a:latin typeface="宋体" panose="02010600030101010101" pitchFamily="2" charset="-122"/>
              </a:rPr>
              <a:t>2. I hope _____________________.</a:t>
            </a:r>
          </a:p>
          <a:p>
            <a:pPr eaLnBrk="1" hangingPunct="1"/>
            <a:r>
              <a:rPr lang="zh-CN" altLang="en-US" sz="2800" dirty="0">
                <a:solidFill>
                  <a:srgbClr val="333333"/>
                </a:solidFill>
                <a:latin typeface="宋体" panose="02010600030101010101" pitchFamily="2" charset="-122"/>
              </a:rPr>
              <a:t>第四步</a:t>
            </a:r>
            <a:r>
              <a:rPr lang="en-US" altLang="zh-CN" sz="2800" dirty="0">
                <a:solidFill>
                  <a:srgbClr val="333333"/>
                </a:solidFill>
                <a:latin typeface="宋体" panose="02010600030101010101" pitchFamily="2" charset="-122"/>
              </a:rPr>
              <a:t>: </a:t>
            </a:r>
            <a:r>
              <a:rPr lang="zh-CN" altLang="en-US" sz="2800" dirty="0">
                <a:solidFill>
                  <a:srgbClr val="333333"/>
                </a:solidFill>
                <a:latin typeface="宋体" panose="02010600030101010101" pitchFamily="2" charset="-122"/>
              </a:rPr>
              <a:t>检查自己的写作。（</a:t>
            </a:r>
            <a:r>
              <a:rPr lang="en-US" altLang="zh-CN" sz="2800" dirty="0">
                <a:solidFill>
                  <a:srgbClr val="333333"/>
                </a:solidFill>
                <a:latin typeface="宋体" panose="02010600030101010101" pitchFamily="2" charset="-122"/>
              </a:rPr>
              <a:t>1. </a:t>
            </a:r>
            <a:r>
              <a:rPr lang="zh-CN" altLang="en-US" sz="2800" dirty="0">
                <a:solidFill>
                  <a:srgbClr val="333333"/>
                </a:solidFill>
                <a:latin typeface="宋体" panose="02010600030101010101" pitchFamily="2" charset="-122"/>
              </a:rPr>
              <a:t>要求的</a:t>
            </a:r>
            <a:r>
              <a:rPr lang="en-US" altLang="zh-CN" sz="2800" dirty="0">
                <a:solidFill>
                  <a:srgbClr val="333333"/>
                </a:solidFill>
                <a:latin typeface="宋体" panose="02010600030101010101" pitchFamily="2" charset="-122"/>
              </a:rPr>
              <a:t>3</a:t>
            </a:r>
            <a:r>
              <a:rPr lang="zh-CN" altLang="en-US" sz="2800" dirty="0">
                <a:solidFill>
                  <a:srgbClr val="333333"/>
                </a:solidFill>
                <a:latin typeface="宋体" panose="02010600030101010101" pitchFamily="2" charset="-122"/>
              </a:rPr>
              <a:t>个内容都写到了吗？</a:t>
            </a:r>
            <a:r>
              <a:rPr lang="en-US" altLang="zh-CN" sz="2800" dirty="0">
                <a:solidFill>
                  <a:srgbClr val="333333"/>
                </a:solidFill>
                <a:latin typeface="宋体" panose="02010600030101010101" pitchFamily="2" charset="-122"/>
              </a:rPr>
              <a:t>2. </a:t>
            </a:r>
            <a:r>
              <a:rPr lang="zh-CN" altLang="en-US" sz="2800" dirty="0">
                <a:solidFill>
                  <a:srgbClr val="333333"/>
                </a:solidFill>
                <a:latin typeface="宋体" panose="02010600030101010101" pitchFamily="2" charset="-122"/>
              </a:rPr>
              <a:t>有否语法错误</a:t>
            </a:r>
            <a:r>
              <a:rPr lang="zh-CN" altLang="en-US" sz="2800" dirty="0" smtClean="0">
                <a:solidFill>
                  <a:srgbClr val="333333"/>
                </a:solidFill>
                <a:latin typeface="宋体" panose="02010600030101010101" pitchFamily="2" charset="-122"/>
              </a:rPr>
              <a:t>？） </a:t>
            </a:r>
            <a:endParaRPr lang="zh-CN" altLang="en-US" sz="2800" dirty="0">
              <a:latin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6627" name="文本框 100"/>
          <p:cNvSpPr txBox="1">
            <a:spLocks noChangeArrowheads="1"/>
          </p:cNvSpPr>
          <p:nvPr/>
        </p:nvSpPr>
        <p:spPr bwMode="auto">
          <a:xfrm>
            <a:off x="-12700" y="557213"/>
            <a:ext cx="912812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a:latin typeface="宋体" panose="02010600030101010101" pitchFamily="2" charset="-122"/>
              </a:rPr>
              <a:t>How to protect the animals in danger?</a:t>
            </a:r>
          </a:p>
          <a:p>
            <a:pPr algn="ctr" eaLnBrk="1" hangingPunct="1"/>
            <a:r>
              <a:rPr lang="en-US" altLang="zh-CN" sz="3200">
                <a:latin typeface="宋体" panose="02010600030101010101" pitchFamily="2" charset="-122"/>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3" name="文本框 2"/>
          <p:cNvSpPr txBox="1">
            <a:spLocks noChangeArrowheads="1"/>
          </p:cNvSpPr>
          <p:nvPr/>
        </p:nvSpPr>
        <p:spPr bwMode="auto">
          <a:xfrm>
            <a:off x="141288" y="971550"/>
            <a:ext cx="8861425" cy="545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     </a:t>
            </a:r>
            <a:r>
              <a:rPr lang="zh-CN" altLang="en-US" sz="3200" dirty="0">
                <a:solidFill>
                  <a:srgbClr val="FF0000"/>
                </a:solidFill>
              </a:rPr>
              <a:t>Today many animals are in danger because their living environment is polluted, so they don’t have enough food. It’s necessary for us to do something to protect them. First, we should protect the environment and give the animals a good place to live in. Second, we should stop people from killing the endangered animals when we see it happen. Third, it’s best for the government to make rules to protect the animals.</a:t>
            </a:r>
          </a:p>
          <a:p>
            <a:pPr eaLnBrk="1" hangingPunct="1"/>
            <a:r>
              <a:rPr lang="zh-CN" altLang="en-US" sz="3200" dirty="0">
                <a:solidFill>
                  <a:srgbClr val="FF0000"/>
                </a:solidFill>
              </a:rPr>
              <a:t>      Animals are our good friends. Let’s try to give them a better place to live in and protect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4099" name="文本框 3"/>
          <p:cNvSpPr txBox="1">
            <a:spLocks noChangeArrowheads="1"/>
          </p:cNvSpPr>
          <p:nvPr/>
        </p:nvSpPr>
        <p:spPr bwMode="auto">
          <a:xfrm>
            <a:off x="360363" y="777875"/>
            <a:ext cx="8123237"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9. </a:t>
            </a:r>
            <a:r>
              <a:rPr lang="zh-CN" altLang="en-US" sz="3200" dirty="0">
                <a:solidFill>
                  <a:srgbClr val="000000"/>
                </a:solidFill>
                <a:latin typeface="宋体" panose="02010600030101010101" pitchFamily="2" charset="-122"/>
              </a:rPr>
              <a:t>图片；插图</a:t>
            </a:r>
            <a:r>
              <a:rPr lang="en-US" altLang="zh-CN" sz="3200" i="1" dirty="0">
                <a:solidFill>
                  <a:srgbClr val="000000"/>
                </a:solidFill>
                <a:latin typeface="宋体" panose="02010600030101010101" pitchFamily="2" charset="-122"/>
              </a:rPr>
              <a:t>n.</a:t>
            </a:r>
            <a:r>
              <a:rPr lang="en-US" altLang="zh-CN" sz="3200" dirty="0">
                <a:solidFill>
                  <a:srgbClr val="000000"/>
                </a:solidFill>
                <a:latin typeface="宋体" panose="02010600030101010101" pitchFamily="2" charset="-122"/>
              </a:rPr>
              <a:t> _____________</a:t>
            </a:r>
          </a:p>
          <a:p>
            <a:pPr eaLnBrk="1" hangingPunct="1"/>
            <a:r>
              <a:rPr lang="en-US" altLang="zh-CN" sz="3200" dirty="0">
                <a:solidFill>
                  <a:srgbClr val="000000"/>
                </a:solidFill>
                <a:latin typeface="宋体" panose="02010600030101010101" pitchFamily="2" charset="-122"/>
              </a:rPr>
              <a:t>10. </a:t>
            </a:r>
            <a:r>
              <a:rPr lang="zh-CN" altLang="en-US" sz="3200" dirty="0">
                <a:solidFill>
                  <a:srgbClr val="000000"/>
                </a:solidFill>
                <a:latin typeface="宋体" panose="02010600030101010101" pitchFamily="2" charset="-122"/>
              </a:rPr>
              <a:t>野生的</a:t>
            </a:r>
            <a:r>
              <a:rPr lang="en-US" altLang="zh-CN" sz="3200" i="1" dirty="0">
                <a:solidFill>
                  <a:srgbClr val="000000"/>
                </a:solidFill>
                <a:latin typeface="宋体" panose="02010600030101010101" pitchFamily="2" charset="-122"/>
              </a:rPr>
              <a:t>adj. </a:t>
            </a:r>
            <a:r>
              <a:rPr lang="en-US" altLang="zh-CN" sz="3200" dirty="0">
                <a:solidFill>
                  <a:srgbClr val="000000"/>
                </a:solidFill>
                <a:latin typeface="宋体" panose="02010600030101010101" pitchFamily="2" charset="-122"/>
              </a:rPr>
              <a:t>___________</a:t>
            </a:r>
          </a:p>
          <a:p>
            <a:pPr eaLnBrk="1" hangingPunct="1"/>
            <a:r>
              <a:rPr lang="en-US" altLang="zh-CN" sz="3200" dirty="0">
                <a:solidFill>
                  <a:srgbClr val="000000"/>
                </a:solidFill>
                <a:latin typeface="宋体" panose="02010600030101010101" pitchFamily="2" charset="-122"/>
              </a:rPr>
              <a:t>11. </a:t>
            </a:r>
            <a:r>
              <a:rPr lang="zh-CN" altLang="en-US" sz="3200" dirty="0">
                <a:solidFill>
                  <a:srgbClr val="000000"/>
                </a:solidFill>
                <a:latin typeface="宋体" panose="02010600030101010101" pitchFamily="2" charset="-122"/>
              </a:rPr>
              <a:t>政府；内阁</a:t>
            </a:r>
            <a:r>
              <a:rPr lang="en-US" altLang="zh-CN" sz="3200" i="1" dirty="0">
                <a:solidFill>
                  <a:srgbClr val="000000"/>
                </a:solidFill>
                <a:latin typeface="宋体" panose="02010600030101010101" pitchFamily="2" charset="-122"/>
              </a:rPr>
              <a:t>n.</a:t>
            </a:r>
            <a:r>
              <a:rPr lang="en-US" altLang="zh-CN" sz="3200" dirty="0">
                <a:solidFill>
                  <a:srgbClr val="000000"/>
                </a:solidFill>
                <a:latin typeface="宋体" panose="02010600030101010101" pitchFamily="2" charset="-122"/>
              </a:rPr>
              <a:t> ____________	</a:t>
            </a:r>
          </a:p>
          <a:p>
            <a:pPr eaLnBrk="1" hangingPunct="1"/>
            <a:r>
              <a:rPr lang="en-US" altLang="zh-CN" sz="3200" dirty="0">
                <a:solidFill>
                  <a:srgbClr val="000000"/>
                </a:solidFill>
                <a:latin typeface="宋体" panose="02010600030101010101" pitchFamily="2" charset="-122"/>
              </a:rPr>
              <a:t>12. </a:t>
            </a:r>
            <a:r>
              <a:rPr lang="zh-CN" altLang="en-US" sz="3200" dirty="0">
                <a:solidFill>
                  <a:srgbClr val="000000"/>
                </a:solidFill>
                <a:latin typeface="宋体" panose="02010600030101010101" pitchFamily="2" charset="-122"/>
              </a:rPr>
              <a:t>鲸</a:t>
            </a:r>
            <a:r>
              <a:rPr lang="en-US" altLang="zh-CN" sz="3200" i="1" dirty="0">
                <a:solidFill>
                  <a:srgbClr val="000000"/>
                </a:solidFill>
                <a:latin typeface="宋体" panose="02010600030101010101" pitchFamily="2" charset="-122"/>
              </a:rPr>
              <a:t>n. </a:t>
            </a:r>
            <a:r>
              <a:rPr lang="en-US" altLang="zh-CN" sz="3200" dirty="0">
                <a:solidFill>
                  <a:srgbClr val="000000"/>
                </a:solidFill>
                <a:latin typeface="宋体" panose="02010600030101010101" pitchFamily="2" charset="-122"/>
              </a:rPr>
              <a:t>_____________</a:t>
            </a:r>
          </a:p>
          <a:p>
            <a:pPr eaLnBrk="1" hangingPunct="1"/>
            <a:r>
              <a:rPr lang="en-US" altLang="zh-CN" sz="3200" dirty="0">
                <a:solidFill>
                  <a:srgbClr val="000000"/>
                </a:solidFill>
                <a:latin typeface="宋体" panose="02010600030101010101" pitchFamily="2" charset="-122"/>
              </a:rPr>
              <a:t>13. </a:t>
            </a:r>
            <a:r>
              <a:rPr lang="zh-CN" altLang="en-US" sz="3200" dirty="0">
                <a:solidFill>
                  <a:srgbClr val="000000"/>
                </a:solidFill>
                <a:latin typeface="宋体" panose="02010600030101010101" pitchFamily="2" charset="-122"/>
              </a:rPr>
              <a:t>食用油；石油</a:t>
            </a:r>
            <a:r>
              <a:rPr lang="en-US" altLang="zh-CN" sz="3200" i="1" dirty="0">
                <a:solidFill>
                  <a:srgbClr val="000000"/>
                </a:solidFill>
                <a:latin typeface="宋体" panose="02010600030101010101" pitchFamily="2" charset="-122"/>
              </a:rPr>
              <a:t>n.</a:t>
            </a:r>
            <a:r>
              <a:rPr lang="en-US" altLang="zh-CN" sz="3200" dirty="0">
                <a:solidFill>
                  <a:srgbClr val="000000"/>
                </a:solidFill>
                <a:latin typeface="宋体" panose="02010600030101010101" pitchFamily="2" charset="-122"/>
              </a:rPr>
              <a:t> ________	</a:t>
            </a:r>
          </a:p>
          <a:p>
            <a:pPr eaLnBrk="1" hangingPunct="1"/>
            <a:r>
              <a:rPr lang="en-US" altLang="zh-CN" sz="3200" dirty="0">
                <a:solidFill>
                  <a:srgbClr val="000000"/>
                </a:solidFill>
                <a:latin typeface="宋体" panose="02010600030101010101" pitchFamily="2" charset="-122"/>
              </a:rPr>
              <a:t>14. </a:t>
            </a:r>
            <a:r>
              <a:rPr lang="zh-CN" altLang="en-US" sz="3200" dirty="0">
                <a:solidFill>
                  <a:srgbClr val="000000"/>
                </a:solidFill>
                <a:latin typeface="宋体" panose="02010600030101010101" pitchFamily="2" charset="-122"/>
              </a:rPr>
              <a:t>保护；保卫</a:t>
            </a:r>
            <a:r>
              <a:rPr lang="en-US" altLang="zh-CN" sz="3200" i="1" dirty="0">
                <a:solidFill>
                  <a:srgbClr val="000000"/>
                </a:solidFill>
                <a:latin typeface="宋体" panose="02010600030101010101" pitchFamily="2" charset="-122"/>
              </a:rPr>
              <a:t>n. </a:t>
            </a:r>
            <a:r>
              <a:rPr lang="en-US" altLang="zh-CN" sz="3200" dirty="0">
                <a:solidFill>
                  <a:srgbClr val="000000"/>
                </a:solidFill>
                <a:latin typeface="宋体" panose="02010600030101010101" pitchFamily="2" charset="-122"/>
              </a:rPr>
              <a:t>_______________</a:t>
            </a:r>
          </a:p>
          <a:p>
            <a:pPr eaLnBrk="1" hangingPunct="1"/>
            <a:r>
              <a:rPr lang="en-US" altLang="zh-CN" sz="3200" dirty="0">
                <a:solidFill>
                  <a:srgbClr val="000000"/>
                </a:solidFill>
                <a:latin typeface="宋体" panose="02010600030101010101" pitchFamily="2" charset="-122"/>
              </a:rPr>
              <a:t>15. </a:t>
            </a:r>
            <a:r>
              <a:rPr lang="zh-CN" altLang="en-US" sz="3200" dirty="0">
                <a:solidFill>
                  <a:srgbClr val="000000"/>
                </a:solidFill>
                <a:latin typeface="宋体" panose="02010600030101010101" pitchFamily="2" charset="-122"/>
              </a:rPr>
              <a:t>巨大的；极多的</a:t>
            </a:r>
            <a:r>
              <a:rPr lang="en-US" altLang="zh-CN" sz="3200" i="1" dirty="0">
                <a:solidFill>
                  <a:srgbClr val="000000"/>
                </a:solidFill>
                <a:latin typeface="宋体" panose="02010600030101010101" pitchFamily="2" charset="-122"/>
              </a:rPr>
              <a:t>adj.</a:t>
            </a:r>
            <a:r>
              <a:rPr lang="en-US" altLang="zh-CN" sz="3200" dirty="0">
                <a:solidFill>
                  <a:srgbClr val="000000"/>
                </a:solidFill>
                <a:latin typeface="宋体" panose="02010600030101010101" pitchFamily="2" charset="-122"/>
              </a:rPr>
              <a:t> ____________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3898900" y="1289050"/>
            <a:ext cx="2058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wild</a:t>
            </a:r>
          </a:p>
        </p:txBody>
      </p:sp>
      <p:sp>
        <p:nvSpPr>
          <p:cNvPr id="3" name="文本框 2"/>
          <p:cNvSpPr txBox="1">
            <a:spLocks noChangeArrowheads="1"/>
          </p:cNvSpPr>
          <p:nvPr/>
        </p:nvSpPr>
        <p:spPr bwMode="auto">
          <a:xfrm>
            <a:off x="3606800" y="1708150"/>
            <a:ext cx="2266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government</a:t>
            </a:r>
          </a:p>
        </p:txBody>
      </p:sp>
      <p:sp>
        <p:nvSpPr>
          <p:cNvPr id="5" name="文本框 4"/>
          <p:cNvSpPr txBox="1">
            <a:spLocks noChangeArrowheads="1"/>
          </p:cNvSpPr>
          <p:nvPr/>
        </p:nvSpPr>
        <p:spPr bwMode="auto">
          <a:xfrm>
            <a:off x="4762500" y="2736850"/>
            <a:ext cx="18494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oil</a:t>
            </a:r>
          </a:p>
        </p:txBody>
      </p:sp>
      <p:sp>
        <p:nvSpPr>
          <p:cNvPr id="6" name="文本框 5"/>
          <p:cNvSpPr txBox="1">
            <a:spLocks noChangeArrowheads="1"/>
          </p:cNvSpPr>
          <p:nvPr/>
        </p:nvSpPr>
        <p:spPr bwMode="auto">
          <a:xfrm>
            <a:off x="4343400" y="3195638"/>
            <a:ext cx="2295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protection</a:t>
            </a:r>
          </a:p>
        </p:txBody>
      </p:sp>
      <p:sp>
        <p:nvSpPr>
          <p:cNvPr id="7" name="文本框 6"/>
          <p:cNvSpPr txBox="1">
            <a:spLocks noChangeArrowheads="1"/>
          </p:cNvSpPr>
          <p:nvPr/>
        </p:nvSpPr>
        <p:spPr bwMode="auto">
          <a:xfrm>
            <a:off x="5527675" y="3709988"/>
            <a:ext cx="14605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huge</a:t>
            </a:r>
          </a:p>
        </p:txBody>
      </p:sp>
      <p:sp>
        <p:nvSpPr>
          <p:cNvPr id="8" name="文本框 7"/>
          <p:cNvSpPr txBox="1">
            <a:spLocks noChangeArrowheads="1"/>
          </p:cNvSpPr>
          <p:nvPr/>
        </p:nvSpPr>
        <p:spPr bwMode="auto">
          <a:xfrm>
            <a:off x="4233863" y="803275"/>
            <a:ext cx="162718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p</a:t>
            </a:r>
            <a:r>
              <a:rPr lang="zh-CN" altLang="en-US" sz="3200">
                <a:solidFill>
                  <a:srgbClr val="FF0000"/>
                </a:solidFill>
              </a:rPr>
              <a:t>icture</a:t>
            </a:r>
          </a:p>
        </p:txBody>
      </p:sp>
      <p:sp>
        <p:nvSpPr>
          <p:cNvPr id="9" name="文本框 8"/>
          <p:cNvSpPr txBox="1">
            <a:spLocks noChangeArrowheads="1"/>
          </p:cNvSpPr>
          <p:nvPr/>
        </p:nvSpPr>
        <p:spPr bwMode="auto">
          <a:xfrm>
            <a:off x="2911475" y="2235200"/>
            <a:ext cx="22399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whale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5123" name="文本框 100"/>
          <p:cNvSpPr txBox="1">
            <a:spLocks noChangeArrowheads="1"/>
          </p:cNvSpPr>
          <p:nvPr/>
        </p:nvSpPr>
        <p:spPr bwMode="auto">
          <a:xfrm>
            <a:off x="385763" y="712788"/>
            <a:ext cx="8593137"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【短语】</a:t>
            </a:r>
          </a:p>
          <a:p>
            <a:pPr eaLnBrk="1" hangingPunct="1"/>
            <a:r>
              <a:rPr lang="en-US" altLang="zh-CN" sz="3200" dirty="0">
                <a:solidFill>
                  <a:srgbClr val="000000"/>
                </a:solidFill>
                <a:latin typeface="宋体" panose="02010600030101010101" pitchFamily="2" charset="-122"/>
              </a:rPr>
              <a:t>16. walk into ______________ </a:t>
            </a:r>
          </a:p>
          <a:p>
            <a:pPr eaLnBrk="1" hangingPunct="1"/>
            <a:r>
              <a:rPr lang="en-US" altLang="zh-CN" sz="3200" dirty="0">
                <a:solidFill>
                  <a:srgbClr val="000000"/>
                </a:solidFill>
                <a:latin typeface="宋体" panose="02010600030101010101" pitchFamily="2" charset="-122"/>
              </a:rPr>
              <a:t>17. fall over ___________</a:t>
            </a:r>
          </a:p>
          <a:p>
            <a:pPr eaLnBrk="1" hangingPunct="1"/>
            <a:r>
              <a:rPr lang="en-US" altLang="zh-CN" sz="3200" dirty="0">
                <a:solidFill>
                  <a:srgbClr val="000000"/>
                </a:solidFill>
                <a:latin typeface="宋体" panose="02010600030101010101" pitchFamily="2" charset="-122"/>
              </a:rPr>
              <a:t>18. or so __________________</a:t>
            </a:r>
          </a:p>
          <a:p>
            <a:pPr eaLnBrk="1" hangingPunct="1"/>
            <a:r>
              <a:rPr lang="en-US" altLang="zh-CN" sz="3200" dirty="0">
                <a:solidFill>
                  <a:srgbClr val="000000"/>
                </a:solidFill>
                <a:latin typeface="宋体" panose="02010600030101010101" pitchFamily="2" charset="-122"/>
              </a:rPr>
              <a:t>19. prepare for…__________________</a:t>
            </a:r>
          </a:p>
          <a:p>
            <a:pPr eaLnBrk="1" hangingPunct="1"/>
            <a:r>
              <a:rPr lang="en-US" altLang="zh-CN" sz="3200" dirty="0">
                <a:solidFill>
                  <a:srgbClr val="000000"/>
                </a:solidFill>
                <a:latin typeface="宋体" panose="02010600030101010101" pitchFamily="2" charset="-122"/>
              </a:rPr>
              <a:t>20. be awake _____________</a:t>
            </a:r>
          </a:p>
          <a:p>
            <a:pPr eaLnBrk="1" hangingPunct="1"/>
            <a:r>
              <a:rPr lang="en-US" altLang="zh-CN" sz="3200" dirty="0">
                <a:solidFill>
                  <a:srgbClr val="000000"/>
                </a:solidFill>
                <a:latin typeface="宋体" panose="02010600030101010101" pitchFamily="2" charset="-122"/>
              </a:rPr>
              <a:t>21. run over ________________</a:t>
            </a:r>
          </a:p>
          <a:p>
            <a:pPr eaLnBrk="1" hangingPunct="1"/>
            <a:r>
              <a:rPr lang="en-US" altLang="zh-CN" sz="3200" dirty="0">
                <a:solidFill>
                  <a:srgbClr val="000000"/>
                </a:solidFill>
                <a:latin typeface="宋体" panose="02010600030101010101" pitchFamily="2" charset="-122"/>
              </a:rPr>
              <a:t>22. die from ______________</a:t>
            </a:r>
          </a:p>
          <a:p>
            <a:pPr eaLnBrk="1" hangingPunct="1"/>
            <a:r>
              <a:rPr lang="en-US" altLang="zh-CN" sz="3200" dirty="0">
                <a:solidFill>
                  <a:srgbClr val="000000"/>
                </a:solidFill>
                <a:latin typeface="宋体" panose="02010600030101010101" pitchFamily="2" charset="-122"/>
              </a:rPr>
              <a:t>23. cut down 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4175125" y="1198563"/>
            <a:ext cx="1530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走进</a:t>
            </a:r>
          </a:p>
        </p:txBody>
      </p:sp>
      <p:sp>
        <p:nvSpPr>
          <p:cNvPr id="3" name="文本框 2"/>
          <p:cNvSpPr txBox="1">
            <a:spLocks noChangeArrowheads="1"/>
          </p:cNvSpPr>
          <p:nvPr/>
        </p:nvSpPr>
        <p:spPr bwMode="auto">
          <a:xfrm>
            <a:off x="3743325" y="4076700"/>
            <a:ext cx="233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死于……</a:t>
            </a:r>
          </a:p>
        </p:txBody>
      </p:sp>
      <p:sp>
        <p:nvSpPr>
          <p:cNvPr id="4" name="文本框 3"/>
          <p:cNvSpPr txBox="1">
            <a:spLocks noChangeArrowheads="1"/>
          </p:cNvSpPr>
          <p:nvPr/>
        </p:nvSpPr>
        <p:spPr bwMode="auto">
          <a:xfrm>
            <a:off x="3187700" y="2144713"/>
            <a:ext cx="2501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大约；左右</a:t>
            </a:r>
          </a:p>
        </p:txBody>
      </p:sp>
      <p:sp>
        <p:nvSpPr>
          <p:cNvPr id="5" name="文本框 4"/>
          <p:cNvSpPr txBox="1">
            <a:spLocks noChangeArrowheads="1"/>
          </p:cNvSpPr>
          <p:nvPr/>
        </p:nvSpPr>
        <p:spPr bwMode="auto">
          <a:xfrm>
            <a:off x="3175000" y="1698625"/>
            <a:ext cx="10699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翻倒</a:t>
            </a:r>
          </a:p>
        </p:txBody>
      </p:sp>
      <p:sp>
        <p:nvSpPr>
          <p:cNvPr id="6" name="文本框 5"/>
          <p:cNvSpPr txBox="1">
            <a:spLocks noChangeArrowheads="1"/>
          </p:cNvSpPr>
          <p:nvPr/>
        </p:nvSpPr>
        <p:spPr bwMode="auto">
          <a:xfrm>
            <a:off x="5454650" y="2671763"/>
            <a:ext cx="1431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准备...</a:t>
            </a:r>
          </a:p>
        </p:txBody>
      </p:sp>
      <p:sp>
        <p:nvSpPr>
          <p:cNvPr id="7" name="文本框 6"/>
          <p:cNvSpPr txBox="1">
            <a:spLocks noChangeArrowheads="1"/>
          </p:cNvSpPr>
          <p:nvPr/>
        </p:nvSpPr>
        <p:spPr bwMode="auto">
          <a:xfrm>
            <a:off x="4049713" y="3103563"/>
            <a:ext cx="17795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醒</a:t>
            </a:r>
          </a:p>
        </p:txBody>
      </p:sp>
      <p:sp>
        <p:nvSpPr>
          <p:cNvPr id="8" name="文本框 7"/>
          <p:cNvSpPr txBox="1">
            <a:spLocks noChangeArrowheads="1"/>
          </p:cNvSpPr>
          <p:nvPr/>
        </p:nvSpPr>
        <p:spPr bwMode="auto">
          <a:xfrm>
            <a:off x="3895725" y="3619500"/>
            <a:ext cx="2017713"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辗过</a:t>
            </a:r>
          </a:p>
        </p:txBody>
      </p:sp>
      <p:sp>
        <p:nvSpPr>
          <p:cNvPr id="9" name="文本框 8"/>
          <p:cNvSpPr txBox="1">
            <a:spLocks noChangeArrowheads="1"/>
          </p:cNvSpPr>
          <p:nvPr/>
        </p:nvSpPr>
        <p:spPr bwMode="auto">
          <a:xfrm>
            <a:off x="3854450" y="4592638"/>
            <a:ext cx="13779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降低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linds(horizontal)">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6147" name="文本框 100"/>
          <p:cNvSpPr txBox="1">
            <a:spLocks noChangeArrowheads="1"/>
          </p:cNvSpPr>
          <p:nvPr/>
        </p:nvSpPr>
        <p:spPr bwMode="auto">
          <a:xfrm>
            <a:off x="358776" y="852488"/>
            <a:ext cx="8751888"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24. spend……doing </a:t>
            </a:r>
            <a:r>
              <a:rPr lang="en-US" altLang="zh-CN" sz="3200" dirty="0" err="1">
                <a:solidFill>
                  <a:srgbClr val="000000"/>
                </a:solidFill>
                <a:latin typeface="宋体" panose="02010600030101010101" pitchFamily="2" charset="-122"/>
              </a:rPr>
              <a:t>sth</a:t>
            </a:r>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________________</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25. stop doing </a:t>
            </a:r>
            <a:r>
              <a:rPr lang="en-US" altLang="zh-CN" sz="3200" dirty="0" err="1">
                <a:solidFill>
                  <a:srgbClr val="000000"/>
                </a:solidFill>
                <a:latin typeface="宋体" panose="02010600030101010101" pitchFamily="2" charset="-122"/>
              </a:rPr>
              <a:t>sth</a:t>
            </a:r>
            <a:r>
              <a:rPr lang="en-US" altLang="zh-CN" sz="3200" dirty="0">
                <a:solidFill>
                  <a:srgbClr val="000000"/>
                </a:solidFill>
                <a:latin typeface="宋体" panose="02010600030101010101" pitchFamily="2" charset="-122"/>
              </a:rPr>
              <a:t>. ________________________</a:t>
            </a:r>
          </a:p>
          <a:p>
            <a:pPr eaLnBrk="1" hangingPunct="1"/>
            <a:r>
              <a:rPr lang="en-US" altLang="zh-CN" sz="3200" dirty="0">
                <a:solidFill>
                  <a:srgbClr val="000000"/>
                </a:solidFill>
                <a:latin typeface="宋体" panose="02010600030101010101" pitchFamily="2" charset="-122"/>
              </a:rPr>
              <a:t>26.in danger ___________________________</a:t>
            </a:r>
          </a:p>
          <a:p>
            <a:pPr eaLnBrk="1" hangingPunct="1"/>
            <a:r>
              <a:rPr lang="en-US" altLang="zh-CN" sz="3200" dirty="0">
                <a:solidFill>
                  <a:srgbClr val="000000"/>
                </a:solidFill>
                <a:latin typeface="宋体" panose="02010600030101010101" pitchFamily="2" charset="-122"/>
              </a:rPr>
              <a:t>27. send sb. to do </a:t>
            </a:r>
            <a:r>
              <a:rPr lang="en-US" altLang="zh-CN" sz="3200" dirty="0" err="1">
                <a:solidFill>
                  <a:srgbClr val="000000"/>
                </a:solidFill>
                <a:latin typeface="宋体" panose="02010600030101010101" pitchFamily="2" charset="-122"/>
              </a:rPr>
              <a:t>sth</a:t>
            </a:r>
            <a:r>
              <a:rPr lang="en-US" altLang="zh-CN" sz="3200" dirty="0">
                <a:solidFill>
                  <a:srgbClr val="000000"/>
                </a:solidFill>
                <a:latin typeface="宋体" panose="02010600030101010101" pitchFamily="2" charset="-122"/>
              </a:rPr>
              <a:t>._____________________</a:t>
            </a:r>
          </a:p>
          <a:p>
            <a:pPr eaLnBrk="1" hangingPunct="1"/>
            <a:r>
              <a:rPr lang="en-US" altLang="zh-CN" sz="3200" dirty="0">
                <a:solidFill>
                  <a:srgbClr val="000000"/>
                </a:solidFill>
                <a:latin typeface="宋体" panose="02010600030101010101" pitchFamily="2" charset="-122"/>
              </a:rPr>
              <a:t>28. take care of </a:t>
            </a:r>
            <a:r>
              <a:rPr lang="en-US" altLang="zh-CN" sz="3200" dirty="0" smtClean="0">
                <a:solidFill>
                  <a:srgbClr val="000000"/>
                </a:solidFill>
                <a:latin typeface="宋体" panose="02010600030101010101" pitchFamily="2" charset="-122"/>
              </a:rPr>
              <a:t>_______________________     </a:t>
            </a:r>
            <a:r>
              <a:rPr lang="en-US" altLang="zh-CN" sz="3200" dirty="0">
                <a:solidFill>
                  <a:srgbClr val="000000"/>
                </a:solidFill>
                <a:latin typeface="宋体" panose="02010600030101010101" pitchFamily="2" charset="-122"/>
              </a:rPr>
              <a:t>29. in danger </a:t>
            </a:r>
            <a:r>
              <a:rPr lang="en-US" altLang="zh-CN" sz="3200" dirty="0" smtClean="0">
                <a:solidFill>
                  <a:srgbClr val="000000"/>
                </a:solidFill>
                <a:latin typeface="宋体" panose="02010600030101010101" pitchFamily="2" charset="-122"/>
              </a:rPr>
              <a:t>__________________________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5156200" y="835025"/>
            <a:ext cx="36591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花费......做某事</a:t>
            </a:r>
          </a:p>
        </p:txBody>
      </p:sp>
      <p:sp>
        <p:nvSpPr>
          <p:cNvPr id="3" name="文本框 2"/>
          <p:cNvSpPr txBox="1">
            <a:spLocks noChangeArrowheads="1"/>
          </p:cNvSpPr>
          <p:nvPr/>
        </p:nvSpPr>
        <p:spPr bwMode="auto">
          <a:xfrm>
            <a:off x="630238" y="1722438"/>
            <a:ext cx="44259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停止做某事</a:t>
            </a:r>
          </a:p>
        </p:txBody>
      </p:sp>
      <p:sp>
        <p:nvSpPr>
          <p:cNvPr id="4" name="文本框 3"/>
          <p:cNvSpPr txBox="1">
            <a:spLocks noChangeArrowheads="1"/>
          </p:cNvSpPr>
          <p:nvPr/>
        </p:nvSpPr>
        <p:spPr bwMode="auto">
          <a:xfrm>
            <a:off x="3859213" y="2212975"/>
            <a:ext cx="28908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处于危险之中</a:t>
            </a:r>
          </a:p>
        </p:txBody>
      </p:sp>
      <p:sp>
        <p:nvSpPr>
          <p:cNvPr id="5" name="文本框 4"/>
          <p:cNvSpPr txBox="1">
            <a:spLocks noChangeArrowheads="1"/>
          </p:cNvSpPr>
          <p:nvPr/>
        </p:nvSpPr>
        <p:spPr bwMode="auto">
          <a:xfrm>
            <a:off x="1739900" y="3219450"/>
            <a:ext cx="40925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送某人去做某事</a:t>
            </a:r>
          </a:p>
        </p:txBody>
      </p:sp>
      <p:sp>
        <p:nvSpPr>
          <p:cNvPr id="6" name="文本框 5"/>
          <p:cNvSpPr txBox="1">
            <a:spLocks noChangeArrowheads="1"/>
          </p:cNvSpPr>
          <p:nvPr/>
        </p:nvSpPr>
        <p:spPr bwMode="auto">
          <a:xfrm>
            <a:off x="4445000" y="3719513"/>
            <a:ext cx="3556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照顾</a:t>
            </a:r>
          </a:p>
        </p:txBody>
      </p:sp>
      <p:sp>
        <p:nvSpPr>
          <p:cNvPr id="8" name="文本框 7"/>
          <p:cNvSpPr txBox="1">
            <a:spLocks noChangeArrowheads="1"/>
          </p:cNvSpPr>
          <p:nvPr/>
        </p:nvSpPr>
        <p:spPr bwMode="auto">
          <a:xfrm>
            <a:off x="4122738" y="4217988"/>
            <a:ext cx="28908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处于危险之中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7171" name="文本框 100"/>
          <p:cNvSpPr txBox="1">
            <a:spLocks noChangeArrowheads="1"/>
          </p:cNvSpPr>
          <p:nvPr/>
        </p:nvSpPr>
        <p:spPr bwMode="auto">
          <a:xfrm>
            <a:off x="15875" y="585788"/>
            <a:ext cx="9126538" cy="545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000000"/>
                </a:solidFill>
                <a:latin typeface="宋体" panose="02010600030101010101" pitchFamily="2" charset="-122"/>
              </a:rPr>
              <a:t>【句型】    </a:t>
            </a:r>
          </a:p>
          <a:p>
            <a:pPr eaLnBrk="1" hangingPunct="1"/>
            <a:r>
              <a:rPr lang="en-US" altLang="zh-CN" sz="3200">
                <a:solidFill>
                  <a:srgbClr val="000000"/>
                </a:solidFill>
                <a:latin typeface="宋体" panose="02010600030101010101" pitchFamily="2" charset="-122"/>
              </a:rPr>
              <a:t>30. They send people to school to tell children about the importance of saving these animals.</a:t>
            </a:r>
          </a:p>
          <a:p>
            <a:pPr eaLnBrk="1" hangingPunct="1"/>
            <a:r>
              <a:rPr lang="en-US" altLang="zh-CN" sz="3200">
                <a:solidFill>
                  <a:srgbClr val="000000"/>
                </a:solidFill>
                <a:latin typeface="宋体" panose="02010600030101010101" pitchFamily="2" charset="-122"/>
              </a:rPr>
              <a:t>_________________________________________________________________________________</a:t>
            </a:r>
          </a:p>
          <a:p>
            <a:pPr eaLnBrk="1" hangingPunct="1"/>
            <a:r>
              <a:rPr lang="en-US" altLang="zh-CN" sz="3200">
                <a:solidFill>
                  <a:srgbClr val="000000"/>
                </a:solidFill>
                <a:latin typeface="宋体" panose="02010600030101010101" pitchFamily="2" charset="-122"/>
              </a:rPr>
              <a:t>31. Teaching children is one way to help save pandas.</a:t>
            </a:r>
          </a:p>
          <a:p>
            <a:pPr eaLnBrk="1" hangingPunct="1"/>
            <a:r>
              <a:rPr lang="en-US" altLang="zh-CN" sz="3200">
                <a:solidFill>
                  <a:srgbClr val="000000"/>
                </a:solidFill>
                <a:latin typeface="宋体" panose="02010600030101010101" pitchFamily="2" charset="-122"/>
              </a:rPr>
              <a:t>_________________________________________________________________________________</a:t>
            </a:r>
            <a:endParaRPr lang="zh-CN" altLang="en-US" sz="3200">
              <a:latin typeface="宋体" panose="02010600030101010101" pitchFamily="2" charset="-122"/>
            </a:endParaRPr>
          </a:p>
        </p:txBody>
      </p:sp>
      <p:sp>
        <p:nvSpPr>
          <p:cNvPr id="2" name="文本框 1"/>
          <p:cNvSpPr txBox="1">
            <a:spLocks noChangeArrowheads="1"/>
          </p:cNvSpPr>
          <p:nvPr/>
        </p:nvSpPr>
        <p:spPr bwMode="auto">
          <a:xfrm>
            <a:off x="396875" y="2516188"/>
            <a:ext cx="79565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他们派人到学校告诉孩子关于拯救这些动物的重要性。</a:t>
            </a:r>
          </a:p>
        </p:txBody>
      </p:sp>
      <p:sp>
        <p:nvSpPr>
          <p:cNvPr id="3" name="文本框 2"/>
          <p:cNvSpPr txBox="1">
            <a:spLocks noChangeArrowheads="1"/>
          </p:cNvSpPr>
          <p:nvPr/>
        </p:nvSpPr>
        <p:spPr bwMode="auto">
          <a:xfrm>
            <a:off x="577850" y="4492625"/>
            <a:ext cx="83883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教育孩子是为了帮助拯救大熊猫的方法之一。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8195" name="文本框 100"/>
          <p:cNvSpPr txBox="1">
            <a:spLocks noChangeArrowheads="1"/>
          </p:cNvSpPr>
          <p:nvPr/>
        </p:nvSpPr>
        <p:spPr bwMode="auto">
          <a:xfrm>
            <a:off x="3175" y="641350"/>
            <a:ext cx="9112250"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000000"/>
                </a:solidFill>
                <a:latin typeface="宋体" panose="02010600030101010101" pitchFamily="2" charset="-122"/>
              </a:rPr>
              <a:t>32. The Chinese government is also planting more bamboo trees so there will be more forests for pandas to live in.</a:t>
            </a:r>
          </a:p>
          <a:p>
            <a:pPr eaLnBrk="1" hangingPunct="1"/>
            <a:r>
              <a:rPr lang="en-US" altLang="zh-CN" sz="3200">
                <a:solidFill>
                  <a:srgbClr val="000000"/>
                </a:solidFill>
                <a:latin typeface="宋体" panose="02010600030101010101" pitchFamily="2" charset="-122"/>
              </a:rPr>
              <a:t>________________________________________________________________________________________</a:t>
            </a:r>
          </a:p>
          <a:p>
            <a:pPr eaLnBrk="1" hangingPunct="1"/>
            <a:r>
              <a:rPr lang="en-US" altLang="zh-CN" sz="3200">
                <a:solidFill>
                  <a:srgbClr val="000000"/>
                </a:solidFill>
                <a:latin typeface="宋体" panose="02010600030101010101" pitchFamily="2" charset="-122"/>
              </a:rPr>
              <a:t>33. There are now fewer than 2,000 pandas </a:t>
            </a:r>
            <a:r>
              <a:rPr lang="en-US" altLang="zh-CN" sz="3200" u="sng">
                <a:solidFill>
                  <a:srgbClr val="000000"/>
                </a:solidFill>
                <a:latin typeface="宋体" panose="02010600030101010101" pitchFamily="2" charset="-122"/>
              </a:rPr>
              <a:t>living</a:t>
            </a:r>
            <a:r>
              <a:rPr lang="en-US" altLang="zh-CN" sz="3200">
                <a:solidFill>
                  <a:srgbClr val="000000"/>
                </a:solidFill>
                <a:latin typeface="宋体" panose="02010600030101010101" pitchFamily="2" charset="-122"/>
              </a:rPr>
              <a:t> in the forests.</a:t>
            </a:r>
            <a:endParaRPr lang="en-US" altLang="zh-CN" sz="3200">
              <a:latin typeface="宋体" panose="02010600030101010101" pitchFamily="2" charset="-122"/>
            </a:endParaRPr>
          </a:p>
          <a:p>
            <a:pPr eaLnBrk="1" hangingPunct="1"/>
            <a:r>
              <a:rPr lang="en-US" altLang="zh-CN" sz="3200">
                <a:latin typeface="宋体" panose="02010600030101010101" pitchFamily="2" charset="-122"/>
              </a:rPr>
              <a:t>________________________________________________________________________________________</a:t>
            </a:r>
            <a:endParaRPr lang="zh-CN" altLang="en-US" sz="3200">
              <a:latin typeface="宋体" panose="02010600030101010101" pitchFamily="2" charset="-122"/>
            </a:endParaRPr>
          </a:p>
        </p:txBody>
      </p:sp>
      <p:sp>
        <p:nvSpPr>
          <p:cNvPr id="2" name="文本框 1"/>
          <p:cNvSpPr txBox="1">
            <a:spLocks noChangeArrowheads="1"/>
          </p:cNvSpPr>
          <p:nvPr/>
        </p:nvSpPr>
        <p:spPr bwMode="auto">
          <a:xfrm>
            <a:off x="579438" y="2071688"/>
            <a:ext cx="80121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中国政府还种植更多</a:t>
            </a:r>
            <a:r>
              <a:rPr lang="zh-CN" altLang="en-US" sz="3200">
                <a:solidFill>
                  <a:srgbClr val="FF0000"/>
                </a:solidFill>
                <a:sym typeface="宋体" panose="02010600030101010101" pitchFamily="2" charset="-122"/>
              </a:rPr>
              <a:t>这样</a:t>
            </a:r>
            <a:r>
              <a:rPr lang="zh-CN" altLang="en-US" sz="3200">
                <a:solidFill>
                  <a:srgbClr val="FF0000"/>
                </a:solidFill>
              </a:rPr>
              <a:t>的树竹就会有更多的森林让大熊猫居住。</a:t>
            </a:r>
          </a:p>
        </p:txBody>
      </p:sp>
      <p:sp>
        <p:nvSpPr>
          <p:cNvPr id="3" name="文本框 2"/>
          <p:cNvSpPr txBox="1">
            <a:spLocks noChangeArrowheads="1"/>
          </p:cNvSpPr>
          <p:nvPr/>
        </p:nvSpPr>
        <p:spPr bwMode="auto">
          <a:xfrm>
            <a:off x="620713" y="4464050"/>
            <a:ext cx="77771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现在只有不到2000只大熊猫生活在森林中。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9219" name="文本框 100"/>
          <p:cNvSpPr txBox="1">
            <a:spLocks noChangeArrowheads="1"/>
          </p:cNvSpPr>
          <p:nvPr/>
        </p:nvSpPr>
        <p:spPr bwMode="auto">
          <a:xfrm>
            <a:off x="15875" y="585788"/>
            <a:ext cx="9043988" cy="545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一、根据中文意思或首字母提示，用单词的适当形式填空，每空一词。</a:t>
            </a:r>
          </a:p>
          <a:p>
            <a:pPr eaLnBrk="1" hangingPunct="1"/>
            <a:r>
              <a:rPr lang="en-US" altLang="zh-CN" sz="3200" dirty="0">
                <a:solidFill>
                  <a:srgbClr val="000000"/>
                </a:solidFill>
                <a:latin typeface="宋体" panose="02010600030101010101" pitchFamily="2" charset="-122"/>
              </a:rPr>
              <a:t>1. Bill’s i_________ is the result of eating unhealthy food and drinking cold water.</a:t>
            </a:r>
          </a:p>
          <a:p>
            <a:pPr eaLnBrk="1" hangingPunct="1"/>
            <a:r>
              <a:rPr lang="en-US" altLang="zh-CN" sz="3200" dirty="0">
                <a:solidFill>
                  <a:srgbClr val="000000"/>
                </a:solidFill>
                <a:latin typeface="宋体" panose="02010600030101010101" pitchFamily="2" charset="-122"/>
              </a:rPr>
              <a:t>2. I couldn’t fall asleep. The noise kept me a___________ all night.</a:t>
            </a:r>
          </a:p>
          <a:p>
            <a:pPr eaLnBrk="1" hangingPunct="1"/>
            <a:r>
              <a:rPr lang="en-US" altLang="zh-CN" sz="3200" dirty="0">
                <a:solidFill>
                  <a:srgbClr val="000000"/>
                </a:solidFill>
                <a:latin typeface="宋体" panose="02010600030101010101" pitchFamily="2" charset="-122"/>
              </a:rPr>
              <a:t>3. He bought me a book with the ____________(</a:t>
            </a:r>
            <a:r>
              <a:rPr lang="zh-CN" altLang="en-US" sz="3200" dirty="0">
                <a:solidFill>
                  <a:srgbClr val="000000"/>
                </a:solidFill>
                <a:latin typeface="宋体" panose="02010600030101010101" pitchFamily="2" charset="-122"/>
              </a:rPr>
              <a:t>剩余的</a:t>
            </a:r>
            <a:r>
              <a:rPr lang="en-US" altLang="zh-CN" sz="3200" dirty="0">
                <a:solidFill>
                  <a:srgbClr val="000000"/>
                </a:solidFill>
                <a:latin typeface="宋体" panose="02010600030101010101" pitchFamily="2" charset="-122"/>
              </a:rPr>
              <a:t>) money.  </a:t>
            </a:r>
          </a:p>
          <a:p>
            <a:pPr eaLnBrk="1" hangingPunct="1"/>
            <a:r>
              <a:rPr lang="en-US" altLang="zh-CN" sz="3200" dirty="0">
                <a:solidFill>
                  <a:srgbClr val="000000"/>
                </a:solidFill>
                <a:latin typeface="宋体" panose="02010600030101010101" pitchFamily="2" charset="-122"/>
              </a:rPr>
              <a:t>4. What do you think of the ____________(</a:t>
            </a:r>
            <a:r>
              <a:rPr lang="zh-CN" altLang="en-US" sz="3200" dirty="0">
                <a:solidFill>
                  <a:srgbClr val="000000"/>
                </a:solidFill>
                <a:latin typeface="宋体" panose="02010600030101010101" pitchFamily="2" charset="-122"/>
              </a:rPr>
              <a:t>研究</a:t>
            </a:r>
            <a:r>
              <a:rPr lang="en-US" altLang="zh-CN" sz="3200" dirty="0">
                <a:solidFill>
                  <a:srgbClr val="000000"/>
                </a:solidFill>
                <a:latin typeface="宋体" panose="02010600030101010101" pitchFamily="2" charset="-122"/>
              </a:rPr>
              <a:t>) result?</a:t>
            </a:r>
          </a:p>
          <a:p>
            <a:pPr eaLnBrk="1" hangingPunct="1"/>
            <a:r>
              <a:rPr lang="en-US" altLang="zh-CN" sz="3200" dirty="0">
                <a:solidFill>
                  <a:srgbClr val="000000"/>
                </a:solidFill>
                <a:latin typeface="宋体" panose="02010600030101010101" pitchFamily="2" charset="-122"/>
              </a:rPr>
              <a:t>5. Pandas feed on ____________(</a:t>
            </a:r>
            <a:r>
              <a:rPr lang="zh-CN" altLang="en-US" sz="3200" dirty="0">
                <a:solidFill>
                  <a:srgbClr val="000000"/>
                </a:solidFill>
                <a:latin typeface="宋体" panose="02010600030101010101" pitchFamily="2" charset="-122"/>
              </a:rPr>
              <a:t>竹子</a:t>
            </a:r>
            <a:r>
              <a:rPr lang="en-US" altLang="zh-CN" sz="3200" dirty="0">
                <a:solidFill>
                  <a:srgbClr val="000000"/>
                </a:solidFill>
                <a:latin typeface="宋体" panose="02010600030101010101" pitchFamily="2" charset="-122"/>
              </a:rPr>
              <a:t>).</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025650" y="1487488"/>
            <a:ext cx="17113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illness</a:t>
            </a:r>
          </a:p>
        </p:txBody>
      </p:sp>
      <p:sp>
        <p:nvSpPr>
          <p:cNvPr id="4" name="文本框 3"/>
          <p:cNvSpPr txBox="1">
            <a:spLocks noChangeArrowheads="1"/>
          </p:cNvSpPr>
          <p:nvPr/>
        </p:nvSpPr>
        <p:spPr bwMode="auto">
          <a:xfrm>
            <a:off x="1085850" y="3473450"/>
            <a:ext cx="1822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awake</a:t>
            </a:r>
          </a:p>
        </p:txBody>
      </p:sp>
      <p:sp>
        <p:nvSpPr>
          <p:cNvPr id="5" name="文本框 4"/>
          <p:cNvSpPr txBox="1">
            <a:spLocks noChangeArrowheads="1"/>
          </p:cNvSpPr>
          <p:nvPr/>
        </p:nvSpPr>
        <p:spPr bwMode="auto">
          <a:xfrm>
            <a:off x="266700" y="4418013"/>
            <a:ext cx="214153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remaining</a:t>
            </a:r>
          </a:p>
        </p:txBody>
      </p:sp>
      <p:sp>
        <p:nvSpPr>
          <p:cNvPr id="6" name="文本框 5"/>
          <p:cNvSpPr txBox="1">
            <a:spLocks noChangeArrowheads="1"/>
          </p:cNvSpPr>
          <p:nvPr/>
        </p:nvSpPr>
        <p:spPr bwMode="auto">
          <a:xfrm>
            <a:off x="5905500" y="4897438"/>
            <a:ext cx="1892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research</a:t>
            </a:r>
          </a:p>
        </p:txBody>
      </p:sp>
      <p:sp>
        <p:nvSpPr>
          <p:cNvPr id="7" name="文本框 6"/>
          <p:cNvSpPr txBox="1">
            <a:spLocks noChangeArrowheads="1"/>
          </p:cNvSpPr>
          <p:nvPr/>
        </p:nvSpPr>
        <p:spPr bwMode="auto">
          <a:xfrm>
            <a:off x="3908425" y="5934075"/>
            <a:ext cx="20732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bamboo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0243" name="文本框 100"/>
          <p:cNvSpPr txBox="1">
            <a:spLocks noChangeArrowheads="1"/>
          </p:cNvSpPr>
          <p:nvPr/>
        </p:nvSpPr>
        <p:spPr bwMode="auto">
          <a:xfrm>
            <a:off x="28575" y="611188"/>
            <a:ext cx="905827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二、根据中文提示完成句子，词数不限。 </a:t>
            </a:r>
          </a:p>
          <a:p>
            <a:pPr eaLnBrk="1" hangingPunct="1"/>
            <a:r>
              <a:rPr lang="en-US" altLang="zh-CN" sz="3200" dirty="0">
                <a:solidFill>
                  <a:srgbClr val="000000"/>
                </a:solidFill>
                <a:latin typeface="宋体" panose="02010600030101010101" pitchFamily="2" charset="-122"/>
              </a:rPr>
              <a:t>6. </a:t>
            </a:r>
            <a:r>
              <a:rPr lang="zh-CN" altLang="en-US" sz="3200" dirty="0">
                <a:solidFill>
                  <a:srgbClr val="000000"/>
                </a:solidFill>
                <a:latin typeface="宋体" panose="02010600030101010101" pitchFamily="2" charset="-122"/>
              </a:rPr>
              <a:t>当熊猫宝宝看到饲养员时，它们兴奋地跑过去，有些甚至撞上它们的朋友摔倒了。</a:t>
            </a:r>
          </a:p>
          <a:p>
            <a:pPr eaLnBrk="1" hangingPunct="1"/>
            <a:r>
              <a:rPr lang="zh-CN" altLang="en-US" sz="3200" dirty="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When the baby pandas see the keepers, they ________________________ and some of them even ______________ their friends and </a:t>
            </a:r>
            <a:r>
              <a:rPr lang="en-US" altLang="zh-CN" sz="3200" dirty="0" smtClean="0">
                <a:solidFill>
                  <a:srgbClr val="000000"/>
                </a:solidFill>
                <a:latin typeface="宋体" panose="02010600030101010101" pitchFamily="2" charset="-122"/>
              </a:rPr>
              <a:t>_____________. </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7. </a:t>
            </a:r>
            <a:r>
              <a:rPr lang="zh-CN" altLang="en-US" sz="3200" dirty="0">
                <a:solidFill>
                  <a:srgbClr val="000000"/>
                </a:solidFill>
                <a:latin typeface="宋体" panose="02010600030101010101" pitchFamily="2" charset="-122"/>
              </a:rPr>
              <a:t>刚出生时，熊猫宝宝大约</a:t>
            </a:r>
            <a:r>
              <a:rPr lang="en-US" altLang="zh-CN" sz="3200" dirty="0">
                <a:solidFill>
                  <a:srgbClr val="000000"/>
                </a:solidFill>
                <a:latin typeface="宋体" panose="02010600030101010101" pitchFamily="2" charset="-122"/>
              </a:rPr>
              <a:t>15</a:t>
            </a:r>
            <a:r>
              <a:rPr lang="zh-CN" altLang="en-US" sz="3200" dirty="0">
                <a:solidFill>
                  <a:srgbClr val="000000"/>
                </a:solidFill>
                <a:latin typeface="宋体" panose="02010600030101010101" pitchFamily="2" charset="-122"/>
              </a:rPr>
              <a:t>厘米长。</a:t>
            </a:r>
          </a:p>
          <a:p>
            <a:pPr eaLnBrk="1" hangingPunct="1"/>
            <a:r>
              <a:rPr lang="en-US" altLang="zh-CN" sz="3200" dirty="0">
                <a:solidFill>
                  <a:srgbClr val="000000"/>
                </a:solidFill>
                <a:latin typeface="宋体" panose="02010600030101010101" pitchFamily="2" charset="-122"/>
              </a:rPr>
              <a:t>____________, a baby panda is _____________.</a:t>
            </a:r>
          </a:p>
          <a:p>
            <a:pPr eaLnBrk="1" hangingPunct="1"/>
            <a:r>
              <a:rPr lang="en-US" altLang="zh-CN" sz="3200" dirty="0">
                <a:solidFill>
                  <a:srgbClr val="000000"/>
                </a:solidFill>
                <a:latin typeface="宋体" panose="02010600030101010101" pitchFamily="2" charset="-122"/>
              </a:rPr>
              <a:t>8. </a:t>
            </a:r>
            <a:r>
              <a:rPr lang="zh-CN" altLang="en-US" sz="3200" dirty="0">
                <a:solidFill>
                  <a:srgbClr val="000000"/>
                </a:solidFill>
                <a:latin typeface="宋体" panose="02010600030101010101" pitchFamily="2" charset="-122"/>
              </a:rPr>
              <a:t>保护森林是挽救濒危野生动物的方法之一。</a:t>
            </a:r>
          </a:p>
          <a:p>
            <a:pPr eaLnBrk="1" hangingPunct="1"/>
            <a:r>
              <a:rPr lang="zh-CN" altLang="en-US" sz="3200" dirty="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__________ the forest is one of the ways _____________ wild animals 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120775" y="2514600"/>
            <a:ext cx="4618038"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run over with excitement</a:t>
            </a:r>
          </a:p>
        </p:txBody>
      </p:sp>
      <p:sp>
        <p:nvSpPr>
          <p:cNvPr id="4" name="文本框 3"/>
          <p:cNvSpPr txBox="1">
            <a:spLocks noChangeArrowheads="1"/>
          </p:cNvSpPr>
          <p:nvPr/>
        </p:nvSpPr>
        <p:spPr bwMode="auto">
          <a:xfrm>
            <a:off x="2220912" y="3000376"/>
            <a:ext cx="23368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walk into</a:t>
            </a:r>
          </a:p>
        </p:txBody>
      </p:sp>
      <p:sp>
        <p:nvSpPr>
          <p:cNvPr id="5" name="文本框 4"/>
          <p:cNvSpPr txBox="1">
            <a:spLocks noChangeArrowheads="1"/>
          </p:cNvSpPr>
          <p:nvPr/>
        </p:nvSpPr>
        <p:spPr bwMode="auto">
          <a:xfrm>
            <a:off x="804863" y="3489325"/>
            <a:ext cx="16970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fall over </a:t>
            </a:r>
          </a:p>
        </p:txBody>
      </p:sp>
      <p:sp>
        <p:nvSpPr>
          <p:cNvPr id="6" name="文本框 5"/>
          <p:cNvSpPr txBox="1">
            <a:spLocks noChangeArrowheads="1"/>
          </p:cNvSpPr>
          <p:nvPr/>
        </p:nvSpPr>
        <p:spPr bwMode="auto">
          <a:xfrm>
            <a:off x="288925" y="4464050"/>
            <a:ext cx="2616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At birth</a:t>
            </a:r>
          </a:p>
        </p:txBody>
      </p:sp>
      <p:sp>
        <p:nvSpPr>
          <p:cNvPr id="7" name="文本框 6"/>
          <p:cNvSpPr txBox="1">
            <a:spLocks noChangeArrowheads="1"/>
          </p:cNvSpPr>
          <p:nvPr/>
        </p:nvSpPr>
        <p:spPr bwMode="auto">
          <a:xfrm>
            <a:off x="6022975" y="4479925"/>
            <a:ext cx="335121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about 15cm long</a:t>
            </a:r>
          </a:p>
        </p:txBody>
      </p:sp>
      <p:sp>
        <p:nvSpPr>
          <p:cNvPr id="8" name="文本框 7"/>
          <p:cNvSpPr txBox="1">
            <a:spLocks noChangeArrowheads="1"/>
          </p:cNvSpPr>
          <p:nvPr/>
        </p:nvSpPr>
        <p:spPr bwMode="auto">
          <a:xfrm>
            <a:off x="708025" y="5465763"/>
            <a:ext cx="19462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Protecting</a:t>
            </a:r>
          </a:p>
        </p:txBody>
      </p:sp>
      <p:sp>
        <p:nvSpPr>
          <p:cNvPr id="9" name="文本框 8"/>
          <p:cNvSpPr txBox="1">
            <a:spLocks noChangeArrowheads="1"/>
          </p:cNvSpPr>
          <p:nvPr/>
        </p:nvSpPr>
        <p:spPr bwMode="auto">
          <a:xfrm>
            <a:off x="679450" y="5951538"/>
            <a:ext cx="2476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to save</a:t>
            </a:r>
          </a:p>
        </p:txBody>
      </p:sp>
      <p:sp>
        <p:nvSpPr>
          <p:cNvPr id="10" name="文本框 9"/>
          <p:cNvSpPr txBox="1">
            <a:spLocks noChangeArrowheads="1"/>
          </p:cNvSpPr>
          <p:nvPr/>
        </p:nvSpPr>
        <p:spPr bwMode="auto">
          <a:xfrm>
            <a:off x="6132513" y="5953125"/>
            <a:ext cx="190658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in danger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linds(horizontal)">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1756</Words>
  <Application>Microsoft Office PowerPoint</Application>
  <PresentationFormat>全屏显示(4:3)</PresentationFormat>
  <Paragraphs>247</Paragraphs>
  <Slides>25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25</vt:i4>
      </vt:variant>
    </vt:vector>
  </HeadingPairs>
  <TitlesOfParts>
    <vt:vector size="32" baseType="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2022-01-21T01:28:56Z</dcterms:created>
  <dcterms:modified xsi:type="dcterms:W3CDTF">2023-01-16T23:34:04Z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321C96C698C64865BCCACBE111AA5C11</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